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tags/tag24.xml" ContentType="application/vnd.openxmlformats-officedocument.presentationml.tags+xml"/>
  <Override PartName="/ppt/notesSlides/notesSlide13.xml" ContentType="application/vnd.openxmlformats-officedocument.presentationml.notesSlide+xml"/>
  <Override PartName="/ppt/tags/tag25.xml" ContentType="application/vnd.openxmlformats-officedocument.presentationml.tags+xml"/>
  <Override PartName="/ppt/notesSlides/notesSlide1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5.xml" ContentType="application/vnd.openxmlformats-officedocument.presentationml.notesSlide+xml"/>
  <Override PartName="/ppt/tags/tag28.xml" ContentType="application/vnd.openxmlformats-officedocument.presentationml.tags+xml"/>
  <Override PartName="/ppt/notesSlides/notesSlide16.xml" ContentType="application/vnd.openxmlformats-officedocument.presentationml.notesSlide+xml"/>
  <Override PartName="/ppt/tags/tag29.xml" ContentType="application/vnd.openxmlformats-officedocument.presentationml.tags+xml"/>
  <Override PartName="/ppt/notesSlides/notesSlide17.xml" ContentType="application/vnd.openxmlformats-officedocument.presentationml.notesSlide+xml"/>
  <Override PartName="/ppt/tags/tag30.xml" ContentType="application/vnd.openxmlformats-officedocument.presentationml.tags+xml"/>
  <Override PartName="/ppt/notesSlides/notesSlide18.xml" ContentType="application/vnd.openxmlformats-officedocument.presentationml.notesSlide+xml"/>
  <Override PartName="/ppt/tags/tag31.xml" ContentType="application/vnd.openxmlformats-officedocument.presentationml.tags+xml"/>
  <Override PartName="/ppt/notesSlides/notesSlide19.xml" ContentType="application/vnd.openxmlformats-officedocument.presentationml.notesSlide+xml"/>
  <Override PartName="/ppt/tags/tag32.xml" ContentType="application/vnd.openxmlformats-officedocument.presentationml.tags+xml"/>
  <Override PartName="/ppt/notesSlides/notesSlide20.xml" ContentType="application/vnd.openxmlformats-officedocument.presentationml.notesSlide+xml"/>
  <Override PartName="/ppt/tags/tag33.xml" ContentType="application/vnd.openxmlformats-officedocument.presentationml.tags+xml"/>
  <Override PartName="/ppt/notesSlides/notesSlide21.xml" ContentType="application/vnd.openxmlformats-officedocument.presentationml.notesSlide+xml"/>
  <Override PartName="/ppt/tags/tag34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tags/tag35.xml" ContentType="application/vnd.openxmlformats-officedocument.presentationml.tags+xml"/>
  <Override PartName="/ppt/notesSlides/notesSlide23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9" r:id="rId2"/>
    <p:sldId id="297" r:id="rId3"/>
    <p:sldId id="307" r:id="rId4"/>
    <p:sldId id="261" r:id="rId5"/>
    <p:sldId id="281" r:id="rId6"/>
    <p:sldId id="318" r:id="rId7"/>
    <p:sldId id="298" r:id="rId8"/>
    <p:sldId id="299" r:id="rId9"/>
    <p:sldId id="312" r:id="rId10"/>
    <p:sldId id="311" r:id="rId11"/>
    <p:sldId id="313" r:id="rId12"/>
    <p:sldId id="315" r:id="rId13"/>
    <p:sldId id="292" r:id="rId14"/>
    <p:sldId id="317" r:id="rId15"/>
    <p:sldId id="290" r:id="rId16"/>
    <p:sldId id="289" r:id="rId17"/>
    <p:sldId id="319" r:id="rId18"/>
    <p:sldId id="321" r:id="rId19"/>
    <p:sldId id="322" r:id="rId20"/>
    <p:sldId id="323" r:id="rId21"/>
    <p:sldId id="324" r:id="rId22"/>
    <p:sldId id="326" r:id="rId23"/>
    <p:sldId id="305" r:id="rId24"/>
    <p:sldId id="296" r:id="rId25"/>
    <p:sldId id="276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FF01"/>
    <a:srgbClr val="EE9F12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81858" autoAdjust="0"/>
  </p:normalViewPr>
  <p:slideViewPr>
    <p:cSldViewPr>
      <p:cViewPr varScale="1">
        <p:scale>
          <a:sx n="75" d="100"/>
          <a:sy n="75" d="100"/>
        </p:scale>
        <p:origin x="24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lorian\Desktop\comparaison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Scan coverage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Feuil1!$D$4</c:f>
              <c:strCache>
                <c:ptCount val="1"/>
                <c:pt idx="0">
                  <c:v>Walk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Feuil1!$C$5:$C$25</c15:sqref>
                  </c15:fullRef>
                </c:ext>
              </c:extLst>
              <c:f>Feuil1!$C$5:$C$24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Feuil1!$D$5:$D$25</c15:sqref>
                  </c15:fullRef>
                </c:ext>
              </c:extLst>
              <c:f>Feuil1!$D$5:$D$24</c:f>
              <c:numCache>
                <c:formatCode>General</c:formatCode>
                <c:ptCount val="20"/>
                <c:pt idx="0">
                  <c:v>14</c:v>
                </c:pt>
                <c:pt idx="1">
                  <c:v>24.7</c:v>
                </c:pt>
                <c:pt idx="2">
                  <c:v>34</c:v>
                </c:pt>
                <c:pt idx="3">
                  <c:v>44</c:v>
                </c:pt>
                <c:pt idx="4">
                  <c:v>50</c:v>
                </c:pt>
                <c:pt idx="5">
                  <c:v>57</c:v>
                </c:pt>
                <c:pt idx="6">
                  <c:v>62.5</c:v>
                </c:pt>
                <c:pt idx="7">
                  <c:v>68.400000000000006</c:v>
                </c:pt>
                <c:pt idx="8">
                  <c:v>72.5</c:v>
                </c:pt>
                <c:pt idx="9">
                  <c:v>75.900000000000006</c:v>
                </c:pt>
                <c:pt idx="10">
                  <c:v>78.400000000000006</c:v>
                </c:pt>
                <c:pt idx="11">
                  <c:v>80.3</c:v>
                </c:pt>
                <c:pt idx="12">
                  <c:v>82.6</c:v>
                </c:pt>
                <c:pt idx="13">
                  <c:v>85.6</c:v>
                </c:pt>
                <c:pt idx="14">
                  <c:v>88.1</c:v>
                </c:pt>
                <c:pt idx="15">
                  <c:v>90</c:v>
                </c:pt>
                <c:pt idx="16">
                  <c:v>91</c:v>
                </c:pt>
                <c:pt idx="17">
                  <c:v>93</c:v>
                </c:pt>
                <c:pt idx="18">
                  <c:v>95</c:v>
                </c:pt>
                <c:pt idx="19">
                  <c:v>96.3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Feuil1!$E$4</c:f>
              <c:strCache>
                <c:ptCount val="1"/>
                <c:pt idx="0">
                  <c:v>Waypoint</c:v>
                </c:pt>
              </c:strCache>
            </c:strRef>
          </c:tx>
          <c:spPr>
            <a:ln w="28575" cap="rnd">
              <a:solidFill>
                <a:srgbClr val="0DFF01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Feuil1!$C$5:$C$25</c15:sqref>
                  </c15:fullRef>
                </c:ext>
              </c:extLst>
              <c:f>Feuil1!$C$5:$C$24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Feuil1!$E$5:$E$25</c15:sqref>
                  </c15:fullRef>
                </c:ext>
              </c:extLst>
              <c:f>Feuil1!$E$5:$E$24</c:f>
              <c:numCache>
                <c:formatCode>General</c:formatCode>
                <c:ptCount val="20"/>
                <c:pt idx="0">
                  <c:v>21</c:v>
                </c:pt>
                <c:pt idx="1">
                  <c:v>36</c:v>
                </c:pt>
                <c:pt idx="2">
                  <c:v>47</c:v>
                </c:pt>
                <c:pt idx="3">
                  <c:v>55</c:v>
                </c:pt>
                <c:pt idx="4">
                  <c:v>62</c:v>
                </c:pt>
                <c:pt idx="5">
                  <c:v>66</c:v>
                </c:pt>
                <c:pt idx="6">
                  <c:v>70</c:v>
                </c:pt>
                <c:pt idx="7">
                  <c:v>73</c:v>
                </c:pt>
                <c:pt idx="8">
                  <c:v>76</c:v>
                </c:pt>
                <c:pt idx="9">
                  <c:v>78</c:v>
                </c:pt>
                <c:pt idx="10">
                  <c:v>80</c:v>
                </c:pt>
                <c:pt idx="11">
                  <c:v>81</c:v>
                </c:pt>
                <c:pt idx="12">
                  <c:v>82</c:v>
                </c:pt>
                <c:pt idx="13">
                  <c:v>83</c:v>
                </c:pt>
                <c:pt idx="14">
                  <c:v>84</c:v>
                </c:pt>
                <c:pt idx="15">
                  <c:v>85</c:v>
                </c:pt>
                <c:pt idx="16">
                  <c:v>86</c:v>
                </c:pt>
                <c:pt idx="17">
                  <c:v>87</c:v>
                </c:pt>
                <c:pt idx="18">
                  <c:v>89</c:v>
                </c:pt>
                <c:pt idx="19">
                  <c:v>90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Feuil1!$F$4</c:f>
              <c:strCache>
                <c:ptCount val="1"/>
                <c:pt idx="0">
                  <c:v>Pheromone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Feuil1!$C$5:$C$25</c15:sqref>
                  </c15:fullRef>
                </c:ext>
              </c:extLst>
              <c:f>Feuil1!$C$5:$C$24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Feuil1!$F$5:$F$25</c15:sqref>
                  </c15:fullRef>
                </c:ext>
              </c:extLst>
              <c:f>Feuil1!$F$5:$F$24</c:f>
              <c:numCache>
                <c:formatCode>General</c:formatCode>
                <c:ptCount val="20"/>
                <c:pt idx="0">
                  <c:v>10.75</c:v>
                </c:pt>
                <c:pt idx="1">
                  <c:v>20</c:v>
                </c:pt>
                <c:pt idx="2">
                  <c:v>25.4</c:v>
                </c:pt>
                <c:pt idx="3">
                  <c:v>30.8</c:v>
                </c:pt>
                <c:pt idx="4">
                  <c:v>38</c:v>
                </c:pt>
                <c:pt idx="5">
                  <c:v>51.5</c:v>
                </c:pt>
                <c:pt idx="6">
                  <c:v>68.5</c:v>
                </c:pt>
                <c:pt idx="7">
                  <c:v>71.400000000000006</c:v>
                </c:pt>
                <c:pt idx="8">
                  <c:v>73</c:v>
                </c:pt>
                <c:pt idx="9">
                  <c:v>80</c:v>
                </c:pt>
                <c:pt idx="10">
                  <c:v>81.2</c:v>
                </c:pt>
                <c:pt idx="11">
                  <c:v>82</c:v>
                </c:pt>
                <c:pt idx="12">
                  <c:v>84</c:v>
                </c:pt>
                <c:pt idx="13">
                  <c:v>84.8</c:v>
                </c:pt>
                <c:pt idx="14">
                  <c:v>86.4</c:v>
                </c:pt>
                <c:pt idx="15">
                  <c:v>88.3</c:v>
                </c:pt>
                <c:pt idx="16">
                  <c:v>90</c:v>
                </c:pt>
                <c:pt idx="17">
                  <c:v>95</c:v>
                </c:pt>
                <c:pt idx="18">
                  <c:v>96.6</c:v>
                </c:pt>
                <c:pt idx="19">
                  <c:v>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9276736"/>
        <c:axId val="170927020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Feuil1!$C$4</c15:sqref>
                        </c15:formulaRef>
                      </c:ext>
                    </c:extLst>
                    <c:strCache>
                      <c:ptCount val="1"/>
                      <c:pt idx="0">
                        <c:v>minutes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ullRef>
                          <c15:sqref>Feuil1!$C$5:$C$25</c15:sqref>
                        </c15:fullRef>
                        <c15:formulaRef>
                          <c15:sqref>Feuil1!$C$5:$C$24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17</c:v>
                      </c:pt>
                      <c:pt idx="16">
                        <c:v>19</c:v>
                      </c:pt>
                      <c:pt idx="17">
                        <c:v>20</c:v>
                      </c:pt>
                      <c:pt idx="18">
                        <c:v>21</c:v>
                      </c:pt>
                      <c:pt idx="19">
                        <c:v>22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ullRef>
                          <c15:sqref>Feuil1!$C$5:$C$25</c15:sqref>
                        </c15:fullRef>
                        <c15:formulaRef>
                          <c15:sqref>Feuil1!$C$5:$C$24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17</c:v>
                      </c:pt>
                      <c:pt idx="16">
                        <c:v>19</c:v>
                      </c:pt>
                      <c:pt idx="17">
                        <c:v>20</c:v>
                      </c:pt>
                      <c:pt idx="18">
                        <c:v>21</c:v>
                      </c:pt>
                      <c:pt idx="19">
                        <c:v>22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170927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09270208"/>
        <c:crosses val="autoZero"/>
        <c:auto val="1"/>
        <c:lblAlgn val="ctr"/>
        <c:lblOffset val="100"/>
        <c:noMultiLvlLbl val="0"/>
      </c:catAx>
      <c:valAx>
        <c:axId val="170927020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0927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0.04479</cdr:x>
      <cdr:y>0.05729</cdr:y>
    </cdr:from>
    <cdr:to>
      <cdr:x>0.24063</cdr:x>
      <cdr:y>0.15799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204788" y="157163"/>
          <a:ext cx="895350" cy="2762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fr-FR" sz="1100"/>
        </a:p>
      </cdr:txBody>
    </cdr:sp>
  </cdr:relSizeAnchor>
  <cdr:relSizeAnchor xmlns:cdr="http://schemas.openxmlformats.org/drawingml/2006/chartDrawing">
    <cdr:from>
      <cdr:x>0.01146</cdr:x>
      <cdr:y>0.02951</cdr:y>
    </cdr:from>
    <cdr:to>
      <cdr:x>0.06563</cdr:x>
      <cdr:y>0.11285</cdr:y>
    </cdr:to>
    <cdr:sp macro="" textlink="">
      <cdr:nvSpPr>
        <cdr:cNvPr id="3" name="ZoneTexte 2"/>
        <cdr:cNvSpPr txBox="1"/>
      </cdr:nvSpPr>
      <cdr:spPr>
        <a:xfrm xmlns:a="http://schemas.openxmlformats.org/drawingml/2006/main">
          <a:off x="52388" y="80963"/>
          <a:ext cx="24765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1100"/>
            <a:t>% scanned</a:t>
          </a:r>
          <a:r>
            <a:rPr lang="fr-FR" sz="1100" baseline="0"/>
            <a:t> zone</a:t>
          </a:r>
          <a:endParaRPr lang="fr-FR" sz="1100"/>
        </a:p>
        <a:p xmlns:a="http://schemas.openxmlformats.org/drawingml/2006/main">
          <a:endParaRPr lang="fr-FR" sz="1100"/>
        </a:p>
      </cdr:txBody>
    </cdr:sp>
  </cdr:relSizeAnchor>
  <cdr:relSizeAnchor xmlns:cdr="http://schemas.openxmlformats.org/drawingml/2006/chartDrawing">
    <cdr:from>
      <cdr:x>0.8</cdr:x>
      <cdr:y>0.8559</cdr:y>
    </cdr:from>
    <cdr:to>
      <cdr:x>1</cdr:x>
      <cdr:y>0.96875</cdr:y>
    </cdr:to>
    <cdr:sp macro="" textlink="">
      <cdr:nvSpPr>
        <cdr:cNvPr id="4" name="ZoneTexte 3"/>
        <cdr:cNvSpPr txBox="1"/>
      </cdr:nvSpPr>
      <cdr:spPr>
        <a:xfrm xmlns:a="http://schemas.openxmlformats.org/drawingml/2006/main">
          <a:off x="3657600" y="2347913"/>
          <a:ext cx="914400" cy="30956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1100"/>
            <a:t>time</a:t>
          </a:r>
          <a:r>
            <a:rPr lang="fr-FR" sz="1100" baseline="0"/>
            <a:t> (min)</a:t>
          </a:r>
          <a:endParaRPr lang="fr-FR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D83FDC75-7F73-4A4A-A77C-09AADF00E0EA}" type="datetimeFigureOut">
              <a:rPr lang="fr-FR" smtClean="0"/>
              <a:pPr/>
              <a:t>14/01/2014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459226BF-1F13-42D3-80DC-373E7ADD1EB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211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48AEF76B-3757-4A0B-AF93-28494465C1DD}" type="datetimeFigureOut">
              <a:pPr/>
              <a:t>14/01/2014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75693FD4-8F83-4EF7-AC3F-0DC0388986B0}" type="slidenum"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413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356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720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258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106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363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681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717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054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840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546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79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121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287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197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245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8639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</a:t>
            </a:r>
            <a:r>
              <a:rPr lang="fr-FR" b="1" dirty="0" smtClean="0"/>
              <a:t>Excellence en ingénierie</a:t>
            </a:r>
            <a:endParaRPr lang="fr-FR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Confidentiel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fr-FR" smtClean="0"/>
              <a:pPr/>
              <a:t>24</a:t>
            </a:fld>
            <a:endParaRPr lang="fr-F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44267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</a:t>
            </a:r>
            <a:r>
              <a:rPr lang="fr-FR" b="1" dirty="0" smtClean="0"/>
              <a:t>Excellence en ingénierie</a:t>
            </a:r>
            <a:endParaRPr lang="fr-FR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Confidentiel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fr-FR" smtClean="0"/>
              <a:pPr/>
              <a:t>25</a:t>
            </a:fld>
            <a:endParaRPr lang="fr-FR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4987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702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91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879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988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53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210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17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fr-F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fr-F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fr-FR" smtClean="0"/>
              <a:t>Modifiez le style des sous-titres du masque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2000" baseline="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ière-plan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fr-F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180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fr-FR"/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3200">
                <a:latin typeface="+mn-lt"/>
              </a:defRPr>
            </a:lvl1pPr>
            <a:lvl2pPr eaLnBrk="1" latinLnBrk="0" hangingPunct="1">
              <a:defRPr kumimoji="0" lang="fr-FR" sz="2800">
                <a:latin typeface="+mn-lt"/>
              </a:defRPr>
            </a:lvl2pPr>
            <a:lvl3pPr eaLnBrk="1" latinLnBrk="0" hangingPunct="1">
              <a:defRPr kumimoji="0" lang="fr-FR" sz="2400">
                <a:latin typeface="+mn-lt"/>
              </a:defRPr>
            </a:lvl3pPr>
            <a:lvl4pPr eaLnBrk="1" latinLnBrk="0" hangingPunct="1">
              <a:defRPr kumimoji="0" lang="fr-FR" sz="2400">
                <a:latin typeface="+mn-lt"/>
              </a:defRPr>
            </a:lvl4pPr>
            <a:lvl5pPr eaLnBrk="1" latinLnBrk="0" hangingPunct="1">
              <a:defRPr kumimoji="0" lang="fr-FR" sz="2400">
                <a:latin typeface="+mn-lt"/>
              </a:defRPr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fr-FR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fr-FR" sz="3200"/>
            </a:lvl1pPr>
            <a:lvl2pPr eaLnBrk="1" latinLnBrk="0" hangingPunct="1">
              <a:defRPr kumimoji="0" lang="fr-FR" sz="2800"/>
            </a:lvl2pPr>
            <a:lvl3pPr eaLnBrk="1" latinLnBrk="0" hangingPunct="1">
              <a:defRPr kumimoji="0" lang="fr-FR" sz="2400"/>
            </a:lvl3pPr>
            <a:lvl4pPr eaLnBrk="1" latinLnBrk="0" hangingPunct="1">
              <a:defRPr kumimoji="0" lang="fr-FR" sz="2000"/>
            </a:lvl4pPr>
            <a:lvl5pPr eaLnBrk="1" latinLnBrk="0" hangingPunct="1">
              <a:defRPr kumimoji="0" lang="fr-FR" sz="2000"/>
            </a:lvl5pPr>
            <a:lvl6pPr eaLnBrk="1" latinLnBrk="0" hangingPunct="1">
              <a:defRPr kumimoji="0" lang="fr-FR" sz="2000"/>
            </a:lvl6pPr>
            <a:lvl7pPr eaLnBrk="1" latinLnBrk="0" hangingPunct="1">
              <a:defRPr kumimoji="0" lang="fr-FR" sz="2000"/>
            </a:lvl7pPr>
            <a:lvl8pPr eaLnBrk="1" latinLnBrk="0" hangingPunct="1">
              <a:defRPr kumimoji="0" lang="fr-FR" sz="2000"/>
            </a:lvl8pPr>
            <a:lvl9pPr eaLnBrk="1" latinLnBrk="0" hangingPunct="1">
              <a:defRPr kumimoji="0" lang="fr-FR" sz="20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fr-FR" sz="3200"/>
            </a:lvl1pPr>
            <a:lvl2pPr marL="457200" indent="0" eaLnBrk="1" latinLnBrk="0" hangingPunct="1">
              <a:buNone/>
              <a:defRPr kumimoji="0" lang="fr-FR" sz="2800"/>
            </a:lvl2pPr>
            <a:lvl3pPr marL="914400" indent="0" eaLnBrk="1" latinLnBrk="0" hangingPunct="1">
              <a:buNone/>
              <a:defRPr kumimoji="0" lang="fr-FR" sz="2400"/>
            </a:lvl3pPr>
            <a:lvl4pPr marL="1371600" indent="0" eaLnBrk="1" latinLnBrk="0" hangingPunct="1">
              <a:buNone/>
              <a:defRPr kumimoji="0" lang="fr-FR" sz="2000"/>
            </a:lvl4pPr>
            <a:lvl5pPr marL="1828800" indent="0" eaLnBrk="1" latinLnBrk="0" hangingPunct="1">
              <a:buNone/>
              <a:defRPr kumimoji="0" lang="fr-FR" sz="2000"/>
            </a:lvl5pPr>
            <a:lvl6pPr marL="2286000" indent="0" eaLnBrk="1" latinLnBrk="0" hangingPunct="1">
              <a:buNone/>
              <a:defRPr kumimoji="0" lang="fr-FR" sz="2000"/>
            </a:lvl6pPr>
            <a:lvl7pPr marL="2743200" indent="0" eaLnBrk="1" latinLnBrk="0" hangingPunct="1">
              <a:buNone/>
              <a:defRPr kumimoji="0" lang="fr-FR" sz="2000"/>
            </a:lvl7pPr>
            <a:lvl8pPr marL="3200400" indent="0" eaLnBrk="1" latinLnBrk="0" hangingPunct="1">
              <a:buNone/>
              <a:defRPr kumimoji="0" lang="fr-FR" sz="2000"/>
            </a:lvl8pPr>
            <a:lvl9pPr marL="3657600" indent="0" eaLnBrk="1" latinLnBrk="0" hangingPunct="1">
              <a:buNone/>
              <a:defRPr kumimoji="0" lang="fr-FR" sz="2000"/>
            </a:lvl9pPr>
          </a:lstStyle>
          <a:p>
            <a:pPr eaLnBrk="1" latinLnBrk="0" hangingPunct="1"/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fr-FR" smtClean="0"/>
              <a:t>Modifiez le style du titre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kumimoji="0"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3.xml"/><Relationship Id="rId7" Type="http://schemas.openxmlformats.org/officeDocument/2006/relationships/image" Target="../media/image7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Relationship Id="rId6" Type="http://schemas.openxmlformats.org/officeDocument/2006/relationships/chart" Target="../charts/chart1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0.jpe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9.jpe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267744" y="1700808"/>
            <a:ext cx="6408712" cy="1944216"/>
          </a:xfrm>
        </p:spPr>
        <p:txBody>
          <a:bodyPr>
            <a:normAutofit/>
          </a:bodyPr>
          <a:lstStyle/>
          <a:p>
            <a:r>
              <a:rPr lang="fr-FR" sz="4000" dirty="0" err="1" smtClean="0"/>
              <a:t>Mobility</a:t>
            </a:r>
            <a:r>
              <a:rPr lang="fr-FR" sz="4000" dirty="0" smtClean="0"/>
              <a:t> </a:t>
            </a:r>
            <a:r>
              <a:rPr lang="fr-FR" sz="4000" dirty="0" err="1" smtClean="0"/>
              <a:t>Models</a:t>
            </a:r>
            <a:r>
              <a:rPr lang="fr-FR" sz="4000" dirty="0" smtClean="0"/>
              <a:t> for UAV Group Reconnaissance Applications</a:t>
            </a:r>
            <a:endParaRPr lang="fr-F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779912" y="4517876"/>
            <a:ext cx="4738992" cy="990600"/>
          </a:xfrm>
        </p:spPr>
        <p:txBody>
          <a:bodyPr>
            <a:normAutofit fontScale="62500" lnSpcReduction="20000"/>
          </a:bodyPr>
          <a:lstStyle/>
          <a:p>
            <a:r>
              <a:rPr lang="fr-FR" sz="2400" i="1" dirty="0" smtClean="0">
                <a:latin typeface="+mn-lt"/>
              </a:rPr>
              <a:t>By </a:t>
            </a:r>
            <a:r>
              <a:rPr lang="fr-FR" sz="2400" i="1" dirty="0">
                <a:solidFill>
                  <a:prstClr val="black"/>
                </a:solidFill>
                <a:latin typeface="+mn-lt"/>
              </a:rPr>
              <a:t>Paziewski </a:t>
            </a:r>
            <a:r>
              <a:rPr lang="fr-FR" sz="2400" i="1" dirty="0" smtClean="0">
                <a:latin typeface="+mn-lt"/>
              </a:rPr>
              <a:t>Hayley, </a:t>
            </a:r>
            <a:r>
              <a:rPr lang="fr-FR" sz="2400" i="1" dirty="0" err="1">
                <a:solidFill>
                  <a:prstClr val="black"/>
                </a:solidFill>
                <a:latin typeface="+mn-lt"/>
              </a:rPr>
              <a:t>Etcheverry</a:t>
            </a:r>
            <a:r>
              <a:rPr lang="fr-FR" sz="2400" i="1" dirty="0">
                <a:solidFill>
                  <a:prstClr val="black"/>
                </a:solidFill>
                <a:latin typeface="+mn-lt"/>
              </a:rPr>
              <a:t> </a:t>
            </a:r>
            <a:r>
              <a:rPr lang="fr-FR" sz="2400" i="1" dirty="0" smtClean="0">
                <a:latin typeface="+mn-lt"/>
              </a:rPr>
              <a:t>Jérémy, </a:t>
            </a:r>
            <a:r>
              <a:rPr lang="fr-FR" sz="2400" i="1" dirty="0">
                <a:solidFill>
                  <a:prstClr val="black"/>
                </a:solidFill>
                <a:latin typeface="+mn-lt"/>
              </a:rPr>
              <a:t>Tessier </a:t>
            </a:r>
            <a:r>
              <a:rPr lang="fr-FR" sz="2400" i="1" dirty="0" smtClean="0">
                <a:latin typeface="+mn-lt"/>
              </a:rPr>
              <a:t>Alexis, </a:t>
            </a:r>
            <a:r>
              <a:rPr lang="fr-FR" sz="2400" i="1" dirty="0">
                <a:solidFill>
                  <a:prstClr val="black"/>
                </a:solidFill>
                <a:latin typeface="+mn-lt"/>
              </a:rPr>
              <a:t>Testa </a:t>
            </a:r>
            <a:r>
              <a:rPr lang="fr-FR" sz="2400" i="1" dirty="0" smtClean="0">
                <a:latin typeface="+mn-lt"/>
              </a:rPr>
              <a:t>Mickaël, </a:t>
            </a:r>
            <a:r>
              <a:rPr lang="fr-FR" sz="2400" i="1" dirty="0" err="1" smtClean="0">
                <a:latin typeface="+mn-lt"/>
              </a:rPr>
              <a:t>Castagnet</a:t>
            </a:r>
            <a:r>
              <a:rPr lang="fr-FR" sz="2400" i="1" dirty="0" smtClean="0">
                <a:latin typeface="+mn-lt"/>
              </a:rPr>
              <a:t> Florian </a:t>
            </a:r>
          </a:p>
          <a:p>
            <a:endParaRPr lang="fr-FR" sz="2400" dirty="0">
              <a:latin typeface="+mn-lt"/>
            </a:endParaRPr>
          </a:p>
          <a:p>
            <a:r>
              <a:rPr lang="fr-FR" sz="2400" dirty="0" smtClean="0">
                <a:latin typeface="+mn-lt"/>
              </a:rPr>
              <a:t>22/01/2014</a:t>
            </a:r>
            <a:endParaRPr lang="fr-FR" sz="2400" dirty="0">
              <a:latin typeface="+mn-l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7504" y="6381328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Master 2 Computer Science</a:t>
            </a:r>
            <a:endParaRPr lang="fr-FR" sz="16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3491880" y="6381328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Study</a:t>
            </a:r>
            <a:r>
              <a:rPr lang="fr-FR" sz="1600" b="1" dirty="0"/>
              <a:t> and </a:t>
            </a:r>
            <a:r>
              <a:rPr lang="fr-FR" sz="1600" b="1" dirty="0" err="1"/>
              <a:t>Research</a:t>
            </a:r>
            <a:r>
              <a:rPr lang="fr-FR" sz="1600" b="1" dirty="0"/>
              <a:t> Project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668344" y="638132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2013-2014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195736" y="122848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University of </a:t>
            </a:r>
            <a:r>
              <a:rPr lang="en-US" sz="1600" b="1" dirty="0" smtClean="0"/>
              <a:t>Bordeaux 1 - Science </a:t>
            </a:r>
            <a:r>
              <a:rPr lang="en-US" sz="1600" b="1" dirty="0"/>
              <a:t>and Technology</a:t>
            </a:r>
            <a:endParaRPr lang="fr-FR" sz="1600" b="1" dirty="0"/>
          </a:p>
        </p:txBody>
      </p:sp>
      <p:pic>
        <p:nvPicPr>
          <p:cNvPr id="1026" name="Picture 2" descr="C:\Users\Hayley\Downloads\LogoBx1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58" y="122848"/>
            <a:ext cx="1224136" cy="136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ayley\Downloads\logo-LaBRI-2011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649" y="122848"/>
            <a:ext cx="1373289" cy="136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779912" y="5661248"/>
            <a:ext cx="2946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Responsible of Directed Works </a:t>
            </a:r>
            <a:r>
              <a:rPr lang="en-US" sz="1400" b="1" dirty="0" smtClean="0"/>
              <a:t>:</a:t>
            </a:r>
            <a:endParaRPr lang="fr-FR" sz="1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444208" y="566124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CHAUMETTE Serge </a:t>
            </a:r>
            <a:r>
              <a:rPr lang="en-US" sz="1400" dirty="0" smtClean="0"/>
              <a:t> and AUTEFAGE Vincent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4499992" y="3645023"/>
            <a:ext cx="401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Erik Kuiper &amp; </a:t>
            </a:r>
            <a:r>
              <a:rPr lang="fr-FR" i="1" dirty="0" err="1" smtClean="0"/>
              <a:t>Simin</a:t>
            </a:r>
            <a:r>
              <a:rPr lang="fr-FR" i="1" dirty="0" smtClean="0"/>
              <a:t> </a:t>
            </a:r>
            <a:r>
              <a:rPr lang="fr-FR" i="1" dirty="0" err="1" smtClean="0"/>
              <a:t>Nadjm</a:t>
            </a:r>
            <a:r>
              <a:rPr lang="fr-FR" i="1" dirty="0" smtClean="0"/>
              <a:t>-Tehrani</a:t>
            </a:r>
          </a:p>
          <a:p>
            <a:r>
              <a:rPr lang="fr-FR" i="1" dirty="0" smtClean="0"/>
              <a:t>IEEE lecture 2006</a:t>
            </a:r>
            <a:endParaRPr lang="fr-FR" i="1" dirty="0"/>
          </a:p>
        </p:txBody>
      </p:sp>
      <p:pic>
        <p:nvPicPr>
          <p:cNvPr id="1028" name="Picture 4" descr="http://pao.univ-lorraine.fr/img/logos/Universite-Bordeaux.jp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58" y="5334155"/>
            <a:ext cx="1176065" cy="101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10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study</a:t>
            </a:r>
            <a:endParaRPr lang="fr-FR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720" y="1867941"/>
            <a:ext cx="6696743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3200" dirty="0" err="1"/>
              <a:t>Distributed</a:t>
            </a:r>
            <a:r>
              <a:rPr lang="fr-FR" sz="3200" dirty="0"/>
              <a:t> </a:t>
            </a:r>
            <a:r>
              <a:rPr lang="fr-FR" sz="3200" dirty="0" err="1"/>
              <a:t>Pheromone</a:t>
            </a:r>
            <a:r>
              <a:rPr lang="fr-FR" sz="3200" dirty="0"/>
              <a:t> </a:t>
            </a:r>
            <a:r>
              <a:rPr lang="fr-FR" sz="3200" dirty="0" err="1" smtClean="0"/>
              <a:t>Repel</a:t>
            </a:r>
            <a:r>
              <a:rPr lang="fr-FR" sz="3200" dirty="0" smtClean="0"/>
              <a:t>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Coordination of </a:t>
            </a:r>
            <a:r>
              <a:rPr lang="en-US" sz="2800" dirty="0" smtClean="0"/>
              <a:t>UAVs thanks </a:t>
            </a:r>
            <a:r>
              <a:rPr lang="en-US" sz="2800" dirty="0"/>
              <a:t>to </a:t>
            </a:r>
            <a:r>
              <a:rPr lang="en-US" sz="2800" dirty="0" smtClean="0"/>
              <a:t>pheromones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Dynamic</a:t>
            </a:r>
            <a:r>
              <a:rPr lang="fr-FR" sz="2800" dirty="0" smtClean="0"/>
              <a:t> UAV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523456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838564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11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study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667472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4" name="Rectangle 3"/>
          <p:cNvSpPr/>
          <p:nvPr/>
        </p:nvSpPr>
        <p:spPr>
          <a:xfrm>
            <a:off x="2411760" y="1841917"/>
            <a:ext cx="66247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fr-FR" sz="3200" dirty="0" err="1" smtClean="0"/>
              <a:t>Distributed</a:t>
            </a:r>
            <a:r>
              <a:rPr lang="fr-FR" sz="3200" dirty="0" smtClean="0"/>
              <a:t> </a:t>
            </a:r>
            <a:r>
              <a:rPr lang="fr-FR" sz="3200" dirty="0" err="1"/>
              <a:t>Pheromone</a:t>
            </a:r>
            <a:r>
              <a:rPr lang="fr-FR" sz="3200" dirty="0"/>
              <a:t> </a:t>
            </a:r>
            <a:r>
              <a:rPr lang="fr-FR" sz="3200" dirty="0" err="1"/>
              <a:t>Repel</a:t>
            </a:r>
            <a:r>
              <a:rPr lang="fr-FR" sz="3200" dirty="0"/>
              <a:t> </a:t>
            </a:r>
            <a:r>
              <a:rPr lang="fr-FR" sz="3200" dirty="0" smtClean="0"/>
              <a:t>model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One </a:t>
            </a:r>
            <a:r>
              <a:rPr lang="en-US" sz="2800" dirty="0">
                <a:solidFill>
                  <a:srgbClr val="000000"/>
                </a:solidFill>
              </a:rPr>
              <a:t>pheromone map per </a:t>
            </a:r>
            <a:r>
              <a:rPr lang="en-US" sz="2800" dirty="0" smtClean="0">
                <a:solidFill>
                  <a:srgbClr val="000000"/>
                </a:solidFill>
              </a:rPr>
              <a:t>UAV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Marks </a:t>
            </a:r>
            <a:r>
              <a:rPr lang="en-US" sz="2800" dirty="0">
                <a:solidFill>
                  <a:srgbClr val="000000"/>
                </a:solidFill>
              </a:rPr>
              <a:t>the areas when they have been </a:t>
            </a:r>
            <a:r>
              <a:rPr lang="en-US" sz="2800" dirty="0" smtClean="0">
                <a:solidFill>
                  <a:srgbClr val="000000"/>
                </a:solidFill>
              </a:rPr>
              <a:t>scanned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Broadcast </a:t>
            </a:r>
            <a:r>
              <a:rPr lang="en-US" sz="2800" dirty="0">
                <a:solidFill>
                  <a:srgbClr val="000000"/>
                </a:solidFill>
              </a:rPr>
              <a:t>regularly a local area pheromone </a:t>
            </a:r>
            <a:r>
              <a:rPr lang="en-US" sz="2800" dirty="0" smtClean="0">
                <a:solidFill>
                  <a:srgbClr val="000000"/>
                </a:solidFill>
              </a:rPr>
              <a:t>map (when a distance is inferior to 8 km)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353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12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study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4387552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pic>
        <p:nvPicPr>
          <p:cNvPr id="10" name="Picture 2"/>
          <p:cNvPicPr/>
          <p:nvPr/>
        </p:nvPicPr>
        <p:blipFill>
          <a:blip r:embed="rId6"/>
          <a:stretch>
            <a:fillRect/>
          </a:stretch>
        </p:blipFill>
        <p:spPr>
          <a:xfrm>
            <a:off x="2964600" y="1654530"/>
            <a:ext cx="3672000" cy="3816000"/>
          </a:xfrm>
          <a:prstGeom prst="rect">
            <a:avLst/>
          </a:prstGeom>
          <a:ln>
            <a:noFill/>
          </a:ln>
        </p:spPr>
      </p:pic>
      <p:sp>
        <p:nvSpPr>
          <p:cNvPr id="11" name="TextShape 5"/>
          <p:cNvSpPr txBox="1"/>
          <p:nvPr/>
        </p:nvSpPr>
        <p:spPr>
          <a:xfrm>
            <a:off x="2988520" y="5573096"/>
            <a:ext cx="5615928" cy="52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500" b="1" i="1" dirty="0" err="1"/>
              <a:t>From</a:t>
            </a:r>
            <a:r>
              <a:rPr lang="fr-FR" sz="1500" b="1" i="1" dirty="0"/>
              <a:t> :</a:t>
            </a:r>
            <a:r>
              <a:rPr lang="fr-FR" sz="1500" dirty="0"/>
              <a:t> </a:t>
            </a:r>
            <a:r>
              <a:rPr lang="fr-FR" sz="1500" dirty="0">
                <a:latin typeface="Arial"/>
                <a:ea typeface="Arial"/>
              </a:rPr>
              <a:t>“</a:t>
            </a:r>
            <a:r>
              <a:rPr lang="fr-FR" sz="1500" i="1" dirty="0" err="1"/>
              <a:t>Mobility</a:t>
            </a:r>
            <a:r>
              <a:rPr lang="fr-FR" sz="1500" i="1" dirty="0"/>
              <a:t> </a:t>
            </a:r>
            <a:r>
              <a:rPr lang="fr-FR" sz="1500" i="1" dirty="0" err="1"/>
              <a:t>Models</a:t>
            </a:r>
            <a:r>
              <a:rPr lang="fr-FR" sz="1500" i="1" dirty="0"/>
              <a:t> for UAV Group Reconnaissance Applications</a:t>
            </a:r>
            <a:r>
              <a:rPr lang="fr-FR" sz="1500" i="1" dirty="0">
                <a:latin typeface="Arial"/>
                <a:ea typeface="Arial"/>
              </a:rPr>
              <a:t>”</a:t>
            </a:r>
            <a:endParaRPr dirty="0"/>
          </a:p>
          <a:p>
            <a:r>
              <a:rPr lang="fr-FR" sz="1500" b="1" i="1" dirty="0">
                <a:latin typeface="Arial"/>
                <a:ea typeface="Arial"/>
              </a:rPr>
              <a:t>By :</a:t>
            </a:r>
            <a:r>
              <a:rPr lang="fr-FR" sz="1500" i="1" dirty="0">
                <a:latin typeface="Arial"/>
                <a:ea typeface="Arial"/>
              </a:rPr>
              <a:t> </a:t>
            </a:r>
            <a:r>
              <a:rPr lang="fr-FR" sz="1500" i="1" dirty="0" smtClean="0">
                <a:latin typeface="Arial"/>
                <a:ea typeface="Arial"/>
              </a:rPr>
              <a:t>E</a:t>
            </a:r>
            <a:r>
              <a:rPr lang="fr-FR" sz="1500" i="1" dirty="0">
                <a:latin typeface="Arial"/>
                <a:ea typeface="Arial"/>
              </a:rPr>
              <a:t>. Kuiper and S. </a:t>
            </a:r>
            <a:r>
              <a:rPr lang="fr-FR" sz="1500" i="1" dirty="0" err="1">
                <a:latin typeface="Arial"/>
                <a:ea typeface="Arial"/>
              </a:rPr>
              <a:t>Nadjm</a:t>
            </a:r>
            <a:r>
              <a:rPr lang="fr-FR" sz="1500" i="1" dirty="0">
                <a:latin typeface="Arial"/>
                <a:ea typeface="Arial"/>
              </a:rPr>
              <a:t>-Tehrani. </a:t>
            </a:r>
            <a:endParaRPr dirty="0"/>
          </a:p>
        </p:txBody>
      </p:sp>
      <p:sp>
        <p:nvSpPr>
          <p:cNvPr id="12" name="CustomShape 2"/>
          <p:cNvSpPr/>
          <p:nvPr/>
        </p:nvSpPr>
        <p:spPr>
          <a:xfrm>
            <a:off x="2356520" y="1075581"/>
            <a:ext cx="6787480" cy="7105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lvl="1"/>
            <a:r>
              <a:rPr lang="fr-FR" sz="2800" dirty="0" err="1"/>
              <a:t>Distributed</a:t>
            </a:r>
            <a:r>
              <a:rPr lang="fr-FR" sz="2800" dirty="0"/>
              <a:t> </a:t>
            </a:r>
            <a:r>
              <a:rPr lang="fr-FR" sz="2800" dirty="0" err="1"/>
              <a:t>Pheromone</a:t>
            </a:r>
            <a:r>
              <a:rPr lang="fr-FR" sz="2800" dirty="0"/>
              <a:t> </a:t>
            </a:r>
            <a:r>
              <a:rPr lang="fr-FR" sz="2800" dirty="0" err="1"/>
              <a:t>Repel</a:t>
            </a:r>
            <a:r>
              <a:rPr lang="fr-FR" sz="2800" dirty="0"/>
              <a:t> model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909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13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4" name="ZoneTexte 3"/>
          <p:cNvSpPr txBox="1"/>
          <p:nvPr/>
        </p:nvSpPr>
        <p:spPr>
          <a:xfrm>
            <a:off x="2270364" y="1412633"/>
            <a:ext cx="6873636" cy="5308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3200" dirty="0" smtClean="0">
                <a:solidFill>
                  <a:srgbClr val="000000"/>
                </a:solidFill>
              </a:rPr>
              <a:t>Scenarios for the 2 </a:t>
            </a:r>
            <a:r>
              <a:rPr lang="fr-FR" sz="3200" dirty="0" err="1" smtClean="0">
                <a:solidFill>
                  <a:srgbClr val="000000"/>
                </a:solidFill>
              </a:rPr>
              <a:t>models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Characteristics</a:t>
            </a:r>
            <a:endParaRPr lang="en-US" sz="28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</a:rPr>
              <a:t>Square </a:t>
            </a:r>
            <a:r>
              <a:rPr lang="en-US" sz="2800" dirty="0">
                <a:solidFill>
                  <a:srgbClr val="000000"/>
                </a:solidFill>
              </a:rPr>
              <a:t>with a side length of 30 </a:t>
            </a:r>
            <a:r>
              <a:rPr lang="en-US" sz="2800" dirty="0" smtClean="0">
                <a:solidFill>
                  <a:srgbClr val="000000"/>
                </a:solidFill>
              </a:rPr>
              <a:t>Km</a:t>
            </a:r>
            <a:endParaRPr lang="en-US" sz="28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</a:rPr>
              <a:t>10 </a:t>
            </a:r>
            <a:r>
              <a:rPr lang="en-US" sz="2800" dirty="0">
                <a:solidFill>
                  <a:srgbClr val="000000"/>
                </a:solidFill>
              </a:rPr>
              <a:t>UAVs per </a:t>
            </a:r>
            <a:r>
              <a:rPr lang="en-US" sz="2800" dirty="0" smtClean="0">
                <a:solidFill>
                  <a:srgbClr val="000000"/>
                </a:solidFill>
              </a:rPr>
              <a:t>run</a:t>
            </a:r>
            <a:endParaRPr lang="en-US" sz="28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</a:rPr>
              <a:t>Fixed </a:t>
            </a:r>
            <a:r>
              <a:rPr lang="en-US" sz="2800" dirty="0">
                <a:solidFill>
                  <a:srgbClr val="000000"/>
                </a:solidFill>
              </a:rPr>
              <a:t>wing </a:t>
            </a:r>
            <a:r>
              <a:rPr lang="en-US" sz="2800" dirty="0" smtClean="0">
                <a:solidFill>
                  <a:srgbClr val="000000"/>
                </a:solidFill>
              </a:rPr>
              <a:t>aircraft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Requirements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</a:rPr>
              <a:t>Data must be returned to the </a:t>
            </a:r>
            <a:r>
              <a:rPr lang="en-US" sz="2800" dirty="0" smtClean="0">
                <a:solidFill>
                  <a:srgbClr val="000000"/>
                </a:solidFill>
              </a:rPr>
              <a:t>C&amp;C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fr-FR" sz="2800" dirty="0" smtClean="0">
                <a:solidFill>
                  <a:srgbClr val="000000"/>
                </a:solidFill>
              </a:rPr>
              <a:t>No excessive use of </a:t>
            </a:r>
            <a:r>
              <a:rPr lang="fr-FR" sz="2800" dirty="0" err="1" smtClean="0">
                <a:solidFill>
                  <a:srgbClr val="000000"/>
                </a:solidFill>
              </a:rPr>
              <a:t>bandwidth</a:t>
            </a:r>
            <a:endParaRPr lang="fr-FR" sz="2800" dirty="0">
              <a:solidFill>
                <a:srgbClr val="000000"/>
              </a:solidFill>
            </a:endParaRPr>
          </a:p>
          <a:p>
            <a:pPr marL="457200" lvl="2"/>
            <a:r>
              <a:rPr lang="fr-FR" sz="2800" dirty="0" smtClean="0">
                <a:solidFill>
                  <a:srgbClr val="000000"/>
                </a:solidFill>
              </a:rPr>
              <a:t>     (communication of 1 message/s/UAV)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13832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14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115077" y="1606740"/>
            <a:ext cx="32714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400" dirty="0" err="1" smtClean="0"/>
              <a:t>Expected</a:t>
            </a:r>
            <a:r>
              <a:rPr lang="fr-FR" sz="2400" dirty="0" smtClean="0"/>
              <a:t> </a:t>
            </a:r>
            <a:r>
              <a:rPr lang="fr-FR" sz="2400" dirty="0" err="1" smtClean="0"/>
              <a:t>results</a:t>
            </a:r>
            <a:r>
              <a:rPr lang="fr-FR" sz="2400" dirty="0" smtClean="0"/>
              <a:t> : </a:t>
            </a:r>
          </a:p>
          <a:p>
            <a:pPr lvl="1"/>
            <a:endParaRPr lang="fr-FR" sz="2400" dirty="0"/>
          </a:p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Scan the area in 40 min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 smtClean="0"/>
              <a:t>		</a:t>
            </a:r>
            <a:endParaRPr lang="fr-FR" sz="24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095949"/>
              </p:ext>
            </p:extLst>
          </p:nvPr>
        </p:nvGraphicFramePr>
        <p:xfrm>
          <a:off x="4372590" y="2469112"/>
          <a:ext cx="4666020" cy="3400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40"/>
                <a:gridCol w="1555340"/>
                <a:gridCol w="1555340"/>
              </a:tblGrid>
              <a:tr h="11333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fr-FR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Mobilities</a:t>
                      </a:r>
                      <a:r>
                        <a:rPr kumimoji="0"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Models</a:t>
                      </a:r>
                      <a:endParaRPr kumimoji="0" lang="fr-F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RandomWayPoint</a:t>
                      </a:r>
                      <a:endParaRPr kumimoji="0"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Pheromone</a:t>
                      </a:r>
                      <a:endParaRPr kumimoji="0"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558339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Time to scan the area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80% of the area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 120 min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90%</a:t>
                      </a:r>
                      <a:r>
                        <a:rPr lang="en-US" sz="1800" baseline="0" dirty="0" smtClean="0"/>
                        <a:t> of the area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in 5</a:t>
                      </a:r>
                      <a:r>
                        <a:rPr lang="en-US" sz="1800" dirty="0" smtClean="0"/>
                        <a:t>0 min</a:t>
                      </a:r>
                      <a:endParaRPr lang="fr-FR" sz="1800" dirty="0" smtClean="0"/>
                    </a:p>
                  </a:txBody>
                  <a:tcPr anchor="ctr"/>
                </a:tc>
              </a:tr>
              <a:tr h="708336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Connectivity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 smtClean="0"/>
                        <a:t>Low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 smtClean="0"/>
                        <a:t>Low</a:t>
                      </a:r>
                      <a:r>
                        <a:rPr lang="fr-FR" sz="1800" dirty="0" smtClean="0"/>
                        <a:t> </a:t>
                      </a:r>
                      <a:endParaRPr lang="fr-FR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796136" y="1596326"/>
            <a:ext cx="239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Obtained</a:t>
            </a:r>
            <a:r>
              <a:rPr lang="fr-FR" sz="2400" dirty="0"/>
              <a:t> </a:t>
            </a:r>
            <a:r>
              <a:rPr lang="fr-FR" sz="2400" dirty="0" err="1" smtClean="0"/>
              <a:t>results</a:t>
            </a:r>
            <a:r>
              <a:rPr lang="fr-FR" sz="2400" dirty="0" smtClean="0"/>
              <a:t> :</a:t>
            </a:r>
            <a:endParaRPr lang="fr-FR" sz="24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4211960" y="1576167"/>
            <a:ext cx="0" cy="44451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766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15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483768" y="1772817"/>
            <a:ext cx="6355432" cy="3600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3200" dirty="0" smtClean="0"/>
              <a:t>Limitations</a:t>
            </a:r>
            <a:endParaRPr lang="fr-F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Speed and </a:t>
            </a:r>
            <a:r>
              <a:rPr lang="en-US" sz="2800" dirty="0" smtClean="0"/>
              <a:t>shift (direction)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Coverage</a:t>
            </a:r>
            <a:r>
              <a:rPr lang="fr-FR" sz="2800" dirty="0" smtClean="0"/>
              <a:t> </a:t>
            </a:r>
            <a:r>
              <a:rPr lang="fr-FR" sz="2800" dirty="0"/>
              <a:t>and </a:t>
            </a:r>
            <a:r>
              <a:rPr lang="fr-FR" sz="2800" dirty="0" err="1"/>
              <a:t>connectivity</a:t>
            </a:r>
            <a:r>
              <a:rPr lang="fr-FR" sz="2800" dirty="0"/>
              <a:t> of communications are </a:t>
            </a:r>
            <a:r>
              <a:rPr lang="fr-FR" sz="2800" dirty="0" err="1"/>
              <a:t>two</a:t>
            </a:r>
            <a:r>
              <a:rPr lang="fr-FR" sz="2800" dirty="0"/>
              <a:t> </a:t>
            </a:r>
            <a:r>
              <a:rPr lang="fr-FR" sz="2800" dirty="0" err="1"/>
              <a:t>conflicting</a:t>
            </a:r>
            <a:r>
              <a:rPr lang="fr-FR" sz="2800" dirty="0"/>
              <a:t> objectives</a:t>
            </a:r>
            <a:r>
              <a:rPr lang="fr-FR" sz="28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/>
              <a:t>Absolutely</a:t>
            </a:r>
            <a:r>
              <a:rPr lang="fr-FR" sz="2800" dirty="0"/>
              <a:t> </a:t>
            </a:r>
            <a:r>
              <a:rPr lang="fr-FR" sz="2800" dirty="0" err="1" smtClean="0"/>
              <a:t>unrealistic</a:t>
            </a:r>
            <a:r>
              <a:rPr lang="fr-FR" sz="2800" dirty="0" smtClean="0"/>
              <a:t> !!!!!!</a:t>
            </a:r>
            <a:endParaRPr lang="fr-FR" sz="2800" dirty="0"/>
          </a:p>
          <a:p>
            <a:pPr lvl="1">
              <a:buFont typeface="Arial" panose="020B0604020202020204" pitchFamily="34" charset="0"/>
              <a:buChar char="•"/>
            </a:pP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fr-FR" sz="2800" dirty="0"/>
          </a:p>
          <a:p>
            <a:pPr lvl="1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3618246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16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71663" y="152455"/>
            <a:ext cx="8077200" cy="9035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Comparison</a:t>
            </a:r>
            <a:r>
              <a:rPr lang="fr-FR" dirty="0"/>
              <a:t> of 2 </a:t>
            </a:r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2699792" y="6448251"/>
            <a:ext cx="5256584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729" y="3140968"/>
            <a:ext cx="4329844" cy="94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2587346" y="1556792"/>
            <a:ext cx="47525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u="sng" dirty="0" smtClean="0"/>
              <a:t>Scan </a:t>
            </a:r>
            <a:r>
              <a:rPr lang="fr-FR" sz="2400" i="1" u="sng" dirty="0" err="1" smtClean="0"/>
              <a:t>characteristic</a:t>
            </a:r>
            <a:endParaRPr lang="fr-FR" sz="2400" i="1" u="sng" dirty="0" smtClean="0"/>
          </a:p>
          <a:p>
            <a:endParaRPr lang="fr-FR" dirty="0"/>
          </a:p>
          <a:p>
            <a:r>
              <a:rPr lang="fr-FR" sz="2000" dirty="0" err="1" smtClean="0"/>
              <a:t>Both</a:t>
            </a:r>
            <a:r>
              <a:rPr lang="fr-FR" sz="2000" dirty="0" smtClean="0"/>
              <a:t> </a:t>
            </a:r>
            <a:r>
              <a:rPr lang="fr-FR" sz="2000" dirty="0" err="1" smtClean="0"/>
              <a:t>models</a:t>
            </a:r>
            <a:r>
              <a:rPr lang="fr-FR" sz="2000" dirty="0" smtClean="0"/>
              <a:t> manage </a:t>
            </a:r>
            <a:r>
              <a:rPr lang="fr-FR" sz="2000" dirty="0" err="1" smtClean="0"/>
              <a:t>quite</a:t>
            </a:r>
            <a:r>
              <a:rPr lang="fr-FR" sz="2000" dirty="0" smtClean="0"/>
              <a:t> </a:t>
            </a:r>
            <a:r>
              <a:rPr lang="fr-FR" sz="2000" dirty="0" err="1" smtClean="0"/>
              <a:t>well</a:t>
            </a:r>
            <a:r>
              <a:rPr lang="fr-FR" sz="2000" dirty="0" smtClean="0"/>
              <a:t> to </a:t>
            </a:r>
            <a:r>
              <a:rPr lang="fr-FR" sz="2000" dirty="0" err="1" smtClean="0"/>
              <a:t>avoid</a:t>
            </a:r>
            <a:r>
              <a:rPr lang="fr-FR" sz="2000" dirty="0" smtClean="0"/>
              <a:t> </a:t>
            </a:r>
            <a:r>
              <a:rPr lang="fr-FR" sz="2000" dirty="0" err="1" smtClean="0"/>
              <a:t>rescanning</a:t>
            </a:r>
            <a:r>
              <a:rPr lang="fr-FR" sz="2000" dirty="0" smtClean="0"/>
              <a:t> a </a:t>
            </a:r>
            <a:r>
              <a:rPr lang="fr-FR" sz="2000" dirty="0" err="1" smtClean="0"/>
              <a:t>recently</a:t>
            </a:r>
            <a:r>
              <a:rPr lang="fr-FR" sz="2000" dirty="0" smtClean="0"/>
              <a:t> </a:t>
            </a:r>
            <a:r>
              <a:rPr lang="fr-FR" sz="2000" dirty="0" err="1" smtClean="0"/>
              <a:t>scanned</a:t>
            </a:r>
            <a:r>
              <a:rPr lang="fr-FR" sz="2000" dirty="0" smtClean="0"/>
              <a:t> area.</a:t>
            </a:r>
          </a:p>
        </p:txBody>
      </p:sp>
      <p:sp>
        <p:nvSpPr>
          <p:cNvPr id="17" name="TextShape 5"/>
          <p:cNvSpPr txBox="1"/>
          <p:nvPr/>
        </p:nvSpPr>
        <p:spPr>
          <a:xfrm>
            <a:off x="2802330" y="4365003"/>
            <a:ext cx="5615928" cy="52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500" b="1" i="1" dirty="0" err="1"/>
              <a:t>From</a:t>
            </a:r>
            <a:r>
              <a:rPr lang="fr-FR" sz="1500" b="1" i="1" dirty="0"/>
              <a:t> :</a:t>
            </a:r>
            <a:r>
              <a:rPr lang="fr-FR" sz="1500" dirty="0"/>
              <a:t> </a:t>
            </a:r>
            <a:r>
              <a:rPr lang="fr-FR" sz="1500" dirty="0">
                <a:latin typeface="Arial"/>
                <a:ea typeface="Arial"/>
              </a:rPr>
              <a:t>“</a:t>
            </a:r>
            <a:r>
              <a:rPr lang="fr-FR" sz="1500" i="1" dirty="0" err="1"/>
              <a:t>Mobility</a:t>
            </a:r>
            <a:r>
              <a:rPr lang="fr-FR" sz="1500" i="1" dirty="0"/>
              <a:t> </a:t>
            </a:r>
            <a:r>
              <a:rPr lang="fr-FR" sz="1500" i="1" dirty="0" err="1"/>
              <a:t>Models</a:t>
            </a:r>
            <a:r>
              <a:rPr lang="fr-FR" sz="1500" i="1" dirty="0"/>
              <a:t> for UAV Group Reconnaissance Applications</a:t>
            </a:r>
            <a:r>
              <a:rPr lang="fr-FR" sz="1500" i="1" dirty="0">
                <a:latin typeface="Arial"/>
                <a:ea typeface="Arial"/>
              </a:rPr>
              <a:t>”</a:t>
            </a:r>
            <a:endParaRPr dirty="0"/>
          </a:p>
          <a:p>
            <a:r>
              <a:rPr lang="fr-FR" sz="1500" b="1" i="1" dirty="0">
                <a:latin typeface="Calibri (Corps)"/>
                <a:ea typeface="Arial"/>
              </a:rPr>
              <a:t>By :</a:t>
            </a:r>
            <a:r>
              <a:rPr lang="fr-FR" sz="1500" i="1" dirty="0">
                <a:latin typeface="Calibri (Corps)"/>
                <a:ea typeface="Arial"/>
              </a:rPr>
              <a:t> </a:t>
            </a:r>
            <a:r>
              <a:rPr lang="fr-FR" sz="1500" i="1" dirty="0" smtClean="0">
                <a:latin typeface="Calibri (Corps)"/>
                <a:ea typeface="Arial"/>
              </a:rPr>
              <a:t>E</a:t>
            </a:r>
            <a:r>
              <a:rPr lang="fr-FR" sz="1500" i="1" dirty="0">
                <a:latin typeface="Calibri (Corps)"/>
                <a:ea typeface="Arial"/>
              </a:rPr>
              <a:t>. Kuiper and S. </a:t>
            </a:r>
            <a:r>
              <a:rPr lang="fr-FR" sz="1500" i="1" dirty="0" err="1">
                <a:latin typeface="Calibri (Corps)"/>
                <a:ea typeface="Arial"/>
              </a:rPr>
              <a:t>Nadjm</a:t>
            </a:r>
            <a:r>
              <a:rPr lang="fr-FR" sz="1500" i="1" dirty="0">
                <a:latin typeface="Calibri (Corps)"/>
                <a:ea typeface="Arial"/>
              </a:rPr>
              <a:t>-Tehrani. </a:t>
            </a:r>
            <a:endParaRPr dirty="0">
              <a:latin typeface="Calibri (Corps)"/>
            </a:endParaRPr>
          </a:p>
        </p:txBody>
      </p:sp>
    </p:spTree>
    <p:extLst>
      <p:ext uri="{BB962C8B-B14F-4D97-AF65-F5344CB8AC3E}">
        <p14:creationId xmlns:p14="http://schemas.microsoft.com/office/powerpoint/2010/main" val="1942935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17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619673" y="2524213"/>
            <a:ext cx="4479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Everything</a:t>
            </a:r>
            <a:r>
              <a:rPr lang="fr-FR" sz="2400" dirty="0"/>
              <a:t> </a:t>
            </a:r>
            <a:r>
              <a:rPr lang="fr-FR" sz="2400" dirty="0" err="1"/>
              <a:t>was</a:t>
            </a:r>
            <a:r>
              <a:rPr lang="fr-FR" sz="2400" dirty="0"/>
              <a:t> </a:t>
            </a:r>
            <a:r>
              <a:rPr lang="fr-FR" sz="2400" dirty="0" err="1" smtClean="0"/>
              <a:t>done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10 </a:t>
            </a:r>
            <a:r>
              <a:rPr lang="fr-FR" sz="2400" dirty="0" err="1" smtClean="0"/>
              <a:t>nodes</a:t>
            </a:r>
            <a:r>
              <a:rPr lang="fr-FR" sz="2400" dirty="0" smtClean="0"/>
              <a:t>/</a:t>
            </a:r>
            <a:r>
              <a:rPr lang="fr-FR" sz="2400" dirty="0" err="1" smtClean="0"/>
              <a:t>models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Margin</a:t>
            </a:r>
            <a:r>
              <a:rPr lang="fr-FR" sz="2400" dirty="0" smtClean="0"/>
              <a:t> </a:t>
            </a:r>
            <a:r>
              <a:rPr lang="fr-FR" sz="2400" dirty="0" err="1" smtClean="0"/>
              <a:t>calculation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Percentage</a:t>
            </a:r>
            <a:r>
              <a:rPr lang="fr-FR" sz="2400" dirty="0" smtClean="0"/>
              <a:t> </a:t>
            </a:r>
            <a:r>
              <a:rPr lang="fr-FR" sz="2400" dirty="0"/>
              <a:t>of </a:t>
            </a:r>
            <a:r>
              <a:rPr lang="fr-FR" sz="2400" dirty="0" smtClean="0"/>
              <a:t>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Tracking</a:t>
            </a:r>
            <a:r>
              <a:rPr lang="fr-FR" sz="2400" dirty="0" smtClean="0"/>
              <a:t> display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223304" y="1975495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All </a:t>
            </a:r>
            <a:r>
              <a:rPr lang="fr-FR" sz="2800" dirty="0" err="1" smtClean="0"/>
              <a:t>models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6099448" y="1975495"/>
            <a:ext cx="2895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Pheromone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846178" y="2560836"/>
            <a:ext cx="2993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Presence</a:t>
            </a:r>
            <a:r>
              <a:rPr lang="fr-FR" sz="2400" dirty="0"/>
              <a:t> of C&amp;C </a:t>
            </a:r>
            <a:r>
              <a:rPr lang="fr-FR" sz="2400" dirty="0" err="1"/>
              <a:t>does</a:t>
            </a:r>
            <a:r>
              <a:rPr lang="fr-FR" sz="2400" dirty="0"/>
              <a:t> not </a:t>
            </a:r>
            <a:r>
              <a:rPr lang="fr-FR" sz="2400" dirty="0" smtClean="0"/>
              <a:t>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Communication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148064" y="1975495"/>
            <a:ext cx="0" cy="2487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741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18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JBotSim</a:t>
            </a:r>
            <a:endParaRPr lang="fr-FR" sz="28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2219" y="2157399"/>
            <a:ext cx="3768452" cy="391051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4722168" y="1346628"/>
            <a:ext cx="3018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Pheromone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1606" y="2492896"/>
            <a:ext cx="3916275" cy="320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00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19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JBotSim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4722168" y="1346628"/>
            <a:ext cx="366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Random</a:t>
            </a:r>
            <a:r>
              <a:rPr lang="fr-FR" sz="2800" dirty="0" smtClean="0"/>
              <a:t> </a:t>
            </a:r>
            <a:r>
              <a:rPr lang="fr-FR" sz="2800" dirty="0" err="1" smtClean="0"/>
              <a:t>Walk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260" y="2025787"/>
            <a:ext cx="4016908" cy="411257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0032" y="2316740"/>
            <a:ext cx="4051642" cy="346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54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</a:t>
            </a:fld>
            <a:r>
              <a:rPr lang="fr-FR" dirty="0" smtClean="0"/>
              <a:t>/25</a:t>
            </a:r>
            <a:endParaRPr kumimoji="0"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116632"/>
            <a:ext cx="8077200" cy="7110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12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62000" y="1596413"/>
            <a:ext cx="8077200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600" dirty="0" smtClean="0"/>
          </a:p>
          <a:p>
            <a:pPr lvl="1"/>
            <a:endParaRPr lang="fr-FR" sz="2600" dirty="0" smtClean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65448" y="1052737"/>
            <a:ext cx="4038600" cy="54005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Context</a:t>
            </a:r>
            <a:endParaRPr lang="fr-FR" dirty="0" smtClean="0"/>
          </a:p>
          <a:p>
            <a:r>
              <a:rPr lang="fr-FR" dirty="0" err="1" smtClean="0"/>
              <a:t>Problematic</a:t>
            </a:r>
            <a:endParaRPr lang="fr-FR" dirty="0"/>
          </a:p>
          <a:p>
            <a:r>
              <a:rPr lang="fr-FR" dirty="0" err="1" smtClean="0">
                <a:solidFill>
                  <a:srgbClr val="000000"/>
                </a:solidFill>
              </a:rPr>
              <a:t>Study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>
                <a:solidFill>
                  <a:srgbClr val="000000"/>
                </a:solidFill>
              </a:rPr>
              <a:t>of </a:t>
            </a:r>
            <a:r>
              <a:rPr lang="fr-FR" dirty="0" err="1">
                <a:solidFill>
                  <a:srgbClr val="000000"/>
                </a:solidFill>
              </a:rPr>
              <a:t>existing</a:t>
            </a:r>
            <a:endParaRPr lang="fr-FR" dirty="0"/>
          </a:p>
          <a:p>
            <a:r>
              <a:rPr lang="fr-FR" dirty="0" smtClean="0"/>
              <a:t>Our article</a:t>
            </a:r>
          </a:p>
          <a:p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/>
              <a:t>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study</a:t>
            </a:r>
            <a:endParaRPr lang="fr-FR" dirty="0"/>
          </a:p>
          <a:p>
            <a:r>
              <a:rPr lang="fr-FR" dirty="0" err="1" smtClean="0"/>
              <a:t>Experiments</a:t>
            </a:r>
            <a:endParaRPr lang="fr-FR" dirty="0" smtClean="0"/>
          </a:p>
          <a:p>
            <a:r>
              <a:rPr lang="fr-FR" dirty="0" err="1"/>
              <a:t>Comparison</a:t>
            </a:r>
            <a:r>
              <a:rPr lang="fr-FR" dirty="0"/>
              <a:t> of 2 </a:t>
            </a:r>
            <a:r>
              <a:rPr lang="fr-FR" dirty="0" err="1" smtClean="0"/>
              <a:t>models</a:t>
            </a:r>
            <a:endParaRPr lang="fr-FR" dirty="0" smtClean="0"/>
          </a:p>
          <a:p>
            <a:r>
              <a:rPr lang="fr-FR" dirty="0" smtClean="0"/>
              <a:t>Our </a:t>
            </a:r>
            <a:r>
              <a:rPr lang="fr-FR" dirty="0" err="1" smtClean="0"/>
              <a:t>Implementation</a:t>
            </a:r>
            <a:endParaRPr lang="fr-FR" dirty="0" smtClean="0"/>
          </a:p>
          <a:p>
            <a:pPr lvl="0"/>
            <a:r>
              <a:rPr lang="fr-FR" dirty="0">
                <a:solidFill>
                  <a:prstClr val="black"/>
                </a:solidFill>
              </a:rPr>
              <a:t>Conclusion</a:t>
            </a:r>
          </a:p>
          <a:p>
            <a:pPr marL="0" lvl="0" indent="0">
              <a:buNone/>
            </a:pPr>
            <a:endParaRPr lang="fr-FR" dirty="0">
              <a:solidFill>
                <a:prstClr val="black"/>
              </a:solidFill>
            </a:endParaRPr>
          </a:p>
          <a:p>
            <a:endParaRPr lang="fr-FR" dirty="0"/>
          </a:p>
          <a:p>
            <a:endParaRPr lang="fr-FR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17832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20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JBotSim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4722168" y="1346628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Random</a:t>
            </a:r>
            <a:r>
              <a:rPr lang="fr-FR" sz="2800" dirty="0" smtClean="0"/>
              <a:t> </a:t>
            </a:r>
            <a:r>
              <a:rPr lang="fr-FR" sz="2800" dirty="0" err="1" smtClean="0"/>
              <a:t>Waypoint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962" y="2318393"/>
            <a:ext cx="4171502" cy="340801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062" y="2012551"/>
            <a:ext cx="4009380" cy="42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78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21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3662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Interpretation</a:t>
            </a:r>
            <a:r>
              <a:rPr lang="fr-FR" sz="2800" dirty="0" smtClean="0"/>
              <a:t> of </a:t>
            </a:r>
            <a:r>
              <a:rPr lang="fr-FR" sz="2800" dirty="0" err="1" smtClean="0"/>
              <a:t>results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1907704" y="2420888"/>
            <a:ext cx="68530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At the </a:t>
            </a:r>
            <a:r>
              <a:rPr lang="fr-FR" sz="2400" dirty="0" err="1" smtClean="0"/>
              <a:t>beginning</a:t>
            </a:r>
            <a:r>
              <a:rPr lang="fr-FR" sz="2400" dirty="0" smtClean="0"/>
              <a:t>, </a:t>
            </a:r>
            <a:r>
              <a:rPr lang="fr-FR" sz="2400" dirty="0" err="1" smtClean="0"/>
              <a:t>Random</a:t>
            </a:r>
            <a:r>
              <a:rPr lang="fr-FR" sz="2400" dirty="0" smtClean="0"/>
              <a:t> model more </a:t>
            </a:r>
            <a:r>
              <a:rPr lang="fr-FR" sz="2400" dirty="0" err="1" smtClean="0"/>
              <a:t>efficiency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Pheromone</a:t>
            </a:r>
            <a:r>
              <a:rPr lang="fr-FR" sz="2400" dirty="0" smtClean="0"/>
              <a:t> : </a:t>
            </a:r>
            <a:r>
              <a:rPr lang="fr-FR" sz="2400" dirty="0" err="1" smtClean="0"/>
              <a:t>sharp</a:t>
            </a:r>
            <a:r>
              <a:rPr lang="fr-FR" sz="2400" dirty="0" smtClean="0"/>
              <a:t> </a:t>
            </a:r>
            <a:r>
              <a:rPr lang="fr-FR" sz="2400" dirty="0" err="1" smtClean="0"/>
              <a:t>increase</a:t>
            </a:r>
            <a:r>
              <a:rPr lang="fr-FR" sz="2400" dirty="0" smtClean="0"/>
              <a:t> </a:t>
            </a:r>
            <a:r>
              <a:rPr lang="fr-FR" sz="2400" dirty="0" err="1" smtClean="0"/>
              <a:t>because</a:t>
            </a:r>
            <a:r>
              <a:rPr lang="fr-FR" sz="2400" dirty="0" smtClean="0"/>
              <a:t> of C&amp;C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At the end, </a:t>
            </a:r>
            <a:r>
              <a:rPr lang="fr-FR" sz="2400" dirty="0" err="1" smtClean="0"/>
              <a:t>random</a:t>
            </a:r>
            <a:r>
              <a:rPr lang="fr-FR" sz="2400" dirty="0" smtClean="0"/>
              <a:t> </a:t>
            </a:r>
            <a:r>
              <a:rPr lang="fr-FR" sz="2400" dirty="0" err="1" smtClean="0"/>
              <a:t>models</a:t>
            </a:r>
            <a:r>
              <a:rPr lang="fr-FR" sz="2400" dirty="0" smtClean="0"/>
              <a:t> are 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Pheromone</a:t>
            </a:r>
            <a:r>
              <a:rPr lang="fr-FR" sz="2400" dirty="0" smtClean="0"/>
              <a:t> model </a:t>
            </a:r>
            <a:r>
              <a:rPr lang="fr-FR" sz="2400" dirty="0" err="1" smtClean="0"/>
              <a:t>is</a:t>
            </a:r>
            <a:r>
              <a:rPr lang="fr-FR" sz="2400" dirty="0" smtClean="0"/>
              <a:t> more effective </a:t>
            </a:r>
            <a:r>
              <a:rPr lang="fr-FR" sz="2400" dirty="0" err="1" smtClean="0"/>
              <a:t>that</a:t>
            </a:r>
            <a:r>
              <a:rPr lang="fr-FR" sz="2400" dirty="0" smtClean="0"/>
              <a:t> the </a:t>
            </a:r>
            <a:r>
              <a:rPr lang="fr-FR" sz="2400" dirty="0" err="1" smtClean="0"/>
              <a:t>others</a:t>
            </a:r>
            <a:r>
              <a:rPr lang="fr-FR" sz="2400" dirty="0" smtClean="0"/>
              <a:t> </a:t>
            </a:r>
            <a:r>
              <a:rPr lang="fr-FR" sz="2400" dirty="0" err="1" smtClean="0"/>
              <a:t>models</a:t>
            </a:r>
            <a:r>
              <a:rPr lang="fr-FR" sz="2400" dirty="0" smtClean="0"/>
              <a:t> to </a:t>
            </a:r>
            <a:r>
              <a:rPr lang="fr-FR" sz="2400" dirty="0" err="1" smtClean="0"/>
              <a:t>reach</a:t>
            </a:r>
            <a:r>
              <a:rPr lang="fr-FR" sz="2400" dirty="0" smtClean="0"/>
              <a:t> 100% of scan.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85813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22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Comparison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article</a:t>
            </a:r>
            <a:endParaRPr lang="fr-FR" sz="2800" dirty="0"/>
          </a:p>
        </p:txBody>
      </p:sp>
      <p:graphicFrame>
        <p:nvGraphicFramePr>
          <p:cNvPr id="11" name="Graphique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099908"/>
              </p:ext>
            </p:extLst>
          </p:nvPr>
        </p:nvGraphicFramePr>
        <p:xfrm>
          <a:off x="1763688" y="2343260"/>
          <a:ext cx="3857744" cy="2885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5656" y="1808293"/>
            <a:ext cx="2520280" cy="443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69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23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524794" y="1615440"/>
            <a:ext cx="64032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Good model  for scan </a:t>
            </a:r>
            <a:r>
              <a:rPr lang="fr-FR" sz="2800" dirty="0" err="1"/>
              <a:t>coverage</a:t>
            </a:r>
            <a:r>
              <a:rPr lang="fr-FR" sz="2800" dirty="0"/>
              <a:t> and  reconnaissance </a:t>
            </a:r>
            <a:r>
              <a:rPr lang="fr-FR" sz="2800" dirty="0" smtClean="0"/>
              <a:t>scenario.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Absolutely</a:t>
            </a:r>
            <a:r>
              <a:rPr lang="fr-FR" sz="2800" dirty="0" smtClean="0"/>
              <a:t> </a:t>
            </a:r>
            <a:r>
              <a:rPr lang="fr-FR" sz="2800" dirty="0" err="1" smtClean="0"/>
              <a:t>unrealistic</a:t>
            </a:r>
            <a:endParaRPr lang="fr-F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Possiblity</a:t>
            </a:r>
            <a:r>
              <a:rPr lang="fr-FR" sz="2800" dirty="0"/>
              <a:t> </a:t>
            </a:r>
            <a:r>
              <a:rPr lang="fr-FR" sz="2800" dirty="0" err="1"/>
              <a:t>amelioration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to </a:t>
            </a:r>
            <a:r>
              <a:rPr lang="fr-FR" sz="2800" dirty="0" err="1"/>
              <a:t>temporary</a:t>
            </a:r>
            <a:r>
              <a:rPr lang="fr-FR" sz="2800" dirty="0"/>
              <a:t> </a:t>
            </a:r>
            <a:r>
              <a:rPr lang="fr-FR" sz="2800" dirty="0" err="1"/>
              <a:t>storage</a:t>
            </a:r>
            <a:r>
              <a:rPr lang="fr-FR" sz="2800" dirty="0"/>
              <a:t> data and relax the </a:t>
            </a:r>
            <a:r>
              <a:rPr lang="fr-FR" sz="2800" dirty="0" err="1"/>
              <a:t>limited</a:t>
            </a:r>
            <a:r>
              <a:rPr lang="fr-FR" sz="2800" dirty="0"/>
              <a:t> </a:t>
            </a:r>
            <a:r>
              <a:rPr lang="fr-FR" sz="2800" dirty="0" err="1" smtClean="0"/>
              <a:t>bandwidth</a:t>
            </a:r>
            <a:r>
              <a:rPr lang="fr-FR" sz="2800" dirty="0" smtClean="0"/>
              <a:t>.</a:t>
            </a:r>
            <a:endParaRPr lang="fr-FR" sz="2800" dirty="0"/>
          </a:p>
        </p:txBody>
      </p:sp>
      <p:pic>
        <p:nvPicPr>
          <p:cNvPr id="10" name="Picture 7"/>
          <p:cNvPicPr/>
          <p:nvPr/>
        </p:nvPicPr>
        <p:blipFill>
          <a:blip r:embed="rId4"/>
          <a:stretch>
            <a:fillRect/>
          </a:stretch>
        </p:blipFill>
        <p:spPr>
          <a:xfrm rot="9953400">
            <a:off x="72720" y="-2918520"/>
            <a:ext cx="2895120" cy="6861600"/>
          </a:xfrm>
          <a:prstGeom prst="rect">
            <a:avLst/>
          </a:prstGeom>
          <a:ln>
            <a:noFill/>
          </a:ln>
        </p:spPr>
      </p:pic>
      <p:pic>
        <p:nvPicPr>
          <p:cNvPr id="11" name="Picture 2"/>
          <p:cNvPicPr/>
          <p:nvPr/>
        </p:nvPicPr>
        <p:blipFill>
          <a:blip r:embed="rId5"/>
          <a:stretch>
            <a:fillRect/>
          </a:stretch>
        </p:blipFill>
        <p:spPr>
          <a:xfrm>
            <a:off x="333516" y="4102494"/>
            <a:ext cx="2314080" cy="1971360"/>
          </a:xfrm>
          <a:prstGeom prst="rect">
            <a:avLst/>
          </a:prstGeom>
          <a:ln>
            <a:noFill/>
          </a:ln>
        </p:spPr>
      </p:pic>
      <p:pic>
        <p:nvPicPr>
          <p:cNvPr id="12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7020272" y="4725144"/>
            <a:ext cx="1818928" cy="1105350"/>
          </a:xfrm>
          <a:prstGeom prst="rect">
            <a:avLst/>
          </a:prstGeom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5290750" y="5830494"/>
            <a:ext cx="385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3.</a:t>
            </a:r>
            <a:r>
              <a:rPr lang="fr-FR" sz="1400" dirty="0" smtClean="0"/>
              <a:t> Source 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www.vikingaero.com</a:t>
            </a:r>
            <a:r>
              <a:rPr lang="fr-FR" sz="1400" dirty="0"/>
              <a:t> "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0" y="5947941"/>
            <a:ext cx="387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4.</a:t>
            </a:r>
            <a:r>
              <a:rPr lang="fr-FR" sz="1400" dirty="0" smtClean="0"/>
              <a:t> Source 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fr.depositphotos.com</a:t>
            </a:r>
            <a:r>
              <a:rPr lang="fr-FR" sz="1400" dirty="0"/>
              <a:t> "</a:t>
            </a:r>
          </a:p>
        </p:txBody>
      </p:sp>
    </p:spTree>
    <p:extLst>
      <p:ext uri="{BB962C8B-B14F-4D97-AF65-F5344CB8AC3E}">
        <p14:creationId xmlns:p14="http://schemas.microsoft.com/office/powerpoint/2010/main" val="1224841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104351" y="3671514"/>
            <a:ext cx="4343400" cy="1362075"/>
          </a:xfrm>
        </p:spPr>
        <p:txBody>
          <a:bodyPr>
            <a:normAutofit/>
          </a:bodyPr>
          <a:lstStyle/>
          <a:p>
            <a:pPr>
              <a:defRPr lang="fr-FR"/>
            </a:pPr>
            <a:r>
              <a:rPr lang="fr-FR" dirty="0" smtClean="0"/>
              <a:t>Do </a:t>
            </a:r>
            <a:r>
              <a:rPr lang="fr-FR" dirty="0" err="1" smtClean="0"/>
              <a:t>you</a:t>
            </a:r>
            <a:r>
              <a:rPr lang="fr-FR" dirty="0" smtClean="0"/>
              <a:t> have </a:t>
            </a:r>
            <a:r>
              <a:rPr lang="fr-FR" dirty="0" err="1" smtClean="0"/>
              <a:t>any</a:t>
            </a:r>
            <a:r>
              <a:rPr lang="fr-FR" dirty="0" smtClean="0"/>
              <a:t> questions</a:t>
            </a:r>
            <a:r>
              <a:rPr lang="fr-FR" dirty="0"/>
              <a:t> ?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24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24350"/>
            <a:ext cx="25622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836712"/>
            <a:ext cx="3552119" cy="199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499992" y="2827239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5. </a:t>
            </a:r>
            <a:r>
              <a:rPr lang="fr-FR" sz="1400" dirty="0" smtClean="0"/>
              <a:t>Source 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titanaerospace.com</a:t>
            </a:r>
            <a:r>
              <a:rPr lang="fr-FR" sz="1400" dirty="0"/>
              <a:t> "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98705" y="6098179"/>
            <a:ext cx="823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Figure 6.</a:t>
            </a:r>
            <a:endParaRPr lang="fr-FR" sz="1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27800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fr-FR"/>
            </a:pPr>
            <a:r>
              <a:rPr lang="fr-FR" dirty="0"/>
              <a:t>Ressources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>
              <a:spcBef>
                <a:spcPts val="0"/>
              </a:spcBef>
            </a:pPr>
            <a:r>
              <a:rPr lang="fr-FR" sz="1800" dirty="0"/>
              <a:t>E. Kuiper and S. </a:t>
            </a:r>
            <a:r>
              <a:rPr lang="fr-FR" sz="1800" dirty="0" err="1"/>
              <a:t>Nadjm</a:t>
            </a:r>
            <a:r>
              <a:rPr lang="fr-FR" sz="1800" dirty="0"/>
              <a:t>-Tehrani.</a:t>
            </a:r>
            <a:r>
              <a:rPr lang="fr-FR" dirty="0"/>
              <a:t> </a:t>
            </a:r>
            <a:endParaRPr lang="fr-FR" dirty="0" smtClean="0"/>
          </a:p>
          <a:p>
            <a:pPr marL="0" indent="0">
              <a:spcBef>
                <a:spcPts val="0"/>
              </a:spcBef>
              <a:buNone/>
            </a:pPr>
            <a:r>
              <a:rPr lang="fr-FR" sz="1400" i="1" dirty="0" err="1" smtClean="0"/>
              <a:t>Mobility</a:t>
            </a:r>
            <a:r>
              <a:rPr lang="fr-FR" sz="1400" i="1" dirty="0" smtClean="0"/>
              <a:t> </a:t>
            </a:r>
            <a:r>
              <a:rPr lang="fr-FR" sz="1400" i="1" dirty="0" err="1"/>
              <a:t>models</a:t>
            </a:r>
            <a:r>
              <a:rPr lang="fr-FR" sz="1400" i="1" dirty="0"/>
              <a:t> for </a:t>
            </a:r>
            <a:r>
              <a:rPr lang="fr-FR" sz="1400" i="1" dirty="0" err="1"/>
              <a:t>uav</a:t>
            </a:r>
            <a:r>
              <a:rPr lang="fr-FR" sz="1400" i="1" dirty="0"/>
              <a:t> group reconnaissance applications. </a:t>
            </a:r>
            <a:r>
              <a:rPr lang="fr-FR" sz="1400" i="1" dirty="0" smtClean="0"/>
              <a:t>In Wireless </a:t>
            </a:r>
            <a:r>
              <a:rPr lang="fr-FR" sz="1400" i="1" dirty="0"/>
              <a:t>and Mobile Communications, 2006. ICWMC ’06. International </a:t>
            </a:r>
            <a:r>
              <a:rPr lang="fr-FR" sz="1400" i="1" dirty="0" err="1"/>
              <a:t>Conference</a:t>
            </a:r>
            <a:r>
              <a:rPr lang="fr-FR" sz="1400" i="1" dirty="0"/>
              <a:t> </a:t>
            </a:r>
            <a:r>
              <a:rPr lang="fr-FR" sz="1400" i="1" dirty="0" smtClean="0"/>
              <a:t>on, </a:t>
            </a:r>
            <a:r>
              <a:rPr lang="fr-FR" sz="1400" i="1" dirty="0"/>
              <a:t>page </a:t>
            </a:r>
            <a:r>
              <a:rPr lang="fr-FR" sz="1400" i="1" dirty="0" smtClean="0"/>
              <a:t>33, July </a:t>
            </a:r>
            <a:r>
              <a:rPr lang="fr-FR" sz="1400" i="1" dirty="0"/>
              <a:t>2006</a:t>
            </a:r>
            <a:r>
              <a:rPr lang="fr-FR" sz="1400" i="1" dirty="0" smtClean="0"/>
              <a:t>.</a:t>
            </a:r>
            <a:endParaRPr lang="fr-FR" sz="1400" i="1" dirty="0"/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 smtClean="0"/>
              <a:t>"http</a:t>
            </a:r>
            <a:r>
              <a:rPr lang="fr-FR" sz="1400" dirty="0"/>
              <a:t>://dept-info.labri.fr/~</a:t>
            </a:r>
            <a:r>
              <a:rPr lang="fr-FR" sz="1400" dirty="0" err="1" smtClean="0"/>
              <a:t>desbarat</a:t>
            </a:r>
            <a:r>
              <a:rPr lang="fr-FR" sz="1400" dirty="0" smtClean="0"/>
              <a:t>/PER/sujets/Autefage1-article.pdf</a:t>
            </a:r>
            <a:r>
              <a:rPr lang="fr-FR" sz="1400" dirty="0"/>
              <a:t> " </a:t>
            </a:r>
            <a:r>
              <a:rPr lang="fr-FR" dirty="0" smtClean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/>
              <a:t>[1</a:t>
            </a:r>
            <a:r>
              <a:rPr lang="fr-FR" sz="1400" dirty="0" smtClean="0"/>
              <a:t>] &amp;&amp; [2] : </a:t>
            </a:r>
            <a:r>
              <a:rPr lang="en-US" sz="1400" dirty="0"/>
              <a:t>A. </a:t>
            </a:r>
            <a:r>
              <a:rPr lang="en-US" sz="1400" dirty="0" err="1"/>
              <a:t>Jardosh</a:t>
            </a:r>
            <a:r>
              <a:rPr lang="en-US" sz="1400" dirty="0"/>
              <a:t>, E. M. Belding-Royer, K. C. </a:t>
            </a:r>
            <a:r>
              <a:rPr lang="en-US" sz="1400" dirty="0" err="1"/>
              <a:t>Almeroth</a:t>
            </a:r>
            <a:r>
              <a:rPr lang="en-US" sz="1400" dirty="0"/>
              <a:t>, S. </a:t>
            </a:r>
            <a:r>
              <a:rPr lang="en-US" sz="1400" dirty="0" err="1" smtClean="0"/>
              <a:t>Suri</a:t>
            </a:r>
            <a:r>
              <a:rPr lang="en-US" sz="1400" dirty="0"/>
              <a:t>. Towards Realistic Mobility Models for Mobile Ad Hoc </a:t>
            </a:r>
            <a:r>
              <a:rPr lang="en-US" sz="1400" dirty="0" smtClean="0"/>
              <a:t>Networks</a:t>
            </a:r>
            <a:r>
              <a:rPr lang="en-US" sz="1400" dirty="0"/>
              <a:t>. 9th annual International Conference on Mobile </a:t>
            </a:r>
            <a:r>
              <a:rPr lang="en-US" sz="1400" dirty="0" smtClean="0"/>
              <a:t>Computing </a:t>
            </a:r>
            <a:r>
              <a:rPr lang="en-US" sz="1400" dirty="0"/>
              <a:t>and Networking. September 2003. ACM Press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[3] </a:t>
            </a:r>
            <a:r>
              <a:rPr lang="en-US" sz="1400" dirty="0"/>
              <a:t>A. K. </a:t>
            </a:r>
            <a:r>
              <a:rPr lang="en-US" sz="1400" dirty="0" err="1"/>
              <a:t>Saha</a:t>
            </a:r>
            <a:r>
              <a:rPr lang="en-US" sz="1400" dirty="0"/>
              <a:t>, D. B. Johnson. Modeling Mobility for </a:t>
            </a:r>
            <a:r>
              <a:rPr lang="en-US" sz="1400" dirty="0" smtClean="0"/>
              <a:t>Vehicular </a:t>
            </a:r>
            <a:r>
              <a:rPr lang="en-US" sz="1400" dirty="0"/>
              <a:t>Ad Hoc Networks. First ACM Workshop on </a:t>
            </a:r>
          </a:p>
          <a:p>
            <a:pPr marL="0" indent="0">
              <a:buNone/>
            </a:pPr>
            <a:r>
              <a:rPr lang="en-US" sz="1400" dirty="0"/>
              <a:t>Vehicular Ad Hoc Networks. October 2004. ACM Press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[4] </a:t>
            </a:r>
            <a:r>
              <a:rPr lang="fr-FR" sz="1400" dirty="0"/>
              <a:t>J. A. Sauter, R. Matthews, H. V. D. </a:t>
            </a:r>
            <a:r>
              <a:rPr lang="fr-FR" sz="1400" dirty="0" err="1"/>
              <a:t>Parunak</a:t>
            </a:r>
            <a:r>
              <a:rPr lang="fr-FR" sz="1400" dirty="0"/>
              <a:t>, S. </a:t>
            </a:r>
            <a:r>
              <a:rPr lang="fr-FR" sz="1400" dirty="0" err="1" smtClean="0"/>
              <a:t>A.Brueckner</a:t>
            </a:r>
            <a:r>
              <a:rPr lang="fr-FR" sz="1400" dirty="0"/>
              <a:t>. Performance of Digital </a:t>
            </a:r>
            <a:r>
              <a:rPr lang="fr-FR" sz="1400" dirty="0" err="1"/>
              <a:t>Pheromones</a:t>
            </a:r>
            <a:r>
              <a:rPr lang="fr-FR" sz="1400" dirty="0"/>
              <a:t> for </a:t>
            </a:r>
            <a:r>
              <a:rPr lang="fr-FR" sz="1400" dirty="0" err="1" smtClean="0"/>
              <a:t>Swarming</a:t>
            </a:r>
            <a:r>
              <a:rPr lang="fr-FR" sz="1400" dirty="0" smtClean="0"/>
              <a:t> </a:t>
            </a:r>
            <a:r>
              <a:rPr lang="fr-FR" sz="1400" dirty="0" err="1"/>
              <a:t>Vehicle</a:t>
            </a:r>
            <a:r>
              <a:rPr lang="fr-FR" sz="1400" dirty="0"/>
              <a:t> Control. </a:t>
            </a:r>
            <a:r>
              <a:rPr lang="fr-FR" sz="1400" dirty="0" err="1"/>
              <a:t>Fourth</a:t>
            </a:r>
            <a:r>
              <a:rPr lang="fr-FR" sz="1400" dirty="0"/>
              <a:t> International Joint </a:t>
            </a:r>
            <a:r>
              <a:rPr lang="fr-FR" sz="1400" dirty="0" err="1" smtClean="0"/>
              <a:t>Conference</a:t>
            </a:r>
            <a:r>
              <a:rPr lang="fr-FR" sz="1400" dirty="0" smtClean="0"/>
              <a:t> </a:t>
            </a:r>
            <a:r>
              <a:rPr lang="fr-FR" sz="1400" dirty="0"/>
              <a:t>on </a:t>
            </a:r>
            <a:r>
              <a:rPr lang="fr-FR" sz="1400" dirty="0" err="1"/>
              <a:t>Autonomous</a:t>
            </a:r>
            <a:r>
              <a:rPr lang="fr-FR" sz="1400" dirty="0"/>
              <a:t> Agents and Multi-Agent </a:t>
            </a:r>
          </a:p>
          <a:p>
            <a:pPr marL="0" indent="0">
              <a:buNone/>
            </a:pPr>
            <a:r>
              <a:rPr lang="fr-FR" sz="1400" dirty="0" err="1"/>
              <a:t>Systems</a:t>
            </a:r>
            <a:r>
              <a:rPr lang="fr-FR" sz="1400" dirty="0"/>
              <a:t>. July, 2005. ACM </a:t>
            </a:r>
            <a:r>
              <a:rPr lang="fr-FR" sz="1400" dirty="0" err="1"/>
              <a:t>Press</a:t>
            </a:r>
            <a:r>
              <a:rPr lang="fr-FR" sz="1400" dirty="0"/>
              <a:t>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buNone/>
            </a:pPr>
            <a:endParaRPr lang="fr-FR" sz="14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25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3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37944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12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62000" y="1596413"/>
            <a:ext cx="8077200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600" dirty="0" smtClean="0"/>
          </a:p>
          <a:p>
            <a:pPr lvl="1"/>
            <a:endParaRPr lang="fr-FR" sz="2600" dirty="0" smtClean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14400" y="2108853"/>
            <a:ext cx="8077200" cy="297633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fr-FR" sz="2800" dirty="0" smtClean="0"/>
              <a:t>UAV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Swarm</a:t>
            </a:r>
            <a:r>
              <a:rPr lang="fr-FR" sz="2800" dirty="0" smtClean="0"/>
              <a:t> of </a:t>
            </a:r>
            <a:r>
              <a:rPr lang="fr-FR" sz="2800" dirty="0" err="1" smtClean="0"/>
              <a:t>UAVs</a:t>
            </a: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Mobility</a:t>
            </a:r>
            <a:r>
              <a:rPr lang="fr-FR" sz="2800" dirty="0" smtClean="0"/>
              <a:t> </a:t>
            </a:r>
            <a:r>
              <a:rPr lang="fr-FR" sz="2800" dirty="0" err="1" smtClean="0"/>
              <a:t>models</a:t>
            </a:r>
            <a:endParaRPr lang="fr-FR" sz="2800" dirty="0" smtClean="0"/>
          </a:p>
          <a:p>
            <a:pPr marL="457200" lvl="1" indent="0">
              <a:buNone/>
            </a:pPr>
            <a:endParaRPr lang="fr-FR" sz="2800" dirty="0"/>
          </a:p>
          <a:p>
            <a:pPr marL="457200" lvl="1" indent="0">
              <a:buNone/>
            </a:pPr>
            <a:r>
              <a:rPr lang="fr-FR" sz="2800" dirty="0" smtClean="0">
                <a:sym typeface="Wingdings" panose="05000000000000000000" pitchFamily="2" charset="2"/>
              </a:rPr>
              <a:t> </a:t>
            </a:r>
            <a:r>
              <a:rPr lang="fr-FR" sz="2800" dirty="0" smtClean="0"/>
              <a:t>How do </a:t>
            </a:r>
            <a:r>
              <a:rPr lang="fr-FR" sz="2800" dirty="0" err="1" smtClean="0"/>
              <a:t>they</a:t>
            </a:r>
            <a:r>
              <a:rPr lang="fr-FR" sz="2800" dirty="0" smtClean="0"/>
              <a:t> move 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0783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4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451448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Problematic</a:t>
            </a:r>
            <a:endParaRPr lang="fr-FR" dirty="0"/>
          </a:p>
        </p:txBody>
      </p:sp>
      <p:sp>
        <p:nvSpPr>
          <p:cNvPr id="12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62000" y="2276872"/>
            <a:ext cx="8077200" cy="15121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How well scan an area ?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i="1" dirty="0">
                <a:latin typeface="Times New Roman"/>
              </a:rPr>
              <a:t>As much and as quickly possible, in a limited time and at least, 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i="1" dirty="0">
                <a:latin typeface="Times New Roman"/>
              </a:rPr>
              <a:t>once every hour.</a:t>
            </a:r>
            <a:endParaRPr lang="en-US" sz="2400" dirty="0"/>
          </a:p>
        </p:txBody>
      </p:sp>
      <p:pic>
        <p:nvPicPr>
          <p:cNvPr id="1026" name="Picture 2" descr="http://img.directindustry.fr/images_di/photo-g/drones-civils-voilure-tournante-type-helicoptere-101653-3567013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10596"/>
            <a:ext cx="1937792" cy="12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iliconrepublic.com/fs/img/news/201008/rs-426x288/microdrones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835" y="3764315"/>
            <a:ext cx="2969529" cy="222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943000" y="1789739"/>
            <a:ext cx="6221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1 . </a:t>
            </a:r>
            <a:r>
              <a:rPr lang="fr-FR" sz="1400" dirty="0" smtClean="0"/>
              <a:t>Source : "http</a:t>
            </a:r>
            <a:r>
              <a:rPr lang="fr-FR" sz="1400" dirty="0"/>
              <a:t>://</a:t>
            </a:r>
            <a:r>
              <a:rPr lang="fr-FR" sz="1400" dirty="0" smtClean="0"/>
              <a:t>www.swiss-uav.com</a:t>
            </a:r>
            <a:r>
              <a:rPr lang="fr-FR" sz="1400" dirty="0"/>
              <a:t> "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79068" y="5991463"/>
            <a:ext cx="777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2.</a:t>
            </a:r>
            <a:r>
              <a:rPr lang="fr-FR" sz="1400" dirty="0" smtClean="0"/>
              <a:t> Source 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technorati.com</a:t>
            </a:r>
            <a:r>
              <a:rPr lang="fr-FR" sz="1400" dirty="0"/>
              <a:t> "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5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37944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</a:t>
            </a:r>
          </a:p>
          <a:p>
            <a:r>
              <a:rPr kumimoji="0" lang="fr-FR" dirty="0" smtClean="0"/>
              <a:t>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8" name="CustomShape 3"/>
          <p:cNvSpPr/>
          <p:nvPr/>
        </p:nvSpPr>
        <p:spPr>
          <a:xfrm>
            <a:off x="762120" y="269640"/>
            <a:ext cx="8076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400" dirty="0" err="1" smtClean="0">
                <a:solidFill>
                  <a:srgbClr val="000000"/>
                </a:solidFill>
                <a:latin typeface="Calibri"/>
              </a:rPr>
              <a:t>Study</a:t>
            </a:r>
            <a:r>
              <a:rPr lang="fr-FR" sz="4400" dirty="0" smtClean="0">
                <a:solidFill>
                  <a:srgbClr val="000000"/>
                </a:solidFill>
                <a:latin typeface="Calibri"/>
              </a:rPr>
              <a:t> of </a:t>
            </a:r>
            <a:r>
              <a:rPr lang="fr-FR" sz="4400" dirty="0" err="1" smtClean="0">
                <a:solidFill>
                  <a:srgbClr val="000000"/>
                </a:solidFill>
                <a:latin typeface="Calibri"/>
              </a:rPr>
              <a:t>existing</a:t>
            </a:r>
            <a:endParaRPr dirty="0"/>
          </a:p>
        </p:txBody>
      </p:sp>
      <p:sp>
        <p:nvSpPr>
          <p:cNvPr id="4" name="ZoneTexte 3"/>
          <p:cNvSpPr txBox="1"/>
          <p:nvPr/>
        </p:nvSpPr>
        <p:spPr>
          <a:xfrm>
            <a:off x="917282" y="1988840"/>
            <a:ext cx="35107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Existing </a:t>
            </a:r>
            <a:r>
              <a:rPr lang="en-US" sz="2800" dirty="0" smtClean="0"/>
              <a:t>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Random Walk</a:t>
            </a:r>
          </a:p>
          <a:p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5265651" y="2377956"/>
            <a:ext cx="35728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Random </a:t>
            </a:r>
            <a:r>
              <a:rPr lang="en-US" sz="2800" dirty="0" err="1"/>
              <a:t>WayPoint</a:t>
            </a:r>
            <a:endParaRPr lang="en-US" sz="2800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958729"/>
            <a:ext cx="4536504" cy="265330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09" y="2933069"/>
            <a:ext cx="4143465" cy="267896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203899" y="5707192"/>
            <a:ext cx="2487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[1] : </a:t>
            </a:r>
            <a:r>
              <a:rPr lang="fr-FR" sz="1200" dirty="0" err="1" smtClean="0"/>
              <a:t>Result</a:t>
            </a:r>
            <a:r>
              <a:rPr lang="fr-FR" sz="1200" dirty="0" smtClean="0"/>
              <a:t> pattern of </a:t>
            </a:r>
            <a:r>
              <a:rPr lang="fr-FR" sz="1200" dirty="0" err="1" smtClean="0"/>
              <a:t>Random</a:t>
            </a:r>
            <a:r>
              <a:rPr lang="fr-FR" sz="1200" dirty="0" smtClean="0"/>
              <a:t> </a:t>
            </a:r>
            <a:r>
              <a:rPr lang="fr-FR" sz="1200" dirty="0" err="1" smtClean="0"/>
              <a:t>Walk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5523640" y="5707192"/>
            <a:ext cx="2417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[2] : </a:t>
            </a:r>
            <a:r>
              <a:rPr lang="fr-FR" sz="1200" dirty="0" err="1" smtClean="0"/>
              <a:t>Result</a:t>
            </a:r>
            <a:r>
              <a:rPr lang="fr-FR" sz="1200" dirty="0" smtClean="0"/>
              <a:t> pattern of </a:t>
            </a:r>
            <a:r>
              <a:rPr lang="fr-FR" sz="1200" dirty="0" err="1" smtClean="0"/>
              <a:t>Random</a:t>
            </a:r>
            <a:r>
              <a:rPr lang="fr-FR" sz="1200" dirty="0" smtClean="0"/>
              <a:t> </a:t>
            </a:r>
            <a:r>
              <a:rPr lang="fr-FR" sz="1200" dirty="0" err="1" smtClean="0"/>
              <a:t>Walk</a:t>
            </a:r>
            <a:endParaRPr lang="fr-FR" sz="12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6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37944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</a:t>
            </a:r>
          </a:p>
          <a:p>
            <a:r>
              <a:rPr kumimoji="0" lang="fr-FR" dirty="0" smtClean="0"/>
              <a:t>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8" name="CustomShape 3"/>
          <p:cNvSpPr/>
          <p:nvPr/>
        </p:nvSpPr>
        <p:spPr>
          <a:xfrm>
            <a:off x="762120" y="269640"/>
            <a:ext cx="8076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400" dirty="0" err="1">
                <a:solidFill>
                  <a:srgbClr val="000000"/>
                </a:solidFill>
              </a:rPr>
              <a:t>Study</a:t>
            </a:r>
            <a:r>
              <a:rPr lang="fr-FR" sz="4400" dirty="0">
                <a:solidFill>
                  <a:srgbClr val="000000"/>
                </a:solidFill>
              </a:rPr>
              <a:t> of </a:t>
            </a:r>
            <a:r>
              <a:rPr lang="fr-FR" sz="4400" dirty="0" err="1">
                <a:solidFill>
                  <a:srgbClr val="000000"/>
                </a:solidFill>
              </a:rPr>
              <a:t>existing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917282" y="1988841"/>
            <a:ext cx="3273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City Section</a:t>
            </a:r>
          </a:p>
          <a:p>
            <a:endParaRPr lang="en-US" sz="2800" dirty="0"/>
          </a:p>
          <a:p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4379322" y="2004798"/>
            <a:ext cx="478618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Distributed Pheromone Repel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71" y="2538726"/>
            <a:ext cx="3312368" cy="371213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72" y="2593165"/>
            <a:ext cx="3669482" cy="231177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652120" y="539561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Blue : </a:t>
            </a:r>
            <a:r>
              <a:rPr lang="fr-FR" dirty="0" err="1" smtClean="0"/>
              <a:t>repulsive</a:t>
            </a:r>
            <a:endParaRPr lang="fr-FR" dirty="0" smtClean="0"/>
          </a:p>
          <a:p>
            <a:r>
              <a:rPr lang="fr-FR" dirty="0" smtClean="0"/>
              <a:t>Green : attractive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45554" y="5841941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[3] :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777238" y="5013124"/>
            <a:ext cx="3826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[4] : Attractive and </a:t>
            </a:r>
            <a:r>
              <a:rPr lang="fr-FR" sz="1200" dirty="0" err="1" smtClean="0"/>
              <a:t>Repulsive</a:t>
            </a:r>
            <a:r>
              <a:rPr lang="fr-FR" sz="1200" dirty="0" smtClean="0"/>
              <a:t> </a:t>
            </a:r>
            <a:r>
              <a:rPr lang="fr-FR" sz="1200" dirty="0" err="1" smtClean="0"/>
              <a:t>Pheromones</a:t>
            </a:r>
            <a:r>
              <a:rPr lang="fr-FR" sz="1200" dirty="0" smtClean="0"/>
              <a:t> For Surveillance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095038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7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451448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7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Our Article</a:t>
            </a:r>
            <a:endParaRPr lang="fr-FR" dirty="0"/>
          </a:p>
        </p:txBody>
      </p:sp>
      <p:sp>
        <p:nvSpPr>
          <p:cNvPr id="10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426296" y="1596413"/>
            <a:ext cx="5610200" cy="42973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500" dirty="0" smtClean="0"/>
              <a:t>Introduction</a:t>
            </a:r>
          </a:p>
          <a:p>
            <a:r>
              <a:rPr lang="fr-FR" dirty="0" smtClean="0"/>
              <a:t>MANET</a:t>
            </a:r>
          </a:p>
          <a:p>
            <a:pPr lvl="1"/>
            <a:r>
              <a:rPr lang="fr-FR" dirty="0"/>
              <a:t> </a:t>
            </a:r>
            <a:r>
              <a:rPr lang="fr-FR" dirty="0" smtClean="0">
                <a:solidFill>
                  <a:srgbClr val="FF0000"/>
                </a:solidFill>
              </a:rPr>
              <a:t>M</a:t>
            </a:r>
            <a:r>
              <a:rPr lang="fr-FR" dirty="0" smtClean="0"/>
              <a:t>obile </a:t>
            </a:r>
            <a:r>
              <a:rPr lang="fr-FR" dirty="0" smtClean="0">
                <a:solidFill>
                  <a:srgbClr val="FF0000"/>
                </a:solidFill>
              </a:rPr>
              <a:t>A</a:t>
            </a:r>
            <a:r>
              <a:rPr lang="fr-FR" dirty="0" smtClean="0"/>
              <a:t>d Hoc </a:t>
            </a:r>
            <a:r>
              <a:rPr lang="fr-FR" dirty="0" smtClean="0">
                <a:solidFill>
                  <a:srgbClr val="FF0000"/>
                </a:solidFill>
              </a:rPr>
              <a:t>Net</a:t>
            </a:r>
            <a:r>
              <a:rPr lang="fr-FR" dirty="0" smtClean="0"/>
              <a:t>work</a:t>
            </a:r>
          </a:p>
          <a:p>
            <a:pPr lvl="1"/>
            <a:r>
              <a:rPr lang="fr-FR" dirty="0" smtClean="0"/>
              <a:t> Networks of mobile </a:t>
            </a:r>
            <a:r>
              <a:rPr lang="fr-FR" dirty="0" err="1" smtClean="0"/>
              <a:t>entities</a:t>
            </a:r>
            <a:endParaRPr lang="fr-FR" dirty="0" smtClean="0"/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Collect</a:t>
            </a:r>
            <a:r>
              <a:rPr lang="fr-FR" dirty="0" smtClean="0"/>
              <a:t>, </a:t>
            </a:r>
            <a:r>
              <a:rPr lang="fr-FR" dirty="0" err="1" smtClean="0"/>
              <a:t>process</a:t>
            </a:r>
            <a:r>
              <a:rPr lang="fr-FR" dirty="0" smtClean="0"/>
              <a:t> and transmit data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UAV </a:t>
            </a:r>
          </a:p>
          <a:p>
            <a:pPr lvl="1"/>
            <a:r>
              <a:rPr lang="fr-FR" dirty="0" smtClean="0"/>
              <a:t>Application of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UAVs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2 </a:t>
            </a:r>
            <a:r>
              <a:rPr lang="fr-FR" dirty="0" err="1" smtClean="0"/>
              <a:t>differents</a:t>
            </a:r>
            <a:r>
              <a:rPr lang="fr-FR" dirty="0" smtClean="0"/>
              <a:t> </a:t>
            </a:r>
            <a:r>
              <a:rPr lang="fr-FR" dirty="0" err="1" smtClean="0"/>
              <a:t>mobilities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 smtClean="0"/>
          </a:p>
          <a:p>
            <a:pPr lvl="1"/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Waypoint</a:t>
            </a:r>
            <a:endParaRPr lang="fr-FR" dirty="0" smtClean="0"/>
          </a:p>
          <a:p>
            <a:pPr lvl="1"/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Pheromone</a:t>
            </a:r>
            <a:r>
              <a:rPr lang="fr-FR" dirty="0" smtClean="0"/>
              <a:t> </a:t>
            </a:r>
            <a:r>
              <a:rPr lang="fr-FR" dirty="0" err="1" smtClean="0"/>
              <a:t>Repel</a:t>
            </a:r>
            <a:endParaRPr lang="fr-FR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6" y="2564904"/>
            <a:ext cx="2977480" cy="347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5483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8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73948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</a:t>
            </a:r>
          </a:p>
          <a:p>
            <a:r>
              <a:rPr kumimoji="0" lang="fr-FR" dirty="0" smtClean="0"/>
              <a:t>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1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55576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Models</a:t>
            </a:r>
            <a:r>
              <a:rPr lang="fr-FR" dirty="0" smtClean="0"/>
              <a:t> of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study</a:t>
            </a:r>
            <a:endParaRPr lang="fr-FR" dirty="0"/>
          </a:p>
        </p:txBody>
      </p:sp>
      <p:sp>
        <p:nvSpPr>
          <p:cNvPr id="14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339752" y="1844824"/>
            <a:ext cx="6355432" cy="24086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3200" dirty="0" err="1" smtClean="0"/>
              <a:t>Random</a:t>
            </a:r>
            <a:r>
              <a:rPr lang="fr-FR" sz="3200" dirty="0" smtClean="0"/>
              <a:t> </a:t>
            </a:r>
            <a:r>
              <a:rPr lang="fr-FR" sz="3200" dirty="0" err="1" smtClean="0"/>
              <a:t>Waypoint</a:t>
            </a:r>
            <a:r>
              <a:rPr lang="fr-FR" sz="3200" dirty="0" smtClean="0"/>
              <a:t>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Each</a:t>
            </a:r>
            <a:r>
              <a:rPr lang="fr-FR" sz="2800" dirty="0" smtClean="0"/>
              <a:t> drones are </a:t>
            </a:r>
            <a:r>
              <a:rPr lang="fr-FR" sz="2800" dirty="0" err="1" smtClean="0"/>
              <a:t>independant</a:t>
            </a: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smtClean="0"/>
              <a:t>No backup position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Random</a:t>
            </a:r>
            <a:r>
              <a:rPr lang="fr-FR" sz="2800" dirty="0" smtClean="0"/>
              <a:t> </a:t>
            </a:r>
            <a:r>
              <a:rPr lang="fr-FR" sz="2800" dirty="0" err="1" smtClean="0"/>
              <a:t>target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01958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9</a:t>
            </a:fld>
            <a:r>
              <a:rPr lang="fr-FR" dirty="0" smtClean="0"/>
              <a:t>/25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study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451448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pic>
        <p:nvPicPr>
          <p:cNvPr id="10" name="Picture 2"/>
          <p:cNvPicPr/>
          <p:nvPr/>
        </p:nvPicPr>
        <p:blipFill>
          <a:blip r:embed="rId6"/>
          <a:stretch>
            <a:fillRect/>
          </a:stretch>
        </p:blipFill>
        <p:spPr>
          <a:xfrm>
            <a:off x="2088000" y="2016000"/>
            <a:ext cx="6402240" cy="2145600"/>
          </a:xfrm>
          <a:prstGeom prst="rect">
            <a:avLst/>
          </a:prstGeom>
          <a:ln>
            <a:noFill/>
          </a:ln>
        </p:spPr>
      </p:pic>
      <p:sp>
        <p:nvSpPr>
          <p:cNvPr id="11" name="TextShape 4"/>
          <p:cNvSpPr txBox="1"/>
          <p:nvPr/>
        </p:nvSpPr>
        <p:spPr>
          <a:xfrm>
            <a:off x="2340448" y="4437720"/>
            <a:ext cx="6264000" cy="52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500" b="1" i="1" dirty="0" err="1"/>
              <a:t>From</a:t>
            </a:r>
            <a:r>
              <a:rPr lang="fr-FR" sz="1500" b="1" i="1" dirty="0"/>
              <a:t> :</a:t>
            </a:r>
            <a:r>
              <a:rPr lang="fr-FR" sz="1500" dirty="0"/>
              <a:t> </a:t>
            </a:r>
            <a:r>
              <a:rPr lang="fr-FR" sz="1500" dirty="0">
                <a:latin typeface="Arial"/>
                <a:ea typeface="Arial"/>
              </a:rPr>
              <a:t>“</a:t>
            </a:r>
            <a:r>
              <a:rPr lang="fr-FR" sz="1500" i="1" dirty="0" err="1"/>
              <a:t>Mobility</a:t>
            </a:r>
            <a:r>
              <a:rPr lang="fr-FR" sz="1500" i="1" dirty="0"/>
              <a:t> </a:t>
            </a:r>
            <a:r>
              <a:rPr lang="fr-FR" sz="1500" i="1" dirty="0" err="1"/>
              <a:t>Models</a:t>
            </a:r>
            <a:r>
              <a:rPr lang="fr-FR" sz="1500" i="1" dirty="0"/>
              <a:t> for UAV Group Reconnaissance Applications</a:t>
            </a:r>
            <a:r>
              <a:rPr lang="fr-FR" sz="1500" i="1" dirty="0">
                <a:latin typeface="Arial"/>
                <a:ea typeface="Arial"/>
              </a:rPr>
              <a:t>”</a:t>
            </a:r>
            <a:endParaRPr dirty="0"/>
          </a:p>
          <a:p>
            <a:r>
              <a:rPr lang="fr-FR" sz="1500" b="1" i="1" dirty="0">
                <a:latin typeface="Arial"/>
                <a:ea typeface="Arial"/>
              </a:rPr>
              <a:t>By :</a:t>
            </a:r>
            <a:r>
              <a:rPr lang="fr-FR" sz="1500" i="1" dirty="0">
                <a:latin typeface="Arial"/>
                <a:ea typeface="Arial"/>
              </a:rPr>
              <a:t> </a:t>
            </a:r>
            <a:r>
              <a:rPr lang="fr-FR" sz="1500" i="1" dirty="0" smtClean="0">
                <a:latin typeface="Arial"/>
                <a:ea typeface="Arial"/>
              </a:rPr>
              <a:t>E</a:t>
            </a:r>
            <a:r>
              <a:rPr lang="fr-FR" sz="1500" i="1" dirty="0">
                <a:latin typeface="Arial"/>
                <a:ea typeface="Arial"/>
              </a:rPr>
              <a:t>. Kuiper and S. </a:t>
            </a:r>
            <a:r>
              <a:rPr lang="fr-FR" sz="1500" i="1" dirty="0" err="1">
                <a:latin typeface="Arial"/>
                <a:ea typeface="Arial"/>
              </a:rPr>
              <a:t>Nadjm</a:t>
            </a:r>
            <a:r>
              <a:rPr lang="fr-FR" sz="1500" i="1" dirty="0">
                <a:latin typeface="Arial"/>
                <a:ea typeface="Arial"/>
              </a:rPr>
              <a:t>-Tehrani. </a:t>
            </a:r>
            <a:endParaRPr dirty="0"/>
          </a:p>
        </p:txBody>
      </p:sp>
      <p:sp>
        <p:nvSpPr>
          <p:cNvPr id="12" name="CustomShape 2"/>
          <p:cNvSpPr/>
          <p:nvPr/>
        </p:nvSpPr>
        <p:spPr>
          <a:xfrm>
            <a:off x="2490312" y="1350256"/>
            <a:ext cx="5178032" cy="7105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1"/>
            <a:r>
              <a:rPr lang="fr-FR" sz="3200" dirty="0" err="1"/>
              <a:t>Random</a:t>
            </a:r>
            <a:r>
              <a:rPr lang="fr-FR" sz="3200" dirty="0"/>
              <a:t> </a:t>
            </a:r>
            <a:r>
              <a:rPr lang="fr-FR" sz="3200" dirty="0" err="1"/>
              <a:t>Waypoint</a:t>
            </a:r>
            <a:r>
              <a:rPr lang="fr-FR" sz="3200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261812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Form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858</Words>
  <Application>Microsoft Office PowerPoint</Application>
  <PresentationFormat>Affichage à l'écran (4:3)</PresentationFormat>
  <Paragraphs>266</Paragraphs>
  <Slides>25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(Corps)</vt:lpstr>
      <vt:lpstr>Courier New</vt:lpstr>
      <vt:lpstr>Georgia</vt:lpstr>
      <vt:lpstr>Times New Roman</vt:lpstr>
      <vt:lpstr>Wingdings</vt:lpstr>
      <vt:lpstr>Formation</vt:lpstr>
      <vt:lpstr>Mobility Models for UAV Group Reconnaissance Applications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Do you have any questions ?</vt:lpstr>
      <vt:lpstr>Ressources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PrésentationPER</dc:title>
  <dc:creator/>
  <cp:lastModifiedBy/>
  <cp:revision>1</cp:revision>
  <dcterms:created xsi:type="dcterms:W3CDTF">2013-11-07T08:24:36Z</dcterms:created>
  <dcterms:modified xsi:type="dcterms:W3CDTF">2014-01-14T15:17:05Z</dcterms:modified>
</cp:coreProperties>
</file>