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3"/>
  </p:notesMasterIdLst>
  <p:sldIdLst>
    <p:sldId id="256" r:id="rId2"/>
  </p:sldIdLst>
  <p:sldSz cx="9144000" cy="4572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1"/>
    <p:restoredTop sz="92789"/>
  </p:normalViewPr>
  <p:slideViewPr>
    <p:cSldViewPr snapToGrid="0" snapToObjects="1">
      <p:cViewPr>
        <p:scale>
          <a:sx n="142" d="100"/>
          <a:sy n="142" d="100"/>
        </p:scale>
        <p:origin x="10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F006-9F6A-484C-82F1-A0E5D1F8AEE4}" type="datetimeFigureOut">
              <a:rPr lang="en-US" smtClean="0"/>
              <a:t>3/29/21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1025" y="1143000"/>
            <a:ext cx="615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0DF1E-4658-BC49-A348-89E392726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02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1025" y="1143000"/>
            <a:ext cx="615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0DF1E-4658-BC49-A348-89E392726A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74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82420"/>
            <a:ext cx="7772400" cy="1591733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013587"/>
            <a:ext cx="6858000" cy="110384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1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434167"/>
            <a:ext cx="1971675" cy="38745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434167"/>
            <a:ext cx="5800725" cy="38745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5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1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398263"/>
            <a:ext cx="7886700" cy="1901824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0596430"/>
            <a:ext cx="7886700" cy="1000124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170833"/>
            <a:ext cx="3886200" cy="2900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170833"/>
            <a:ext cx="3886200" cy="2900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4177"/>
            <a:ext cx="7886700" cy="8837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207753"/>
            <a:ext cx="3868340" cy="54927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6700500"/>
            <a:ext cx="3868340" cy="24563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207753"/>
            <a:ext cx="3887391" cy="54927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6700500"/>
            <a:ext cx="3887391" cy="24563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8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3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0"/>
            <a:ext cx="2949178" cy="1066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582844"/>
            <a:ext cx="4629150" cy="324908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0"/>
            <a:ext cx="2949178" cy="25410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9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0"/>
            <a:ext cx="2949178" cy="1066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582844"/>
            <a:ext cx="4629150" cy="324908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0"/>
            <a:ext cx="2949178" cy="25410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7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34177"/>
            <a:ext cx="7886700" cy="8837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70833"/>
            <a:ext cx="7886700" cy="2900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2375677"/>
            <a:ext cx="20574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1C75A-B04C-0241-A31E-5DFBF6192799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2375677"/>
            <a:ext cx="30861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2375677"/>
            <a:ext cx="20574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7611C4-2443-6149-AFF7-B67539EE267F}"/>
              </a:ext>
            </a:extLst>
          </p:cNvPr>
          <p:cNvSpPr txBox="1"/>
          <p:nvPr/>
        </p:nvSpPr>
        <p:spPr>
          <a:xfrm>
            <a:off x="-1" y="7806429"/>
            <a:ext cx="910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 월간 </a:t>
            </a:r>
            <a:r>
              <a:rPr lang="ko-KR" altLang="en-US" sz="3600" dirty="0" err="1"/>
              <a:t>시즌회원권</a:t>
            </a:r>
            <a:r>
              <a:rPr lang="ko-KR" altLang="en-US" sz="3600" dirty="0"/>
              <a:t> </a:t>
            </a:r>
            <a:r>
              <a:rPr lang="en-US" altLang="ko-KR" sz="3600" dirty="0"/>
              <a:t>-</a:t>
            </a:r>
            <a:r>
              <a:rPr lang="ko-KR" altLang="en-US" sz="3600" dirty="0"/>
              <a:t> </a:t>
            </a:r>
            <a:r>
              <a:rPr lang="ko-KR" altLang="en-US" sz="2800" dirty="0"/>
              <a:t>양양에서 서핑하며 한 달 살기</a:t>
            </a:r>
            <a:endParaRPr lang="en-US" sz="2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3F9F096-D2AF-AB41-8670-FD93F6601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845775"/>
              </p:ext>
            </p:extLst>
          </p:nvPr>
        </p:nvGraphicFramePr>
        <p:xfrm>
          <a:off x="-10564" y="841596"/>
          <a:ext cx="9111912" cy="35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5956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4555956">
                  <a:extLst>
                    <a:ext uri="{9D8B030D-6E8A-4147-A177-3AD203B41FA5}">
                      <a16:colId xmlns:a16="http://schemas.microsoft.com/office/drawing/2014/main" val="2653669755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err="1"/>
                        <a:t>시즌회원</a:t>
                      </a:r>
                      <a:endParaRPr lang="en-US" altLang="ko-KR" sz="2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게스트하우스 숙박 </a:t>
                      </a:r>
                      <a:r>
                        <a:rPr lang="en-US" altLang="ko-KR" sz="1800" dirty="0"/>
                        <a:t>+</a:t>
                      </a:r>
                      <a:r>
                        <a:rPr lang="ko-KR" altLang="en-US" sz="1800" dirty="0"/>
                        <a:t> 보관 또는 </a:t>
                      </a:r>
                      <a:r>
                        <a:rPr lang="ko-KR" altLang="en-US" sz="1800" dirty="0" err="1"/>
                        <a:t>렌탈</a:t>
                      </a:r>
                      <a:r>
                        <a:rPr lang="en-US" altLang="ko-KR" sz="1800" dirty="0"/>
                        <a:t>)</a:t>
                      </a:r>
                      <a:endParaRPr lang="en-US" altLang="ko-KR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err="1"/>
                        <a:t>시즌회원</a:t>
                      </a:r>
                      <a:r>
                        <a:rPr lang="ko-KR" altLang="en-US" sz="2400" dirty="0"/>
                        <a:t> 프리미엄</a:t>
                      </a:r>
                      <a:endParaRPr lang="en-US" altLang="ko-KR" sz="2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게스트하우스 </a:t>
                      </a:r>
                      <a:r>
                        <a:rPr lang="ko-KR" altLang="en-US" sz="1800" dirty="0" err="1"/>
                        <a:t>지정침대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+</a:t>
                      </a:r>
                      <a:r>
                        <a:rPr lang="ko-KR" altLang="en-US" sz="1800" dirty="0"/>
                        <a:t> 보관 또는 </a:t>
                      </a:r>
                      <a:r>
                        <a:rPr lang="ko-KR" altLang="en-US" sz="1800" dirty="0" err="1"/>
                        <a:t>렌탈</a:t>
                      </a:r>
                      <a:r>
                        <a:rPr lang="en-US" altLang="ko-KR" sz="1800" dirty="0"/>
                        <a:t>)</a:t>
                      </a:r>
                      <a:endParaRPr lang="en-US" altLang="ko-KR" sz="3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110</a:t>
                      </a:r>
                      <a:r>
                        <a:rPr lang="ko-KR" altLang="en-US" sz="2100" dirty="0"/>
                        <a:t>만원 </a:t>
                      </a:r>
                      <a:endParaRPr lang="en-US" altLang="ko-KR" sz="2100" dirty="0"/>
                    </a:p>
                    <a:p>
                      <a:pPr algn="ctr"/>
                      <a:r>
                        <a:rPr lang="ko-KR" altLang="en-US" sz="1800" dirty="0"/>
                        <a:t>숙박</a:t>
                      </a:r>
                      <a:r>
                        <a:rPr lang="en-US" altLang="ko-KR" sz="1800" dirty="0"/>
                        <a:t>60</a:t>
                      </a:r>
                      <a:r>
                        <a:rPr lang="ko-KR" altLang="en-US" sz="1800" dirty="0"/>
                        <a:t>만원 </a:t>
                      </a:r>
                      <a:r>
                        <a:rPr lang="en-US" altLang="ko-KR" sz="1800" dirty="0"/>
                        <a:t>+</a:t>
                      </a:r>
                      <a:r>
                        <a:rPr lang="ko-KR" altLang="en-US" sz="1800" dirty="0"/>
                        <a:t> 보관 또는 </a:t>
                      </a:r>
                      <a:r>
                        <a:rPr lang="ko-KR" altLang="en-US" sz="1800" dirty="0" err="1"/>
                        <a:t>랜탈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50</a:t>
                      </a:r>
                      <a:r>
                        <a:rPr lang="ko-KR" altLang="en-US" sz="18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150</a:t>
                      </a:r>
                      <a:r>
                        <a:rPr lang="ko-KR" altLang="en-US" sz="2100" dirty="0"/>
                        <a:t>만원</a:t>
                      </a:r>
                      <a:endParaRPr lang="en-US" altLang="ko-KR" sz="2100" dirty="0"/>
                    </a:p>
                    <a:p>
                      <a:pPr algn="ctr"/>
                      <a:r>
                        <a:rPr lang="ko-KR" altLang="en-US" sz="1800" dirty="0" err="1"/>
                        <a:t>지정침대</a:t>
                      </a:r>
                      <a:r>
                        <a:rPr lang="en-US" altLang="ko-KR" sz="1800" dirty="0"/>
                        <a:t>100</a:t>
                      </a:r>
                      <a:r>
                        <a:rPr lang="ko-KR" altLang="en-US" sz="1800" dirty="0"/>
                        <a:t>만원 </a:t>
                      </a:r>
                      <a:r>
                        <a:rPr lang="en-US" altLang="ko-KR" sz="1800" dirty="0"/>
                        <a:t>+</a:t>
                      </a:r>
                      <a:r>
                        <a:rPr lang="ko-KR" altLang="en-US" sz="1800" dirty="0"/>
                        <a:t> 보관 또는 </a:t>
                      </a:r>
                      <a:r>
                        <a:rPr lang="ko-KR" altLang="en-US" sz="1800" dirty="0" err="1"/>
                        <a:t>랜탈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50</a:t>
                      </a:r>
                      <a:r>
                        <a:rPr lang="ko-KR" altLang="en-US" sz="18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시즌내 전기간 숙박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7,8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개월내 연속숙박일수 최대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총숙박일수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최대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인실 일주일전 숙박예약필수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시즌보관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포함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개인락카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제공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객실취사불가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시즌내 전기간 무제한 숙박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인실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지정침대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예약필요없음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시즌보관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포함</a:t>
                      </a:r>
                      <a:endParaRPr lang="ko-KR" altLang="en-US" sz="2400" dirty="0"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개인락카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제공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객실취사가능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932538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FC814B-7C05-3F4F-B513-8976BC8B2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851062"/>
              </p:ext>
            </p:extLst>
          </p:nvPr>
        </p:nvGraphicFramePr>
        <p:xfrm>
          <a:off x="-10563" y="4566090"/>
          <a:ext cx="9154563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7036">
                  <a:extLst>
                    <a:ext uri="{9D8B030D-6E8A-4147-A177-3AD203B41FA5}">
                      <a16:colId xmlns:a16="http://schemas.microsoft.com/office/drawing/2014/main" val="478645528"/>
                    </a:ext>
                  </a:extLst>
                </a:gridCol>
                <a:gridCol w="2956006">
                  <a:extLst>
                    <a:ext uri="{9D8B030D-6E8A-4147-A177-3AD203B41FA5}">
                      <a16:colId xmlns:a16="http://schemas.microsoft.com/office/drawing/2014/main" val="776275882"/>
                    </a:ext>
                  </a:extLst>
                </a:gridCol>
                <a:gridCol w="3051521">
                  <a:extLst>
                    <a:ext uri="{9D8B030D-6E8A-4147-A177-3AD203B41FA5}">
                      <a16:colId xmlns:a16="http://schemas.microsoft.com/office/drawing/2014/main" val="932268870"/>
                    </a:ext>
                  </a:extLst>
                </a:gridCol>
              </a:tblGrid>
              <a:tr h="543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err="1"/>
                        <a:t>시즌방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 기준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시즌보관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시즌랜탈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420421603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팬션룸</a:t>
                      </a:r>
                      <a:r>
                        <a:rPr lang="ko-KR" altLang="en-US" sz="2100" dirty="0"/>
                        <a:t> </a:t>
                      </a:r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객실 </a:t>
                      </a:r>
                      <a:r>
                        <a:rPr lang="en-US" altLang="ko-KR" sz="2100" dirty="0"/>
                        <a:t>500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066275706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더블침대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바닥매트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침구류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제공</a:t>
                      </a:r>
                      <a:endParaRPr lang="ko-KR" altLang="en-US" sz="2400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인실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단독사용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보드보관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포함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관리비 포함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객실취사가능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본인 보드 한정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롱보드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장까지 보관 가능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샤워포함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수트 무제한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렌탈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샤워포함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1826639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BF9EE0C-EEF4-0B41-BCEB-DB307488B10B}"/>
              </a:ext>
            </a:extLst>
          </p:cNvPr>
          <p:cNvSpPr txBox="1"/>
          <p:nvPr/>
        </p:nvSpPr>
        <p:spPr>
          <a:xfrm>
            <a:off x="314157" y="11619919"/>
            <a:ext cx="847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숙박</a:t>
            </a:r>
            <a:endParaRPr lang="en-US" sz="36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725A6F-70FA-C244-897D-13A989C5E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372614"/>
              </p:ext>
            </p:extLst>
          </p:nvPr>
        </p:nvGraphicFramePr>
        <p:xfrm>
          <a:off x="-31686" y="12331392"/>
          <a:ext cx="9144001" cy="16594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44001">
                  <a:extLst>
                    <a:ext uri="{9D8B030D-6E8A-4147-A177-3AD203B41FA5}">
                      <a16:colId xmlns:a16="http://schemas.microsoft.com/office/drawing/2014/main" val="3000914479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/>
                        <a:t>게스트하우스 </a:t>
                      </a:r>
                      <a:r>
                        <a:rPr lang="en-US" altLang="ko-KR" sz="2400" dirty="0"/>
                        <a:t>1</a:t>
                      </a:r>
                      <a:r>
                        <a:rPr lang="ko-KR" altLang="en-US" sz="2400" dirty="0"/>
                        <a:t>박 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</a:rPr>
                        <a:t>(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</a:rPr>
                        <a:t>평일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</a:rPr>
                        <a:t>/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</a:rPr>
                        <a:t>주말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</a:rPr>
                        <a:t>/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</a:rPr>
                        <a:t>성수기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</a:rPr>
                        <a:t>/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</a:rPr>
                        <a:t>비수기 </a:t>
                      </a:r>
                      <a:r>
                        <a:rPr lang="ko-KR" altLang="en-US" sz="1800" b="1" kern="1200" dirty="0" err="1">
                          <a:solidFill>
                            <a:schemeClr val="lt1"/>
                          </a:solidFill>
                          <a:effectLst/>
                        </a:rPr>
                        <a:t>구분없음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</a:rPr>
                        <a:t>)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32728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2.5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837303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8</a:t>
                      </a:r>
                      <a:r>
                        <a:rPr lang="ko-KR" altLang="en-US" sz="1800" dirty="0"/>
                        <a:t>인실 또는 </a:t>
                      </a:r>
                      <a:r>
                        <a:rPr lang="en-US" altLang="ko-KR" sz="1800" dirty="0"/>
                        <a:t>6</a:t>
                      </a:r>
                      <a:r>
                        <a:rPr lang="ko-KR" altLang="en-US" sz="1800" dirty="0"/>
                        <a:t>인실</a:t>
                      </a:r>
                      <a:endParaRPr lang="en-US" altLang="ko-KR" sz="1800" dirty="0"/>
                    </a:p>
                    <a:p>
                      <a:pPr algn="ctr"/>
                      <a:r>
                        <a:rPr lang="ko-KR" altLang="en-US" sz="1800" dirty="0"/>
                        <a:t>체크인</a:t>
                      </a:r>
                      <a:r>
                        <a:rPr lang="en-US" altLang="ko-KR" sz="1800" dirty="0"/>
                        <a:t>:</a:t>
                      </a:r>
                      <a:r>
                        <a:rPr lang="ko-KR" altLang="en-US" sz="1800" dirty="0"/>
                        <a:t> 오후</a:t>
                      </a:r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시</a:t>
                      </a:r>
                      <a:r>
                        <a:rPr lang="en-US" altLang="ko-KR" sz="1800" dirty="0"/>
                        <a:t>,</a:t>
                      </a:r>
                      <a:r>
                        <a:rPr lang="ko-KR" altLang="en-US" sz="1800" dirty="0"/>
                        <a:t> 체크아웃</a:t>
                      </a:r>
                      <a:r>
                        <a:rPr lang="en-US" altLang="ko-KR" sz="1800" dirty="0"/>
                        <a:t>: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11</a:t>
                      </a:r>
                      <a:r>
                        <a:rPr lang="ko-KR" altLang="en-US" sz="1800" dirty="0"/>
                        <a:t>시</a:t>
                      </a:r>
                      <a:endParaRPr lang="en-US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49499060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723EA4D-22F4-854F-B946-F504960F505C}"/>
              </a:ext>
            </a:extLst>
          </p:cNvPr>
          <p:cNvSpPr txBox="1"/>
          <p:nvPr/>
        </p:nvSpPr>
        <p:spPr>
          <a:xfrm>
            <a:off x="298111" y="16793292"/>
            <a:ext cx="847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/>
              <a:t>레벨업</a:t>
            </a:r>
            <a:r>
              <a:rPr lang="ko-KR" altLang="en-US" sz="3600" dirty="0"/>
              <a:t> 강습</a:t>
            </a:r>
            <a:endParaRPr lang="en-US" sz="3600" dirty="0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EAF38E6B-C780-1946-AC27-57A887037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168638"/>
              </p:ext>
            </p:extLst>
          </p:nvPr>
        </p:nvGraphicFramePr>
        <p:xfrm>
          <a:off x="-26195" y="14109257"/>
          <a:ext cx="9133035" cy="19337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4345">
                  <a:extLst>
                    <a:ext uri="{9D8B030D-6E8A-4147-A177-3AD203B41FA5}">
                      <a16:colId xmlns:a16="http://schemas.microsoft.com/office/drawing/2014/main" val="3000914479"/>
                    </a:ext>
                  </a:extLst>
                </a:gridCol>
                <a:gridCol w="3044345">
                  <a:extLst>
                    <a:ext uri="{9D8B030D-6E8A-4147-A177-3AD203B41FA5}">
                      <a16:colId xmlns:a16="http://schemas.microsoft.com/office/drawing/2014/main" val="2921918178"/>
                    </a:ext>
                  </a:extLst>
                </a:gridCol>
                <a:gridCol w="3044345">
                  <a:extLst>
                    <a:ext uri="{9D8B030D-6E8A-4147-A177-3AD203B41FA5}">
                      <a16:colId xmlns:a16="http://schemas.microsoft.com/office/drawing/2014/main" val="545597559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펜션룸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(2</a:t>
                      </a:r>
                      <a:r>
                        <a:rPr lang="ko-KR" altLang="en-US" sz="2400" dirty="0"/>
                        <a:t>인실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펜션룸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(4</a:t>
                      </a:r>
                      <a:r>
                        <a:rPr lang="ko-KR" altLang="en-US" sz="2400" dirty="0"/>
                        <a:t>인실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펜션룸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(6</a:t>
                      </a:r>
                      <a:r>
                        <a:rPr lang="ko-KR" altLang="en-US" sz="2400" dirty="0"/>
                        <a:t>인실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32728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8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12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83730361"/>
                  </a:ext>
                </a:extLst>
              </a:tr>
              <a:tr h="762000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800" dirty="0"/>
                        <a:t>비수기 주말 기준 가격</a:t>
                      </a:r>
                      <a:endParaRPr lang="en-US" altLang="ko-KR" sz="1800" dirty="0"/>
                    </a:p>
                    <a:p>
                      <a:pPr algn="ctr"/>
                      <a:r>
                        <a:rPr lang="ko-KR" altLang="en-US" sz="1800" dirty="0"/>
                        <a:t>애견 동반 가능</a:t>
                      </a:r>
                      <a:endParaRPr lang="en-US" altLang="ko-KR" sz="1800" dirty="0"/>
                    </a:p>
                    <a:p>
                      <a:pPr algn="ctr"/>
                      <a:r>
                        <a:rPr lang="ko-KR" altLang="en-US" sz="1800" dirty="0"/>
                        <a:t>체크인</a:t>
                      </a:r>
                      <a:r>
                        <a:rPr lang="en-US" altLang="ko-KR" sz="1800" dirty="0"/>
                        <a:t>:</a:t>
                      </a:r>
                      <a:r>
                        <a:rPr lang="ko-KR" altLang="en-US" sz="1800" dirty="0"/>
                        <a:t> 오후</a:t>
                      </a:r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시</a:t>
                      </a:r>
                      <a:r>
                        <a:rPr lang="en-US" altLang="ko-KR" sz="1800" dirty="0"/>
                        <a:t>,</a:t>
                      </a:r>
                      <a:r>
                        <a:rPr lang="ko-KR" altLang="en-US" sz="1800" dirty="0"/>
                        <a:t> 체크아웃</a:t>
                      </a:r>
                      <a:r>
                        <a:rPr lang="en-US" altLang="ko-KR" sz="1800" dirty="0"/>
                        <a:t>: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11</a:t>
                      </a:r>
                      <a:r>
                        <a:rPr lang="ko-KR" altLang="en-US" sz="1800" dirty="0"/>
                        <a:t>시</a:t>
                      </a: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인</a:t>
                      </a:r>
                      <a:endParaRPr lang="en-US" altLang="ko-KR" sz="1050" dirty="0"/>
                    </a:p>
                    <a:p>
                      <a:pPr algn="ctr"/>
                      <a:r>
                        <a:rPr lang="ko-KR" altLang="en-US" sz="1050" dirty="0"/>
                        <a:t>오후 </a:t>
                      </a:r>
                      <a:r>
                        <a:rPr lang="en-US" altLang="ko-KR" sz="1050" dirty="0"/>
                        <a:t>7</a:t>
                      </a:r>
                      <a:r>
                        <a:rPr lang="ko-KR" altLang="en-US" sz="1050" dirty="0"/>
                        <a:t>시 </a:t>
                      </a:r>
                      <a:r>
                        <a:rPr lang="en-US" altLang="ko-KR" sz="1050" dirty="0"/>
                        <a:t>~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9</a:t>
                      </a:r>
                      <a:r>
                        <a:rPr lang="ko-KR" altLang="en-US" sz="1050" dirty="0"/>
                        <a:t>시 </a:t>
                      </a:r>
                      <a:r>
                        <a:rPr lang="en-US" altLang="ko-KR" sz="1050" dirty="0"/>
                        <a:t>(2</a:t>
                      </a:r>
                      <a:r>
                        <a:rPr lang="ko-KR" altLang="en-US" sz="1050" dirty="0"/>
                        <a:t>시간</a:t>
                      </a:r>
                      <a:r>
                        <a:rPr lang="en-US" altLang="ko-KR" sz="1050" dirty="0"/>
                        <a:t>)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90605"/>
                  </a:ext>
                </a:extLst>
              </a:tr>
            </a:tbl>
          </a:graphicData>
        </a:graphic>
      </p:graphicFrame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87CAF5AB-062F-6348-A2B4-18554FE44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143002"/>
              </p:ext>
            </p:extLst>
          </p:nvPr>
        </p:nvGraphicFramePr>
        <p:xfrm>
          <a:off x="-10564" y="8408827"/>
          <a:ext cx="9111912" cy="2524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55956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4555956">
                  <a:extLst>
                    <a:ext uri="{9D8B030D-6E8A-4147-A177-3AD203B41FA5}">
                      <a16:colId xmlns:a16="http://schemas.microsoft.com/office/drawing/2014/main" val="2653669755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err="1"/>
                        <a:t>시즌회원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(1</a:t>
                      </a:r>
                      <a:r>
                        <a:rPr lang="ko-KR" altLang="en-US" sz="2400" dirty="0"/>
                        <a:t>개월 상주</a:t>
                      </a:r>
                      <a:r>
                        <a:rPr lang="en-US" altLang="ko-KR" sz="2400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게스트하우스 숙박 </a:t>
                      </a:r>
                      <a:r>
                        <a:rPr lang="en-US" altLang="ko-KR" sz="1800" dirty="0"/>
                        <a:t>+</a:t>
                      </a:r>
                      <a:r>
                        <a:rPr lang="ko-KR" altLang="en-US" sz="1800" dirty="0"/>
                        <a:t> 보관 또는 </a:t>
                      </a:r>
                      <a:r>
                        <a:rPr lang="ko-KR" altLang="en-US" sz="1800" dirty="0" err="1"/>
                        <a:t>렌탈</a:t>
                      </a:r>
                      <a:r>
                        <a:rPr lang="en-US" altLang="ko-KR" sz="1800" dirty="0"/>
                        <a:t>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err="1"/>
                        <a:t>시즌회원</a:t>
                      </a:r>
                      <a:r>
                        <a:rPr lang="ko-KR" altLang="en-US" sz="2400" dirty="0"/>
                        <a:t> 프리미엄 </a:t>
                      </a:r>
                      <a:r>
                        <a:rPr lang="en-US" altLang="ko-KR" sz="2400" dirty="0"/>
                        <a:t>(1</a:t>
                      </a:r>
                      <a:r>
                        <a:rPr lang="ko-KR" altLang="en-US" sz="2400" dirty="0"/>
                        <a:t>개월 상주</a:t>
                      </a:r>
                      <a:r>
                        <a:rPr lang="en-US" altLang="ko-KR" sz="2400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게스트하우스 </a:t>
                      </a:r>
                      <a:r>
                        <a:rPr lang="ko-KR" altLang="en-US" sz="1800" dirty="0" err="1"/>
                        <a:t>지정침대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+</a:t>
                      </a:r>
                      <a:r>
                        <a:rPr lang="ko-KR" altLang="en-US" sz="1800" dirty="0"/>
                        <a:t> 보관 또는 </a:t>
                      </a:r>
                      <a:r>
                        <a:rPr lang="ko-KR" altLang="en-US" sz="1800" dirty="0" err="1"/>
                        <a:t>렌탈</a:t>
                      </a:r>
                      <a:r>
                        <a:rPr lang="en-US" altLang="ko-KR" sz="1800" dirty="0"/>
                        <a:t>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40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8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인실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지정침대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예약필요없음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또는 보관 포함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개인락카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제공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객실취사불가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6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인실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지정침대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예약필요없음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또는 보관 포함</a:t>
                      </a:r>
                      <a:endParaRPr lang="ko-KR" altLang="en-US" sz="2400" dirty="0"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개인락카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제공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객실취사가능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932538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C203508-2E8A-DB4A-B082-EEA0C58C7853}"/>
              </a:ext>
            </a:extLst>
          </p:cNvPr>
          <p:cNvSpPr txBox="1"/>
          <p:nvPr/>
        </p:nvSpPr>
        <p:spPr>
          <a:xfrm>
            <a:off x="302788" y="232632"/>
            <a:ext cx="847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/>
              <a:t>시즌회원권</a:t>
            </a:r>
            <a:r>
              <a:rPr lang="ko-KR" altLang="en-US" sz="3600" dirty="0"/>
              <a:t> </a:t>
            </a:r>
            <a:r>
              <a:rPr lang="en-US" altLang="ko-KR" sz="3600" dirty="0"/>
              <a:t>(11</a:t>
            </a:r>
            <a:r>
              <a:rPr lang="ko-KR" altLang="en-US" sz="3600" dirty="0"/>
              <a:t>월</a:t>
            </a:r>
            <a:r>
              <a:rPr lang="en-US" altLang="ko-KR" sz="3600" dirty="0"/>
              <a:t>30</a:t>
            </a:r>
            <a:r>
              <a:rPr lang="ko-KR" altLang="en-US" sz="3600" dirty="0"/>
              <a:t>일 만료</a:t>
            </a:r>
            <a:r>
              <a:rPr lang="en-US" altLang="ko-KR" sz="3600" dirty="0"/>
              <a:t>)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BA1D0E1-DBB0-F44F-976B-276713DE1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92083"/>
              </p:ext>
            </p:extLst>
          </p:nvPr>
        </p:nvGraphicFramePr>
        <p:xfrm>
          <a:off x="-10564" y="17501432"/>
          <a:ext cx="9111912" cy="2907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1912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err="1"/>
                        <a:t>시즌강습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(11</a:t>
                      </a:r>
                      <a:r>
                        <a:rPr lang="ko-KR" altLang="en-US" sz="2400" dirty="0"/>
                        <a:t>월 만료</a:t>
                      </a:r>
                      <a:r>
                        <a:rPr lang="en-US" altLang="ko-KR" sz="2400" dirty="0"/>
                        <a:t>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50</a:t>
                      </a:r>
                      <a:r>
                        <a:rPr lang="ko-KR" altLang="en-US" sz="2100" dirty="0"/>
                        <a:t>만원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1~2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49847702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보드수트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미포함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개인장비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또는 별도 또는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요함 </a:t>
                      </a:r>
                      <a:endParaRPr lang="ko-KR" altLang="en-US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주말휴일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영상촬영리뷰 위주 정기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레벨업강습</a:t>
                      </a:r>
                      <a:b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파도상황에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맞추어 라인업 강습 병행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9325381"/>
                  </a:ext>
                </a:extLst>
              </a:tr>
            </a:tbl>
          </a:graphicData>
        </a:graphic>
      </p:graphicFrame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4AB951FB-FE62-3C42-A58E-32C2E21DD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225717"/>
              </p:ext>
            </p:extLst>
          </p:nvPr>
        </p:nvGraphicFramePr>
        <p:xfrm>
          <a:off x="-10564" y="20667570"/>
          <a:ext cx="9111912" cy="2359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7304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3037304">
                  <a:extLst>
                    <a:ext uri="{9D8B030D-6E8A-4147-A177-3AD203B41FA5}">
                      <a16:colId xmlns:a16="http://schemas.microsoft.com/office/drawing/2014/main" val="2653669755"/>
                    </a:ext>
                  </a:extLst>
                </a:gridCol>
                <a:gridCol w="3037304">
                  <a:extLst>
                    <a:ext uri="{9D8B030D-6E8A-4147-A177-3AD203B41FA5}">
                      <a16:colId xmlns:a16="http://schemas.microsoft.com/office/drawing/2014/main" val="3899456597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err="1"/>
                        <a:t>레벨업강습</a:t>
                      </a:r>
                      <a:r>
                        <a:rPr lang="en-US" altLang="ko-KR" sz="2200" dirty="0"/>
                        <a:t>(PT) 1</a:t>
                      </a:r>
                      <a:r>
                        <a:rPr lang="ko-KR" altLang="en-US" sz="2200" dirty="0"/>
                        <a:t>회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err="1"/>
                        <a:t>레벨업강습</a:t>
                      </a:r>
                      <a:r>
                        <a:rPr lang="en-US" altLang="ko-KR" sz="2200" dirty="0"/>
                        <a:t>(PT)5</a:t>
                      </a:r>
                      <a:r>
                        <a:rPr lang="ko-KR" altLang="en-US" sz="2200" dirty="0" err="1"/>
                        <a:t>회권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err="1"/>
                        <a:t>레벨업강습</a:t>
                      </a:r>
                      <a:r>
                        <a:rPr lang="en-US" altLang="ko-KR" sz="2200" dirty="0"/>
                        <a:t>(PT)10</a:t>
                      </a:r>
                      <a:r>
                        <a:rPr lang="ko-KR" altLang="en-US" sz="2200" dirty="0" err="1"/>
                        <a:t>회권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40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70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09981490"/>
                  </a:ext>
                </a:extLst>
              </a:tr>
              <a:tr h="543560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보드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수트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세트렌탈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포함 </a:t>
                      </a:r>
                      <a:endParaRPr lang="ko-KR" altLang="en-US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자기장비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개인보드수트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)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이용시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회당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2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만원 할인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시즌내 전기간 무제한 숙박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인실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지정침대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예약필요없음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시즌보관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포함</a:t>
                      </a:r>
                      <a:endParaRPr lang="ko-KR" altLang="en-US" sz="2400" dirty="0"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개인락카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제공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객실취사가능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932538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16868411-EAD3-094C-8FC4-8AF8C9978DCD}"/>
              </a:ext>
            </a:extLst>
          </p:cNvPr>
          <p:cNvSpPr txBox="1"/>
          <p:nvPr/>
        </p:nvSpPr>
        <p:spPr>
          <a:xfrm>
            <a:off x="298111" y="23648555"/>
            <a:ext cx="847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/>
              <a:t>인생최초</a:t>
            </a:r>
            <a:r>
              <a:rPr lang="ko-KR" altLang="en-US" sz="3600" dirty="0"/>
              <a:t> 서핑 </a:t>
            </a:r>
            <a:r>
              <a:rPr lang="ko-KR" altLang="en-US" sz="3600" dirty="0" err="1"/>
              <a:t>입문강습</a:t>
            </a:r>
            <a:endParaRPr lang="en-US" sz="3600" dirty="0"/>
          </a:p>
        </p:txBody>
      </p:sp>
      <p:graphicFrame>
        <p:nvGraphicFramePr>
          <p:cNvPr id="25" name="Table 5">
            <a:extLst>
              <a:ext uri="{FF2B5EF4-FFF2-40B4-BE49-F238E27FC236}">
                <a16:creationId xmlns:a16="http://schemas.microsoft.com/office/drawing/2014/main" id="{98D5FBF0-5EFC-4F45-87E2-A87FB5636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753699"/>
              </p:ext>
            </p:extLst>
          </p:nvPr>
        </p:nvGraphicFramePr>
        <p:xfrm>
          <a:off x="-10564" y="24434972"/>
          <a:ext cx="9111912" cy="2423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37304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3037304">
                  <a:extLst>
                    <a:ext uri="{9D8B030D-6E8A-4147-A177-3AD203B41FA5}">
                      <a16:colId xmlns:a16="http://schemas.microsoft.com/office/drawing/2014/main" val="2653669755"/>
                    </a:ext>
                  </a:extLst>
                </a:gridCol>
                <a:gridCol w="3037304">
                  <a:extLst>
                    <a:ext uri="{9D8B030D-6E8A-4147-A177-3AD203B41FA5}">
                      <a16:colId xmlns:a16="http://schemas.microsoft.com/office/drawing/2014/main" val="3899456597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입문 프리미엄강습 </a:t>
                      </a:r>
                      <a:endParaRPr lang="en-US" altLang="ko-KR" sz="2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/>
                        <a:t>1:1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입문 프리미엄강습 </a:t>
                      </a:r>
                      <a:endParaRPr lang="en-US" altLang="ko-KR" sz="2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/>
                        <a:t>2:1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입문 프리미엄강습</a:t>
                      </a:r>
                      <a:endParaRPr lang="en-US" altLang="ko-KR" sz="2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/>
                        <a:t>(3~4</a:t>
                      </a:r>
                      <a:r>
                        <a:rPr lang="ko-KR" altLang="en-US" sz="2200" dirty="0"/>
                        <a:t>인</a:t>
                      </a:r>
                      <a:r>
                        <a:rPr lang="en-US" altLang="ko-KR" sz="2200" dirty="0"/>
                        <a:t>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09981490"/>
                  </a:ext>
                </a:extLst>
              </a:tr>
              <a:tr h="543560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보드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수트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세트렌탈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포함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시즌내 전기간 무제한 숙박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인실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지정침대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예약필요없음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시즌보관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포함</a:t>
                      </a:r>
                      <a:endParaRPr lang="ko-KR" altLang="en-US" sz="2400" dirty="0"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개인락카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제공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객실취사가능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9325381"/>
                  </a:ext>
                </a:extLst>
              </a:tr>
            </a:tbl>
          </a:graphicData>
        </a:graphic>
      </p:graphicFrame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0E11507F-1765-F944-B420-800B8422C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711533"/>
              </p:ext>
            </p:extLst>
          </p:nvPr>
        </p:nvGraphicFramePr>
        <p:xfrm>
          <a:off x="-10564" y="26978880"/>
          <a:ext cx="9111912" cy="2423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55956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4555956">
                  <a:extLst>
                    <a:ext uri="{9D8B030D-6E8A-4147-A177-3AD203B41FA5}">
                      <a16:colId xmlns:a16="http://schemas.microsoft.com/office/drawing/2014/main" val="3899456597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입문 </a:t>
                      </a:r>
                      <a:r>
                        <a:rPr lang="ko-KR" altLang="en-US" sz="2200" dirty="0" err="1"/>
                        <a:t>체험강습</a:t>
                      </a:r>
                      <a:r>
                        <a:rPr lang="ko-KR" altLang="en-US" sz="2200" dirty="0"/>
                        <a:t> </a:t>
                      </a:r>
                      <a:r>
                        <a:rPr lang="en-US" altLang="ko-KR" sz="2200" dirty="0"/>
                        <a:t>(</a:t>
                      </a:r>
                      <a:r>
                        <a:rPr lang="ko-KR" altLang="en-US" sz="2200" dirty="0"/>
                        <a:t>최대</a:t>
                      </a:r>
                      <a:r>
                        <a:rPr lang="en-US" altLang="ko-KR" sz="2200" dirty="0"/>
                        <a:t>8</a:t>
                      </a:r>
                      <a:r>
                        <a:rPr lang="ko-KR" altLang="en-US" sz="2200" dirty="0"/>
                        <a:t>인</a:t>
                      </a:r>
                      <a:r>
                        <a:rPr lang="en-US" altLang="ko-KR" sz="2200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/>
                        <a:t>4</a:t>
                      </a:r>
                      <a:r>
                        <a:rPr lang="ko-KR" altLang="en-US" sz="2200" dirty="0"/>
                        <a:t>월</a:t>
                      </a:r>
                      <a:r>
                        <a:rPr lang="en-US" altLang="ko-KR" sz="2200" dirty="0"/>
                        <a:t>~11</a:t>
                      </a:r>
                      <a:r>
                        <a:rPr lang="ko-KR" altLang="en-US" sz="2200" dirty="0"/>
                        <a:t>월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입문 </a:t>
                      </a:r>
                      <a:r>
                        <a:rPr lang="ko-KR" altLang="en-US" sz="2200" dirty="0" err="1"/>
                        <a:t>체험강습</a:t>
                      </a:r>
                      <a:r>
                        <a:rPr lang="ko-KR" altLang="en-US" sz="2200" dirty="0"/>
                        <a:t> </a:t>
                      </a:r>
                      <a:r>
                        <a:rPr lang="en-US" altLang="ko-KR" sz="2200" dirty="0"/>
                        <a:t>(</a:t>
                      </a:r>
                      <a:r>
                        <a:rPr lang="ko-KR" altLang="en-US" sz="2200" dirty="0"/>
                        <a:t>최대</a:t>
                      </a:r>
                      <a:r>
                        <a:rPr lang="en-US" altLang="ko-KR" sz="2200" dirty="0"/>
                        <a:t>8</a:t>
                      </a:r>
                      <a:r>
                        <a:rPr lang="ko-KR" altLang="en-US" sz="2200" dirty="0"/>
                        <a:t>인</a:t>
                      </a:r>
                      <a:r>
                        <a:rPr lang="en-US" altLang="ko-KR" sz="2200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/>
                        <a:t>12</a:t>
                      </a:r>
                      <a:r>
                        <a:rPr lang="ko-KR" altLang="en-US" sz="2200" dirty="0"/>
                        <a:t>월</a:t>
                      </a:r>
                      <a:r>
                        <a:rPr lang="en-US" altLang="ko-KR" sz="2200" dirty="0"/>
                        <a:t>~3</a:t>
                      </a:r>
                      <a:r>
                        <a:rPr lang="ko-KR" altLang="en-US" sz="2200" dirty="0"/>
                        <a:t>월 </a:t>
                      </a:r>
                      <a:r>
                        <a:rPr lang="ko-KR" altLang="en-US" sz="2200" dirty="0" err="1"/>
                        <a:t>겨울서핑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6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09981490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보드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수트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세트렌탈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포함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보드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겨울수트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및 액세서리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포함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9325381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0FAFE50-0C8C-EA45-9889-9ED20D237254}"/>
              </a:ext>
            </a:extLst>
          </p:cNvPr>
          <p:cNvSpPr txBox="1"/>
          <p:nvPr/>
        </p:nvSpPr>
        <p:spPr>
          <a:xfrm>
            <a:off x="298111" y="30240172"/>
            <a:ext cx="847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/>
              <a:t>올인원</a:t>
            </a:r>
            <a:r>
              <a:rPr lang="ko-KR" altLang="en-US" sz="3600" dirty="0"/>
              <a:t> </a:t>
            </a:r>
            <a:r>
              <a:rPr lang="ko-KR" altLang="en-US" sz="3600" dirty="0" err="1"/>
              <a:t>초특가</a:t>
            </a:r>
            <a:r>
              <a:rPr lang="ko-KR" altLang="en-US" sz="3600" dirty="0"/>
              <a:t> 패키지</a:t>
            </a:r>
            <a:endParaRPr lang="en-US" sz="3600" dirty="0"/>
          </a:p>
        </p:txBody>
      </p:sp>
      <p:graphicFrame>
        <p:nvGraphicFramePr>
          <p:cNvPr id="28" name="Table 5">
            <a:extLst>
              <a:ext uri="{FF2B5EF4-FFF2-40B4-BE49-F238E27FC236}">
                <a16:creationId xmlns:a16="http://schemas.microsoft.com/office/drawing/2014/main" id="{EF8B0DC9-D79F-BB45-987D-188C090F6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633743"/>
              </p:ext>
            </p:extLst>
          </p:nvPr>
        </p:nvGraphicFramePr>
        <p:xfrm>
          <a:off x="-10564" y="30921081"/>
          <a:ext cx="9111912" cy="4592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77978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2277978">
                  <a:extLst>
                    <a:ext uri="{9D8B030D-6E8A-4147-A177-3AD203B41FA5}">
                      <a16:colId xmlns:a16="http://schemas.microsoft.com/office/drawing/2014/main" val="2442031031"/>
                    </a:ext>
                  </a:extLst>
                </a:gridCol>
                <a:gridCol w="2277978">
                  <a:extLst>
                    <a:ext uri="{9D8B030D-6E8A-4147-A177-3AD203B41FA5}">
                      <a16:colId xmlns:a16="http://schemas.microsoft.com/office/drawing/2014/main" val="3899456597"/>
                    </a:ext>
                  </a:extLst>
                </a:gridCol>
                <a:gridCol w="2277978">
                  <a:extLst>
                    <a:ext uri="{9D8B030D-6E8A-4147-A177-3AD203B41FA5}">
                      <a16:colId xmlns:a16="http://schemas.microsoft.com/office/drawing/2014/main" val="293481159"/>
                    </a:ext>
                  </a:extLst>
                </a:gridCol>
              </a:tblGrid>
              <a:tr h="60167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올인원패키지</a:t>
                      </a:r>
                      <a:r>
                        <a:rPr lang="en-US" altLang="ko-KR" sz="2200" dirty="0"/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 err="1"/>
                        <a:t>강습렌탈</a:t>
                      </a:r>
                      <a:r>
                        <a:rPr lang="en-US" altLang="ko-KR" sz="2000" dirty="0"/>
                        <a:t>+</a:t>
                      </a:r>
                      <a:r>
                        <a:rPr lang="ko-KR" altLang="en-US" sz="2000" dirty="0" err="1"/>
                        <a:t>프리서핑</a:t>
                      </a:r>
                      <a:r>
                        <a:rPr lang="en-US" altLang="ko-KR" sz="2000" dirty="0"/>
                        <a:t>+</a:t>
                      </a:r>
                      <a:r>
                        <a:rPr lang="ko-KR" altLang="en-US" sz="2000" dirty="0"/>
                        <a:t>바비큐</a:t>
                      </a:r>
                      <a:r>
                        <a:rPr lang="en-US" altLang="ko-KR" sz="2000" dirty="0"/>
                        <a:t>+</a:t>
                      </a:r>
                      <a:r>
                        <a:rPr lang="ko-KR" altLang="en-US" sz="2000" dirty="0"/>
                        <a:t>숙박</a:t>
                      </a:r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박</a:t>
                      </a:r>
                      <a:r>
                        <a:rPr lang="en-US" altLang="ko-KR" sz="2000" dirty="0"/>
                        <a:t>)</a:t>
                      </a:r>
                      <a:endParaRPr lang="en-US" altLang="ko-KR" sz="18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올인원패키지</a:t>
                      </a:r>
                      <a:r>
                        <a:rPr lang="en-US" altLang="ko-KR" sz="2200" dirty="0"/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 err="1"/>
                        <a:t>강습렌탈</a:t>
                      </a:r>
                      <a:r>
                        <a:rPr lang="en-US" altLang="ko-KR" sz="2000" dirty="0"/>
                        <a:t>+</a:t>
                      </a:r>
                      <a:r>
                        <a:rPr lang="ko-KR" altLang="en-US" sz="2000" dirty="0" err="1"/>
                        <a:t>프리서핑</a:t>
                      </a:r>
                      <a:r>
                        <a:rPr lang="en-US" altLang="ko-KR" sz="2000" dirty="0"/>
                        <a:t>+</a:t>
                      </a:r>
                      <a:r>
                        <a:rPr lang="ko-KR" altLang="en-US" sz="2000" dirty="0"/>
                        <a:t>바비큐</a:t>
                      </a:r>
                      <a:r>
                        <a:rPr lang="en-US" altLang="ko-KR" sz="2000" dirty="0"/>
                        <a:t>+</a:t>
                      </a:r>
                      <a:r>
                        <a:rPr lang="ko-KR" altLang="en-US" sz="2000" dirty="0"/>
                        <a:t>숙박</a:t>
                      </a:r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박</a:t>
                      </a:r>
                      <a:endParaRPr lang="en-US" altLang="ko-KR" sz="2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+</a:t>
                      </a:r>
                      <a:r>
                        <a:rPr lang="ko-KR" altLang="en-US" sz="2000" dirty="0"/>
                        <a:t>다음날 </a:t>
                      </a:r>
                      <a:r>
                        <a:rPr lang="ko-KR" altLang="en-US" sz="2000" dirty="0" err="1"/>
                        <a:t>종일랜탈</a:t>
                      </a:r>
                      <a:r>
                        <a:rPr lang="en-US" altLang="ko-KR" sz="2000" dirty="0"/>
                        <a:t>)</a:t>
                      </a:r>
                      <a:endParaRPr lang="en-US" altLang="ko-KR" sz="24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/>
                        <a:t>평일 </a:t>
                      </a:r>
                      <a:r>
                        <a:rPr lang="en-US" altLang="ko-KR" sz="2100" dirty="0"/>
                        <a:t>7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주말휴일</a:t>
                      </a:r>
                      <a:r>
                        <a:rPr lang="ko-KR" altLang="en-US" sz="2100" dirty="0"/>
                        <a:t> </a:t>
                      </a:r>
                      <a:r>
                        <a:rPr lang="en-US" altLang="ko-KR" sz="2100" dirty="0"/>
                        <a:t>8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/>
                        <a:t>평일 </a:t>
                      </a:r>
                      <a:r>
                        <a:rPr lang="en-US" altLang="ko-KR" sz="2100" dirty="0"/>
                        <a:t>9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주말휴일</a:t>
                      </a:r>
                      <a:r>
                        <a:rPr lang="ko-KR" altLang="en-US" sz="2100" dirty="0"/>
                        <a:t> </a:t>
                      </a:r>
                      <a:r>
                        <a:rPr lang="en-US" altLang="ko-KR" sz="2100" dirty="0"/>
                        <a:t>10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2100" dirty="0"/>
                        <a:t>강습 </a:t>
                      </a:r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21920" marR="121920" marT="60960" marB="609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2100" dirty="0"/>
                        <a:t>강습 </a:t>
                      </a:r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09981490"/>
                  </a:ext>
                </a:extLst>
              </a:tr>
              <a:tr h="54356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체험강습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렌탈포함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강습후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프리서핑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무제한 바비큐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2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시간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게스트하우스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박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체험강습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렌탈포함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강습후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프리서핑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무제한 바비큐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2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시간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게스트하우스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박 </a:t>
                      </a:r>
                      <a:b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다음날 종일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프리서핑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9325381"/>
                  </a:ext>
                </a:extLst>
              </a:tr>
              <a:tr h="54356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바비큐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포함내역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숯불세팅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고기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/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밥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/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반찬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/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음료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매일 남녀 각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10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명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총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20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명 입금 선착순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예약마감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최소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주일전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예약문의 요망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753219572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14841127-02E0-104E-BEF8-90AE34D68412}"/>
              </a:ext>
            </a:extLst>
          </p:cNvPr>
          <p:cNvSpPr txBox="1"/>
          <p:nvPr/>
        </p:nvSpPr>
        <p:spPr>
          <a:xfrm>
            <a:off x="298111" y="36179538"/>
            <a:ext cx="847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서핑장비렌탈 </a:t>
            </a:r>
            <a:r>
              <a:rPr lang="en-US" altLang="ko-KR" sz="3600" dirty="0"/>
              <a:t>(</a:t>
            </a:r>
            <a:r>
              <a:rPr lang="ko-KR" altLang="en-US" sz="3600" dirty="0"/>
              <a:t>종일</a:t>
            </a:r>
            <a:r>
              <a:rPr lang="en-US" altLang="ko-KR" sz="3600" dirty="0"/>
              <a:t>)</a:t>
            </a:r>
            <a:endParaRPr lang="en-US" sz="3600" dirty="0"/>
          </a:p>
        </p:txBody>
      </p:sp>
      <p:graphicFrame>
        <p:nvGraphicFramePr>
          <p:cNvPr id="30" name="Table 5">
            <a:extLst>
              <a:ext uri="{FF2B5EF4-FFF2-40B4-BE49-F238E27FC236}">
                <a16:creationId xmlns:a16="http://schemas.microsoft.com/office/drawing/2014/main" id="{7FBA2ED7-4E90-3F43-ACB5-8975AA7E1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514380"/>
              </p:ext>
            </p:extLst>
          </p:nvPr>
        </p:nvGraphicFramePr>
        <p:xfrm>
          <a:off x="-10564" y="36839344"/>
          <a:ext cx="9111912" cy="2364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7304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3037304">
                  <a:extLst>
                    <a:ext uri="{9D8B030D-6E8A-4147-A177-3AD203B41FA5}">
                      <a16:colId xmlns:a16="http://schemas.microsoft.com/office/drawing/2014/main" val="2653669755"/>
                    </a:ext>
                  </a:extLst>
                </a:gridCol>
                <a:gridCol w="3037304">
                  <a:extLst>
                    <a:ext uri="{9D8B030D-6E8A-4147-A177-3AD203B41FA5}">
                      <a16:colId xmlns:a16="http://schemas.microsoft.com/office/drawing/2014/main" val="3899456597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err="1"/>
                        <a:t>스폰지보드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err="1"/>
                        <a:t>스펀지보드</a:t>
                      </a:r>
                      <a:r>
                        <a:rPr lang="en-US" altLang="ko-KR" sz="2200" dirty="0"/>
                        <a:t>+</a:t>
                      </a:r>
                      <a:r>
                        <a:rPr lang="ko-KR" altLang="en-US" sz="2200" dirty="0"/>
                        <a:t>수트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err="1"/>
                        <a:t>스펀지보드</a:t>
                      </a:r>
                      <a:r>
                        <a:rPr lang="en-US" altLang="ko-KR" sz="2200" dirty="0"/>
                        <a:t>+</a:t>
                      </a:r>
                      <a:r>
                        <a:rPr lang="ko-KR" altLang="en-US" sz="2200" dirty="0"/>
                        <a:t>수트 </a:t>
                      </a:r>
                      <a:r>
                        <a:rPr lang="en-US" altLang="ko-KR" sz="2200" dirty="0"/>
                        <a:t>10</a:t>
                      </a:r>
                      <a:r>
                        <a:rPr lang="ko-KR" altLang="en-US" sz="2200" dirty="0"/>
                        <a:t>회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2.5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3.5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4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mm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이하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봄여름가을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수트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5mm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겨울수트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렌탈시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5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천원 추가 </a:t>
                      </a:r>
                      <a:endParaRPr lang="ko-KR" altLang="en-US" dirty="0"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4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mm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이하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봄여름가을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수트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회당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25,000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원꼴로 저렴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5mm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겨울수트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렌탈시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회당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5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천원 추가 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09981490"/>
                  </a:ext>
                </a:extLst>
              </a:tr>
            </a:tbl>
          </a:graphicData>
        </a:graphic>
      </p:graphicFrame>
      <p:graphicFrame>
        <p:nvGraphicFramePr>
          <p:cNvPr id="31" name="Table 5">
            <a:extLst>
              <a:ext uri="{FF2B5EF4-FFF2-40B4-BE49-F238E27FC236}">
                <a16:creationId xmlns:a16="http://schemas.microsoft.com/office/drawing/2014/main" id="{8E309A44-372B-9144-82B9-0F537EB99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120160"/>
              </p:ext>
            </p:extLst>
          </p:nvPr>
        </p:nvGraphicFramePr>
        <p:xfrm>
          <a:off x="-10564" y="39443695"/>
          <a:ext cx="9111912" cy="1688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1912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하드보드 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 err="1"/>
                        <a:t>에폭시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 err="1"/>
                        <a:t>우레탄레진</a:t>
                      </a:r>
                      <a:r>
                        <a:rPr lang="en-US" altLang="ko-KR" sz="1800" dirty="0"/>
                        <a:t>)</a:t>
                      </a:r>
                      <a:r>
                        <a:rPr lang="ko-KR" altLang="en-US" sz="2200" dirty="0"/>
                        <a:t> 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3</a:t>
                      </a:r>
                      <a:r>
                        <a:rPr lang="ko-KR" altLang="en-US" sz="2100" dirty="0"/>
                        <a:t>만원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렌탈보드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끝판왕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명품 퍼포먼스롱보드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선셋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9.2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ft,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프랑스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SIC 9.4ft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등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09981490"/>
                  </a:ext>
                </a:extLst>
              </a:tr>
            </a:tbl>
          </a:graphicData>
        </a:graphic>
      </p:graphicFrame>
      <p:graphicFrame>
        <p:nvGraphicFramePr>
          <p:cNvPr id="32" name="Table 5">
            <a:extLst>
              <a:ext uri="{FF2B5EF4-FFF2-40B4-BE49-F238E27FC236}">
                <a16:creationId xmlns:a16="http://schemas.microsoft.com/office/drawing/2014/main" id="{6542051D-7522-D246-8A67-55852A80A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114818"/>
              </p:ext>
            </p:extLst>
          </p:nvPr>
        </p:nvGraphicFramePr>
        <p:xfrm>
          <a:off x="-10565" y="41372406"/>
          <a:ext cx="9111912" cy="1688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5956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4555956">
                  <a:extLst>
                    <a:ext uri="{9D8B030D-6E8A-4147-A177-3AD203B41FA5}">
                      <a16:colId xmlns:a16="http://schemas.microsoft.com/office/drawing/2014/main" val="2653669755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err="1"/>
                        <a:t>패들보드</a:t>
                      </a:r>
                      <a:r>
                        <a:rPr lang="en-US" altLang="ko-KR" sz="2200" dirty="0"/>
                        <a:t>(SUP)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err="1"/>
                        <a:t>패들보드</a:t>
                      </a:r>
                      <a:r>
                        <a:rPr lang="en-US" altLang="ko-KR" sz="2200" dirty="0"/>
                        <a:t>(SUP)+</a:t>
                      </a:r>
                      <a:r>
                        <a:rPr lang="ko-KR" altLang="en-US" sz="2200" dirty="0"/>
                        <a:t>수트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4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100" dirty="0"/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패들보드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패들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패들보드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패들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수트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09981490"/>
                  </a:ext>
                </a:extLst>
              </a:tr>
            </a:tbl>
          </a:graphicData>
        </a:graphic>
      </p:graphicFrame>
      <p:graphicFrame>
        <p:nvGraphicFramePr>
          <p:cNvPr id="33" name="Table 5">
            <a:extLst>
              <a:ext uri="{FF2B5EF4-FFF2-40B4-BE49-F238E27FC236}">
                <a16:creationId xmlns:a16="http://schemas.microsoft.com/office/drawing/2014/main" id="{F72C7491-90A5-914B-B082-A5622E358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494868"/>
              </p:ext>
            </p:extLst>
          </p:nvPr>
        </p:nvGraphicFramePr>
        <p:xfrm>
          <a:off x="-10564" y="43301117"/>
          <a:ext cx="9111912" cy="1815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7304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3037304">
                  <a:extLst>
                    <a:ext uri="{9D8B030D-6E8A-4147-A177-3AD203B41FA5}">
                      <a16:colId xmlns:a16="http://schemas.microsoft.com/office/drawing/2014/main" val="2653669755"/>
                    </a:ext>
                  </a:extLst>
                </a:gridCol>
                <a:gridCol w="3037304">
                  <a:extLst>
                    <a:ext uri="{9D8B030D-6E8A-4147-A177-3AD203B41FA5}">
                      <a16:colId xmlns:a16="http://schemas.microsoft.com/office/drawing/2014/main" val="3899456597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/>
                        <a:t>4mm</a:t>
                      </a:r>
                      <a:r>
                        <a:rPr lang="ko-KR" altLang="en-US" sz="2200" dirty="0"/>
                        <a:t>이하 봄가을 수트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/>
                        <a:t>5mm </a:t>
                      </a:r>
                      <a:r>
                        <a:rPr lang="ko-KR" altLang="en-US" sz="2200" dirty="0"/>
                        <a:t>겨울 수트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겨울 액세서리 </a:t>
                      </a:r>
                      <a:r>
                        <a:rPr lang="en-US" altLang="ko-KR" sz="2200" dirty="0"/>
                        <a:t>3</a:t>
                      </a:r>
                      <a:r>
                        <a:rPr lang="ko-KR" altLang="en-US" sz="2200" dirty="0" err="1"/>
                        <a:t>종세트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1.5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부츠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글러브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후드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3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종세트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개별렌탈시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각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5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천원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0998149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E9CC897-1186-9C4D-AA2E-C10E1AD47A57}"/>
              </a:ext>
            </a:extLst>
          </p:cNvPr>
          <p:cNvSpPr txBox="1"/>
          <p:nvPr/>
        </p:nvSpPr>
        <p:spPr>
          <a:xfrm>
            <a:off x="7490009" y="45125995"/>
            <a:ext cx="162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jetcity.co.kr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898E1-145A-2C40-B76E-33AF745B6A4A}"/>
              </a:ext>
            </a:extLst>
          </p:cNvPr>
          <p:cNvSpPr txBox="1"/>
          <p:nvPr/>
        </p:nvSpPr>
        <p:spPr>
          <a:xfrm>
            <a:off x="7490009" y="35521217"/>
            <a:ext cx="162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jetcity.co.kr</a:t>
            </a:r>
            <a:endParaRPr lang="en-US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058E62-8F86-DA44-89F5-32CD00626D15}"/>
              </a:ext>
            </a:extLst>
          </p:cNvPr>
          <p:cNvSpPr txBox="1"/>
          <p:nvPr/>
        </p:nvSpPr>
        <p:spPr>
          <a:xfrm>
            <a:off x="7490009" y="29415838"/>
            <a:ext cx="162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jetcity.co.kr</a:t>
            </a:r>
            <a:endParaRPr lang="en-US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1094A9-B8D2-CB47-BC72-517200B44BFE}"/>
              </a:ext>
            </a:extLst>
          </p:cNvPr>
          <p:cNvSpPr txBox="1"/>
          <p:nvPr/>
        </p:nvSpPr>
        <p:spPr>
          <a:xfrm>
            <a:off x="7490009" y="22972831"/>
            <a:ext cx="162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jetcity.co.kr</a:t>
            </a: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F86032-5376-F24E-91E2-B026BE099F3F}"/>
              </a:ext>
            </a:extLst>
          </p:cNvPr>
          <p:cNvSpPr txBox="1"/>
          <p:nvPr/>
        </p:nvSpPr>
        <p:spPr>
          <a:xfrm>
            <a:off x="7490009" y="16065773"/>
            <a:ext cx="162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jetcity.co.kr</a:t>
            </a:r>
            <a:endParaRPr 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B133ED-1EE4-C74F-B0AD-4E3A8811D977}"/>
              </a:ext>
            </a:extLst>
          </p:cNvPr>
          <p:cNvSpPr txBox="1"/>
          <p:nvPr/>
        </p:nvSpPr>
        <p:spPr>
          <a:xfrm>
            <a:off x="7490009" y="10846661"/>
            <a:ext cx="162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jetcity.co.kr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886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</TotalTime>
  <Words>687</Words>
  <Application>Microsoft Macintosh PowerPoint</Application>
  <PresentationFormat>Custom</PresentationFormat>
  <Paragraphs>170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Byoungkwon An</dc:creator>
  <cp:lastModifiedBy>Byoungkwon An</cp:lastModifiedBy>
  <cp:revision>54</cp:revision>
  <cp:lastPrinted>2021-03-26T07:05:13Z</cp:lastPrinted>
  <dcterms:created xsi:type="dcterms:W3CDTF">2021-03-26T04:31:59Z</dcterms:created>
  <dcterms:modified xsi:type="dcterms:W3CDTF">2021-03-28T16:24:42Z</dcterms:modified>
</cp:coreProperties>
</file>