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4"/>
  </p:notesMasterIdLst>
  <p:sldIdLst>
    <p:sldId id="267" r:id="rId3"/>
    <p:sldId id="268" r:id="rId4"/>
    <p:sldId id="258" r:id="rId5"/>
    <p:sldId id="269" r:id="rId6"/>
    <p:sldId id="270" r:id="rId7"/>
    <p:sldId id="272" r:id="rId8"/>
    <p:sldId id="273" r:id="rId9"/>
    <p:sldId id="274" r:id="rId10"/>
    <p:sldId id="256" r:id="rId11"/>
    <p:sldId id="26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479" autoAdjust="0"/>
  </p:normalViewPr>
  <p:slideViewPr>
    <p:cSldViewPr snapToGrid="0">
      <p:cViewPr>
        <p:scale>
          <a:sx n="70" d="100"/>
          <a:sy n="70" d="100"/>
        </p:scale>
        <p:origin x="738"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r>
              <a:rPr lang="en-US" dirty="0"/>
              <a:t>A2j : If</a:t>
            </a:r>
            <a:r>
              <a:rPr lang="en-US" baseline="0" dirty="0"/>
              <a:t> this statement is false, it cannot be true there for it is true and since it is true it is false and since it is false it is true and since it is true it is false…</a:t>
            </a:r>
            <a:endParaRPr lang="en-US" dirty="0"/>
          </a:p>
        </c:rich>
      </c:tx>
      <c:overlay val="0"/>
      <c:spPr>
        <a:noFill/>
        <a:ln>
          <a:noFill/>
        </a:ln>
        <a:effectLst/>
      </c:spPr>
      <c:txPr>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7731914370078698E-2"/>
          <c:y val="0"/>
          <c:w val="0.87418220964566895"/>
          <c:h val="0.50337697262930203"/>
        </c:manualLayout>
      </c:layout>
      <c:barChart>
        <c:barDir val="bar"/>
        <c:grouping val="percentStacked"/>
        <c:varyColors val="0"/>
        <c:ser>
          <c:idx val="0"/>
          <c:order val="0"/>
          <c:tx>
            <c:strRef>
              <c:f>Sheet1!$B$1</c:f>
              <c:strCache>
                <c:ptCount val="1"/>
                <c:pt idx="0">
                  <c:v>Yes but never no</c:v>
                </c:pt>
              </c:strCache>
            </c:strRef>
          </c:tx>
          <c:spPr>
            <a:pattFill prst="lgGrid">
              <a:fgClr>
                <a:schemeClr val="tx1">
                  <a:lumMod val="95000"/>
                  <a:lumOff val="5000"/>
                </a:schemeClr>
              </a:fgClr>
              <a:bgClr>
                <a:schemeClr val="bg1"/>
              </a:bgClr>
            </a:patt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lang="en-US" sz="16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2"/>
                <c:pt idx="0">
                  <c:v>Man</c:v>
                </c:pt>
                <c:pt idx="1">
                  <c:v>Woman</c:v>
                </c:pt>
              </c:strCache>
            </c:strRef>
          </c:cat>
          <c:val>
            <c:numRef>
              <c:f>Sheet1!$B$2:$B$5</c:f>
              <c:numCache>
                <c:formatCode>General</c:formatCode>
                <c:ptCount val="4"/>
                <c:pt idx="0">
                  <c:v>4.3</c:v>
                </c:pt>
                <c:pt idx="1">
                  <c:v>2.5</c:v>
                </c:pt>
              </c:numCache>
            </c:numRef>
          </c:val>
          <c:extLst>
            <c:ext xmlns:c16="http://schemas.microsoft.com/office/drawing/2014/chart" uri="{C3380CC4-5D6E-409C-BE32-E72D297353CC}">
              <c16:uniqueId val="{00000000-D711-4B3D-961A-FCC0DBAC6733}"/>
            </c:ext>
          </c:extLst>
        </c:ser>
        <c:ser>
          <c:idx val="1"/>
          <c:order val="1"/>
          <c:tx>
            <c:strRef>
              <c:f>Sheet1!$C$1</c:f>
              <c:strCache>
                <c:ptCount val="1"/>
                <c:pt idx="0">
                  <c:v>No but never yes</c:v>
                </c:pt>
              </c:strCache>
            </c:strRef>
          </c:tx>
          <c:spPr>
            <a:pattFill prst="wdUpDiag">
              <a:fgClr>
                <a:schemeClr val="tx1">
                  <a:lumMod val="95000"/>
                  <a:lumOff val="5000"/>
                </a:schemeClr>
              </a:fgClr>
              <a:bgClr>
                <a:schemeClr val="bg1"/>
              </a:bgClr>
            </a:patt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lang="en-US" sz="16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2"/>
                <c:pt idx="0">
                  <c:v>Man</c:v>
                </c:pt>
                <c:pt idx="1">
                  <c:v>Woman</c:v>
                </c:pt>
              </c:strCache>
            </c:strRef>
          </c:cat>
          <c:val>
            <c:numRef>
              <c:f>Sheet1!$C$2:$C$5</c:f>
              <c:numCache>
                <c:formatCode>General</c:formatCode>
                <c:ptCount val="4"/>
                <c:pt idx="0">
                  <c:v>2.4</c:v>
                </c:pt>
                <c:pt idx="1">
                  <c:v>4.4000000000000004</c:v>
                </c:pt>
              </c:numCache>
            </c:numRef>
          </c:val>
          <c:extLst>
            <c:ext xmlns:c16="http://schemas.microsoft.com/office/drawing/2014/chart" uri="{C3380CC4-5D6E-409C-BE32-E72D297353CC}">
              <c16:uniqueId val="{00000001-D711-4B3D-961A-FCC0DBAC6733}"/>
            </c:ext>
          </c:extLst>
        </c:ser>
        <c:ser>
          <c:idx val="2"/>
          <c:order val="2"/>
          <c:tx>
            <c:strRef>
              <c:f>Sheet1!$D$1</c:f>
              <c:strCache>
                <c:ptCount val="1"/>
                <c:pt idx="0">
                  <c:v>Maybe yes, maybe no</c:v>
                </c:pt>
              </c:strCache>
            </c:strRef>
          </c:tx>
          <c:spPr>
            <a:pattFill prst="dkVert">
              <a:fgClr>
                <a:schemeClr val="tx1"/>
              </a:fgClr>
              <a:bgClr>
                <a:schemeClr val="bg1"/>
              </a:bgClr>
            </a:pattFill>
            <a:ln>
              <a:noFill/>
            </a:ln>
            <a:effectLst/>
          </c:spPr>
          <c:invertIfNegative val="0"/>
          <c:dLbls>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lang="en-US" sz="1600" b="0" i="0" u="none" strike="noStrike" kern="1200" baseline="0">
                      <a:ln w="9525">
                        <a:noFill/>
                      </a:ln>
                      <a:solidFill>
                        <a:schemeClr val="tx1"/>
                      </a:solidFill>
                      <a:latin typeface="Arial" panose="020B0604020202020204" pitchFamily="34" charset="0"/>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2-D711-4B3D-961A-FCC0DBAC6733}"/>
                </c:ext>
              </c:extLst>
            </c:dLbl>
            <c:dLbl>
              <c:idx val="1"/>
              <c:spPr>
                <a:solidFill>
                  <a:schemeClr val="bg1"/>
                </a:solidFill>
                <a:ln>
                  <a:noFill/>
                </a:ln>
                <a:effectLst/>
              </c:spPr>
              <c:txPr>
                <a:bodyPr rot="0" spcFirstLastPara="1" vertOverflow="ellipsis" vert="horz" wrap="square" lIns="38100" tIns="19050" rIns="38100" bIns="19050" anchor="ctr" anchorCtr="1">
                  <a:spAutoFit/>
                </a:bodyPr>
                <a:lstStyle/>
                <a:p>
                  <a:pPr>
                    <a:defRPr lang="en-US" sz="1600" b="0" i="0" u="none" strike="noStrike" kern="1200" baseline="0">
                      <a:ln w="9525">
                        <a:noFill/>
                      </a:ln>
                      <a:solidFill>
                        <a:schemeClr val="tx1"/>
                      </a:solidFill>
                      <a:latin typeface="Arial" panose="020B0604020202020204" pitchFamily="34" charset="0"/>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3-D711-4B3D-961A-FCC0DBAC6733}"/>
                </c:ext>
              </c:extLst>
            </c:dLbl>
            <c:dLbl>
              <c:idx val="2"/>
              <c:spPr>
                <a:solidFill>
                  <a:schemeClr val="bg1"/>
                </a:solidFill>
                <a:ln>
                  <a:noFill/>
                </a:ln>
                <a:effectLst/>
              </c:spPr>
              <c:txPr>
                <a:bodyPr rot="0" spcFirstLastPara="1" vertOverflow="ellipsis" vert="horz" wrap="square" lIns="38100" tIns="19050" rIns="38100" bIns="19050" anchor="ctr" anchorCtr="1">
                  <a:spAutoFit/>
                </a:bodyPr>
                <a:lstStyle/>
                <a:p>
                  <a:pPr>
                    <a:defRPr lang="en-US" sz="1600" b="0" i="0" u="none" strike="noStrike" kern="1200" baseline="0">
                      <a:ln w="9525">
                        <a:noFill/>
                      </a:ln>
                      <a:solidFill>
                        <a:schemeClr val="tx1"/>
                      </a:solidFill>
                      <a:latin typeface="Arial" panose="020B0604020202020204" pitchFamily="34" charset="0"/>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4-D711-4B3D-961A-FCC0DBAC6733}"/>
                </c:ext>
              </c:extLst>
            </c:dLbl>
            <c:dLbl>
              <c:idx val="3"/>
              <c:spPr>
                <a:solidFill>
                  <a:schemeClr val="bg1"/>
                </a:solidFill>
                <a:ln>
                  <a:noFill/>
                </a:ln>
                <a:effectLst/>
              </c:spPr>
              <c:txPr>
                <a:bodyPr rot="0" spcFirstLastPara="1" vertOverflow="ellipsis" vert="horz" wrap="square" lIns="38100" tIns="19050" rIns="38100" bIns="19050" anchor="ctr" anchorCtr="1">
                  <a:spAutoFit/>
                </a:bodyPr>
                <a:lstStyle/>
                <a:p>
                  <a:pPr>
                    <a:defRPr lang="en-US" sz="1600" b="0" i="0" u="none" strike="noStrike" kern="1200" baseline="0">
                      <a:ln w="9525">
                        <a:noFill/>
                      </a:ln>
                      <a:solidFill>
                        <a:schemeClr val="tx1"/>
                      </a:solidFill>
                      <a:latin typeface="Arial" panose="020B0604020202020204" pitchFamily="34" charset="0"/>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5-D711-4B3D-961A-FCC0DBAC6733}"/>
                </c:ext>
              </c:extLst>
            </c:dLbl>
            <c:spPr>
              <a:solidFill>
                <a:schemeClr val="bg1"/>
              </a:solidFill>
              <a:ln>
                <a:noFill/>
              </a:ln>
              <a:effectLst/>
            </c:spPr>
            <c:txPr>
              <a:bodyPr rot="0" spcFirstLastPara="1" vertOverflow="ellipsis" vert="horz" wrap="square" lIns="38100" tIns="19050" rIns="38100" bIns="19050" anchor="ctr" anchorCtr="1">
                <a:spAutoFit/>
              </a:bodyPr>
              <a:lstStyle/>
              <a:p>
                <a:pPr>
                  <a:defRPr lang="en-US" sz="1600" b="0" i="0" u="none" strike="noStrike" kern="1200" baseline="0">
                    <a:ln w="9525">
                      <a:noFill/>
                    </a:ln>
                    <a:solidFill>
                      <a:schemeClr val="bg1"/>
                    </a:solidFill>
                    <a:latin typeface="Arial" panose="020B0604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2"/>
                <c:pt idx="0">
                  <c:v>Man</c:v>
                </c:pt>
                <c:pt idx="1">
                  <c:v>Woman</c:v>
                </c:pt>
              </c:strCache>
            </c:strRef>
          </c:cat>
          <c:val>
            <c:numRef>
              <c:f>Sheet1!$D$2:$D$5</c:f>
              <c:numCache>
                <c:formatCode>General</c:formatCode>
                <c:ptCount val="4"/>
                <c:pt idx="0">
                  <c:v>2</c:v>
                </c:pt>
                <c:pt idx="1">
                  <c:v>2</c:v>
                </c:pt>
              </c:numCache>
            </c:numRef>
          </c:val>
          <c:extLst>
            <c:ext xmlns:c16="http://schemas.microsoft.com/office/drawing/2014/chart" uri="{C3380CC4-5D6E-409C-BE32-E72D297353CC}">
              <c16:uniqueId val="{00000006-D711-4B3D-961A-FCC0DBAC6733}"/>
            </c:ext>
          </c:extLst>
        </c:ser>
        <c:dLbls>
          <c:showLegendKey val="0"/>
          <c:showVal val="0"/>
          <c:showCatName val="0"/>
          <c:showSerName val="0"/>
          <c:showPercent val="0"/>
          <c:showBubbleSize val="0"/>
        </c:dLbls>
        <c:gapWidth val="29"/>
        <c:overlap val="100"/>
        <c:axId val="519940296"/>
        <c:axId val="519941608"/>
      </c:barChart>
      <c:catAx>
        <c:axId val="5199402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en-US"/>
          </a:p>
        </c:txPr>
        <c:crossAx val="519941608"/>
        <c:crosses val="autoZero"/>
        <c:auto val="1"/>
        <c:lblAlgn val="ctr"/>
        <c:lblOffset val="100"/>
        <c:noMultiLvlLbl val="0"/>
      </c:catAx>
      <c:valAx>
        <c:axId val="51994160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en-US"/>
          </a:p>
        </c:txPr>
        <c:crossAx val="519940296"/>
        <c:crosses val="autoZero"/>
        <c:crossBetween val="between"/>
      </c:valAx>
      <c:spPr>
        <a:noFill/>
        <a:ln>
          <a:noFill/>
        </a:ln>
        <a:effectLst/>
      </c:spPr>
    </c:plotArea>
    <c:legend>
      <c:legendPos val="b"/>
      <c:layout>
        <c:manualLayout>
          <c:xMode val="edge"/>
          <c:yMode val="edge"/>
          <c:x val="8.4526451771653494E-2"/>
          <c:y val="0.62055346548685897"/>
          <c:w val="0.85594709645669298"/>
          <c:h val="0.16393882229110199"/>
        </c:manualLayout>
      </c:layout>
      <c:overlay val="0"/>
      <c:spPr>
        <a:noFill/>
        <a:ln>
          <a:noFill/>
        </a:ln>
        <a:effectLst/>
      </c:spPr>
      <c:txPr>
        <a:bodyPr rot="0" spcFirstLastPara="1" vertOverflow="ellipsis" vert="horz" wrap="square" anchor="ctr" anchorCtr="1"/>
        <a:lstStyle/>
        <a:p>
          <a:pPr>
            <a:defRPr lang="en-US"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631395-7583-4748-8BF6-D7A825ED40DC}" type="datetimeFigureOut">
              <a:rPr lang="en-US" smtClean="0"/>
              <a:t>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F8DAB-20FC-41F0-AEF3-68C0E2D3B46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Questions</a:t>
            </a:r>
          </a:p>
          <a:p>
            <a:endParaRPr lang="en-US" dirty="0"/>
          </a:p>
          <a:p>
            <a:r>
              <a:rPr lang="en-US" dirty="0"/>
              <a:t>It’s a table</a:t>
            </a:r>
          </a:p>
        </p:txBody>
      </p:sp>
      <p:sp>
        <p:nvSpPr>
          <p:cNvPr id="4" name="Slide Number Placeholder 3"/>
          <p:cNvSpPr>
            <a:spLocks noGrp="1"/>
          </p:cNvSpPr>
          <p:nvPr>
            <p:ph type="sldNum" sz="quarter" idx="10"/>
          </p:nvPr>
        </p:nvSpPr>
        <p:spPr/>
        <p:txBody>
          <a:bodyPr/>
          <a:lstStyle/>
          <a:p>
            <a:fld id="{0F8F8DAB-20FC-41F0-AEF3-68C0E2D3B461}" type="slidenum">
              <a:rPr lang="en-US" smtClean="0"/>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Questions</a:t>
            </a:r>
          </a:p>
          <a:p>
            <a:endParaRPr lang="en-US" dirty="0"/>
          </a:p>
          <a:p>
            <a:r>
              <a:rPr lang="en-US" dirty="0"/>
              <a:t>It’s a table</a:t>
            </a:r>
          </a:p>
        </p:txBody>
      </p:sp>
      <p:sp>
        <p:nvSpPr>
          <p:cNvPr id="4" name="Slide Number Placeholder 3"/>
          <p:cNvSpPr>
            <a:spLocks noGrp="1"/>
          </p:cNvSpPr>
          <p:nvPr>
            <p:ph type="sldNum" sz="quarter" idx="10"/>
          </p:nvPr>
        </p:nvSpPr>
        <p:spPr/>
        <p:txBody>
          <a:bodyPr/>
          <a:lstStyle/>
          <a:p>
            <a:fld id="{0F8F8DAB-20FC-41F0-AEF3-68C0E2D3B461}" type="slidenum">
              <a:rPr lang="en-US" smtClean="0"/>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Questions</a:t>
            </a:r>
          </a:p>
          <a:p>
            <a:endParaRPr lang="en-US" dirty="0"/>
          </a:p>
          <a:p>
            <a:r>
              <a:rPr lang="en-US" dirty="0"/>
              <a:t>It’s a table</a:t>
            </a:r>
          </a:p>
        </p:txBody>
      </p:sp>
      <p:sp>
        <p:nvSpPr>
          <p:cNvPr id="4" name="Slide Number Placeholder 3"/>
          <p:cNvSpPr>
            <a:spLocks noGrp="1"/>
          </p:cNvSpPr>
          <p:nvPr>
            <p:ph type="sldNum" sz="quarter" idx="10"/>
          </p:nvPr>
        </p:nvSpPr>
        <p:spPr/>
        <p:txBody>
          <a:bodyPr/>
          <a:lstStyle/>
          <a:p>
            <a:fld id="{0F8F8DAB-20FC-41F0-AEF3-68C0E2D3B461}" type="slidenum">
              <a:rPr lang="en-US" smtClean="0"/>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Questions</a:t>
            </a:r>
          </a:p>
          <a:p>
            <a:endParaRPr lang="en-US" dirty="0"/>
          </a:p>
          <a:p>
            <a:r>
              <a:rPr lang="en-US" dirty="0"/>
              <a:t>It’s a table</a:t>
            </a:r>
          </a:p>
        </p:txBody>
      </p:sp>
      <p:sp>
        <p:nvSpPr>
          <p:cNvPr id="4" name="Slide Number Placeholder 3"/>
          <p:cNvSpPr>
            <a:spLocks noGrp="1"/>
          </p:cNvSpPr>
          <p:nvPr>
            <p:ph type="sldNum" sz="quarter" idx="10"/>
          </p:nvPr>
        </p:nvSpPr>
        <p:spPr/>
        <p:txBody>
          <a:bodyPr/>
          <a:lstStyle/>
          <a:p>
            <a:fld id="{0F8F8DAB-20FC-41F0-AEF3-68C0E2D3B461}" type="slidenum">
              <a:rPr lang="en-US" smtClean="0"/>
              <a:t>6</a:t>
            </a:fld>
            <a:endParaRPr lang="en-US"/>
          </a:p>
        </p:txBody>
      </p:sp>
    </p:spTree>
    <p:extLst>
      <p:ext uri="{BB962C8B-B14F-4D97-AF65-F5344CB8AC3E}">
        <p14:creationId xmlns:p14="http://schemas.microsoft.com/office/powerpoint/2010/main" val="1775502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Questions</a:t>
            </a:r>
          </a:p>
          <a:p>
            <a:endParaRPr lang="en-US" dirty="0"/>
          </a:p>
          <a:p>
            <a:r>
              <a:rPr lang="en-US" dirty="0"/>
              <a:t>It’s a table</a:t>
            </a:r>
          </a:p>
        </p:txBody>
      </p:sp>
      <p:sp>
        <p:nvSpPr>
          <p:cNvPr id="4" name="Slide Number Placeholder 3"/>
          <p:cNvSpPr>
            <a:spLocks noGrp="1"/>
          </p:cNvSpPr>
          <p:nvPr>
            <p:ph type="sldNum" sz="quarter" idx="10"/>
          </p:nvPr>
        </p:nvSpPr>
        <p:spPr/>
        <p:txBody>
          <a:bodyPr/>
          <a:lstStyle/>
          <a:p>
            <a:fld id="{0F8F8DAB-20FC-41F0-AEF3-68C0E2D3B461}" type="slidenum">
              <a:rPr lang="en-US" smtClean="0"/>
              <a:t>7</a:t>
            </a:fld>
            <a:endParaRPr lang="en-US"/>
          </a:p>
        </p:txBody>
      </p:sp>
    </p:spTree>
    <p:extLst>
      <p:ext uri="{BB962C8B-B14F-4D97-AF65-F5344CB8AC3E}">
        <p14:creationId xmlns:p14="http://schemas.microsoft.com/office/powerpoint/2010/main" val="3947141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Questions</a:t>
            </a:r>
          </a:p>
          <a:p>
            <a:endParaRPr lang="en-US" dirty="0"/>
          </a:p>
          <a:p>
            <a:r>
              <a:rPr lang="en-US" dirty="0"/>
              <a:t>It’s a table</a:t>
            </a:r>
          </a:p>
        </p:txBody>
      </p:sp>
      <p:sp>
        <p:nvSpPr>
          <p:cNvPr id="4" name="Slide Number Placeholder 3"/>
          <p:cNvSpPr>
            <a:spLocks noGrp="1"/>
          </p:cNvSpPr>
          <p:nvPr>
            <p:ph type="sldNum" sz="quarter" idx="10"/>
          </p:nvPr>
        </p:nvSpPr>
        <p:spPr/>
        <p:txBody>
          <a:bodyPr/>
          <a:lstStyle/>
          <a:p>
            <a:fld id="{0F8F8DAB-20FC-41F0-AEF3-68C0E2D3B461}" type="slidenum">
              <a:rPr lang="en-US" smtClean="0"/>
              <a:t>8</a:t>
            </a:fld>
            <a:endParaRPr lang="en-US"/>
          </a:p>
        </p:txBody>
      </p:sp>
    </p:spTree>
    <p:extLst>
      <p:ext uri="{BB962C8B-B14F-4D97-AF65-F5344CB8AC3E}">
        <p14:creationId xmlns:p14="http://schemas.microsoft.com/office/powerpoint/2010/main" val="3350996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 Question</a:t>
            </a:r>
          </a:p>
          <a:p>
            <a:endParaRPr lang="en-US" dirty="0"/>
          </a:p>
        </p:txBody>
      </p:sp>
      <p:sp>
        <p:nvSpPr>
          <p:cNvPr id="4" name="Slide Number Placeholder 3"/>
          <p:cNvSpPr>
            <a:spLocks noGrp="1"/>
          </p:cNvSpPr>
          <p:nvPr>
            <p:ph type="sldNum" sz="quarter" idx="10"/>
          </p:nvPr>
        </p:nvSpPr>
        <p:spPr/>
        <p:txBody>
          <a:bodyPr/>
          <a:lstStyle/>
          <a:p>
            <a:fld id="{0F8F8DAB-20FC-41F0-AEF3-68C0E2D3B461}" type="slidenum">
              <a:rPr lang="en-US" smtClean="0"/>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Mining Experiments</a:t>
            </a:r>
          </a:p>
          <a:p>
            <a:endParaRPr lang="en-US" dirty="0"/>
          </a:p>
          <a:p>
            <a:r>
              <a:rPr lang="en-US" dirty="0"/>
              <a:t>It’s a table</a:t>
            </a:r>
          </a:p>
        </p:txBody>
      </p:sp>
      <p:sp>
        <p:nvSpPr>
          <p:cNvPr id="4" name="Slide Number Placeholder 3"/>
          <p:cNvSpPr>
            <a:spLocks noGrp="1"/>
          </p:cNvSpPr>
          <p:nvPr>
            <p:ph type="sldNum" sz="quarter" idx="10"/>
          </p:nvPr>
        </p:nvSpPr>
        <p:spPr/>
        <p:txBody>
          <a:bodyPr/>
          <a:lstStyle/>
          <a:p>
            <a:fld id="{0F8F8DAB-20FC-41F0-AEF3-68C0E2D3B461}" type="slidenum">
              <a:rPr lang="en-US" smtClean="0"/>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Mining Experiments</a:t>
            </a:r>
          </a:p>
          <a:p>
            <a:endParaRPr lang="en-US" dirty="0"/>
          </a:p>
          <a:p>
            <a:r>
              <a:rPr lang="en-US" dirty="0"/>
              <a:t>It’s a table</a:t>
            </a:r>
          </a:p>
        </p:txBody>
      </p:sp>
      <p:sp>
        <p:nvSpPr>
          <p:cNvPr id="4" name="Slide Number Placeholder 3"/>
          <p:cNvSpPr>
            <a:spLocks noGrp="1"/>
          </p:cNvSpPr>
          <p:nvPr>
            <p:ph type="sldNum" sz="quarter" idx="10"/>
          </p:nvPr>
        </p:nvSpPr>
        <p:spPr/>
        <p:txBody>
          <a:bodyPr/>
          <a:lstStyle/>
          <a:p>
            <a:fld id="{0F8F8DAB-20FC-41F0-AEF3-68C0E2D3B461}"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BDC235E-63A6-43A4-A9B4-30953CB926A2}"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0518-A97A-492C-920B-F1632621D9D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DC235E-63A6-43A4-A9B4-30953CB926A2}"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0518-A97A-492C-920B-F1632621D9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DC235E-63A6-43A4-A9B4-30953CB926A2}"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0518-A97A-492C-920B-F1632621D9D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BDC235E-63A6-43A4-A9B4-30953CB926A2}"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0518-A97A-492C-920B-F1632621D9DF}"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DC235E-63A6-43A4-A9B4-30953CB926A2}"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0518-A97A-492C-920B-F1632621D9DF}"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DC235E-63A6-43A4-A9B4-30953CB926A2}"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0518-A97A-492C-920B-F1632621D9DF}"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DC235E-63A6-43A4-A9B4-30953CB926A2}"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C0518-A97A-492C-920B-F1632621D9DF}"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DC235E-63A6-43A4-A9B4-30953CB926A2}" type="datetimeFigureOut">
              <a:rPr lang="en-US" smtClean="0"/>
              <a:t>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7C0518-A97A-492C-920B-F1632621D9DF}"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DC235E-63A6-43A4-A9B4-30953CB926A2}" type="datetimeFigureOut">
              <a:rPr lang="en-US" smtClean="0"/>
              <a:t>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7C0518-A97A-492C-920B-F1632621D9DF}"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DC235E-63A6-43A4-A9B4-30953CB926A2}" type="datetimeFigureOut">
              <a:rPr lang="en-US" smtClean="0"/>
              <a:t>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7C0518-A97A-492C-920B-F1632621D9DF}"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DC235E-63A6-43A4-A9B4-30953CB926A2}"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C0518-A97A-492C-920B-F1632621D9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DC235E-63A6-43A4-A9B4-30953CB926A2}"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0518-A97A-492C-920B-F1632621D9DF}"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DC235E-63A6-43A4-A9B4-30953CB926A2}"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C0518-A97A-492C-920B-F1632621D9DF}"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DC235E-63A6-43A4-A9B4-30953CB926A2}"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0518-A97A-492C-920B-F1632621D9DF}"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DC235E-63A6-43A4-A9B4-30953CB926A2}"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0518-A97A-492C-920B-F1632621D9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DC235E-63A6-43A4-A9B4-30953CB926A2}"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0518-A97A-492C-920B-F1632621D9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DC235E-63A6-43A4-A9B4-30953CB926A2}"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C0518-A97A-492C-920B-F1632621D9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DC235E-63A6-43A4-A9B4-30953CB926A2}" type="datetimeFigureOut">
              <a:rPr lang="en-US" smtClean="0"/>
              <a:t>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7C0518-A97A-492C-920B-F1632621D9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DC235E-63A6-43A4-A9B4-30953CB926A2}" type="datetimeFigureOut">
              <a:rPr lang="en-US" smtClean="0"/>
              <a:t>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7C0518-A97A-492C-920B-F1632621D9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DC235E-63A6-43A4-A9B4-30953CB926A2}" type="datetimeFigureOut">
              <a:rPr lang="en-US" smtClean="0"/>
              <a:t>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7C0518-A97A-492C-920B-F1632621D9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DC235E-63A6-43A4-A9B4-30953CB926A2}"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C0518-A97A-492C-920B-F1632621D9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DC235E-63A6-43A4-A9B4-30953CB926A2}"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C0518-A97A-492C-920B-F1632621D9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DC235E-63A6-43A4-A9B4-30953CB926A2}" type="datetimeFigureOut">
              <a:rPr lang="en-US" smtClean="0"/>
              <a:t>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C0518-A97A-492C-920B-F1632621D9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DC235E-63A6-43A4-A9B4-30953CB926A2}" type="datetimeFigureOut">
              <a:rPr lang="en-US" smtClean="0"/>
              <a:t>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C0518-A97A-492C-920B-F1632621D9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n.wiktionary.org/wiki/%CF%87"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s://en.wiktionary.org/wiki/%CF%87"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en.wiktionary.org/wiki/%CF%87"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hyperlink" Target="https://en.wiktionary.org/wiki/%CF%87"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en.wiktionary.org/wiki/%CF%87"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en.wiktionary.org/wiki/%CF%87" TargetMode="Externa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8716" y="2538482"/>
            <a:ext cx="9144000" cy="1121605"/>
          </a:xfrm>
        </p:spPr>
        <p:txBody>
          <a:bodyPr/>
          <a:lstStyle/>
          <a:p>
            <a:r>
              <a:rPr lang="en-PH" altLang="en-US" dirty="0"/>
              <a:t>Male vs Female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6.googleusercontent.com/EKZOgKilZwvty1rl_i1z8SDJkWZGeUj1FtRgmxAse5V69ZdM1TVeRVXTHX6ohjQli-jcHd0q6PPjfh4QtbGe5Ug4xeAXNAcQ9jnqjnOxe4lvdmKQCAKZu2UfRWwrfjStKmqNYGdOrQ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402915" cy="132208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23867" y="1137423"/>
            <a:ext cx="1608133" cy="307777"/>
          </a:xfrm>
          <a:prstGeom prst="rect">
            <a:avLst/>
          </a:prstGeom>
        </p:spPr>
        <p:txBody>
          <a:bodyPr wrap="square">
            <a:spAutoFit/>
          </a:bodyPr>
          <a:lstStyle/>
          <a:p>
            <a:pPr algn="ctr"/>
            <a:r>
              <a:rPr lang="en-US" sz="1400" dirty="0">
                <a:solidFill>
                  <a:srgbClr val="595959"/>
                </a:solidFill>
                <a:latin typeface="Arial" panose="020B0604020202020204" pitchFamily="34" charset="0"/>
              </a:rPr>
              <a:t>PHILIPPINES</a:t>
            </a:r>
            <a:endParaRPr lang="en-US" sz="1400" dirty="0">
              <a:effectLst/>
            </a:endParaRPr>
          </a:p>
        </p:txBody>
      </p:sp>
      <p:sp>
        <p:nvSpPr>
          <p:cNvPr id="12" name="Rectangle 11"/>
          <p:cNvSpPr/>
          <p:nvPr/>
        </p:nvSpPr>
        <p:spPr>
          <a:xfrm>
            <a:off x="9648825" y="0"/>
            <a:ext cx="2543175" cy="923330"/>
          </a:xfrm>
          <a:prstGeom prst="rect">
            <a:avLst/>
          </a:prstGeom>
        </p:spPr>
        <p:txBody>
          <a:bodyPr wrap="square">
            <a:spAutoFit/>
          </a:bodyPr>
          <a:lstStyle/>
          <a:p>
            <a:r>
              <a:rPr lang="en-US" dirty="0">
                <a:solidFill>
                  <a:schemeClr val="bg2">
                    <a:lumMod val="75000"/>
                  </a:schemeClr>
                </a:solidFill>
                <a:latin typeface="Montserrat"/>
              </a:rPr>
              <a:t>OOTO Information Miner</a:t>
            </a:r>
            <a:endParaRPr lang="en-US" dirty="0">
              <a:solidFill>
                <a:schemeClr val="bg2">
                  <a:lumMod val="75000"/>
                </a:schemeClr>
              </a:solidFill>
              <a:effectLst/>
              <a:latin typeface="Montserrat"/>
            </a:endParaRPr>
          </a:p>
          <a:p>
            <a:br>
              <a:rPr lang="en-US" dirty="0"/>
            </a:br>
            <a:endParaRPr lang="en-US" dirty="0"/>
          </a:p>
        </p:txBody>
      </p:sp>
      <p:cxnSp>
        <p:nvCxnSpPr>
          <p:cNvPr id="7" name="Straight Connector 6"/>
          <p:cNvCxnSpPr/>
          <p:nvPr/>
        </p:nvCxnSpPr>
        <p:spPr>
          <a:xfrm>
            <a:off x="1485900" y="1685925"/>
            <a:ext cx="9434512" cy="0"/>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483768" y="1137423"/>
            <a:ext cx="5438775" cy="523220"/>
          </a:xfrm>
          <a:prstGeom prst="rect">
            <a:avLst/>
          </a:prstGeom>
          <a:noFill/>
        </p:spPr>
        <p:txBody>
          <a:bodyPr wrap="square" rtlCol="0">
            <a:spAutoFit/>
          </a:bodyPr>
          <a:lstStyle/>
          <a:p>
            <a:pPr algn="ctr"/>
            <a:r>
              <a:rPr lang="en-US" sz="2800" dirty="0">
                <a:latin typeface="Montserrat"/>
              </a:rPr>
              <a:t>Mining Experiments</a:t>
            </a:r>
          </a:p>
        </p:txBody>
      </p:sp>
      <p:graphicFrame>
        <p:nvGraphicFramePr>
          <p:cNvPr id="6" name="Table 5"/>
          <p:cNvGraphicFramePr>
            <a:graphicFrameLocks noGrp="1"/>
          </p:cNvGraphicFramePr>
          <p:nvPr/>
        </p:nvGraphicFramePr>
        <p:xfrm>
          <a:off x="423866" y="1711208"/>
          <a:ext cx="11418177" cy="4205158"/>
        </p:xfrm>
        <a:graphic>
          <a:graphicData uri="http://schemas.openxmlformats.org/drawingml/2006/table">
            <a:tbl>
              <a:tblPr firstRow="1" bandRow="1">
                <a:tableStyleId>{69C7853C-536D-4A76-A0AE-DD22124D55A5}</a:tableStyleId>
              </a:tblPr>
              <a:tblGrid>
                <a:gridCol w="3766185">
                  <a:extLst>
                    <a:ext uri="{9D8B030D-6E8A-4147-A177-3AD203B41FA5}">
                      <a16:colId xmlns:a16="http://schemas.microsoft.com/office/drawing/2014/main" val="20000"/>
                    </a:ext>
                  </a:extLst>
                </a:gridCol>
                <a:gridCol w="801085">
                  <a:extLst>
                    <a:ext uri="{9D8B030D-6E8A-4147-A177-3AD203B41FA5}">
                      <a16:colId xmlns:a16="http://schemas.microsoft.com/office/drawing/2014/main" val="20001"/>
                    </a:ext>
                  </a:extLst>
                </a:gridCol>
                <a:gridCol w="3944442">
                  <a:extLst>
                    <a:ext uri="{9D8B030D-6E8A-4147-A177-3AD203B41FA5}">
                      <a16:colId xmlns:a16="http://schemas.microsoft.com/office/drawing/2014/main" val="20002"/>
                    </a:ext>
                  </a:extLst>
                </a:gridCol>
                <a:gridCol w="712453">
                  <a:extLst>
                    <a:ext uri="{9D8B030D-6E8A-4147-A177-3AD203B41FA5}">
                      <a16:colId xmlns:a16="http://schemas.microsoft.com/office/drawing/2014/main" val="20003"/>
                    </a:ext>
                  </a:extLst>
                </a:gridCol>
                <a:gridCol w="2194012">
                  <a:extLst>
                    <a:ext uri="{9D8B030D-6E8A-4147-A177-3AD203B41FA5}">
                      <a16:colId xmlns:a16="http://schemas.microsoft.com/office/drawing/2014/main" val="20004"/>
                    </a:ext>
                  </a:extLst>
                </a:gridCol>
              </a:tblGrid>
              <a:tr h="456259">
                <a:tc>
                  <a:txBody>
                    <a:bodyPr/>
                    <a:lstStyle/>
                    <a:p>
                      <a:r>
                        <a:rPr lang="en-US" sz="1600" dirty="0"/>
                        <a:t>Dataset 1</a:t>
                      </a:r>
                    </a:p>
                  </a:txBody>
                  <a:tcPr/>
                </a:tc>
                <a:tc>
                  <a:txBody>
                    <a:bodyPr/>
                    <a:lstStyle/>
                    <a:p>
                      <a:r>
                        <a:rPr lang="en-PH" altLang="en-US" sz="1600" dirty="0"/>
                        <a:t>#</a:t>
                      </a:r>
                    </a:p>
                  </a:txBody>
                  <a:tcPr/>
                </a:tc>
                <a:tc>
                  <a:txBody>
                    <a:bodyPr/>
                    <a:lstStyle/>
                    <a:p>
                      <a:r>
                        <a:rPr lang="en-US" sz="1600" dirty="0"/>
                        <a:t>Dataset 2</a:t>
                      </a:r>
                    </a:p>
                  </a:txBody>
                  <a:tcPr/>
                </a:tc>
                <a:tc>
                  <a:txBody>
                    <a:bodyPr/>
                    <a:lstStyle/>
                    <a:p>
                      <a:r>
                        <a:rPr lang="en-PH" altLang="en-US" sz="1600" dirty="0"/>
                        <a:t>#</a:t>
                      </a:r>
                    </a:p>
                  </a:txBody>
                  <a:tcPr/>
                </a:tc>
                <a:tc>
                  <a:txBody>
                    <a:bodyPr/>
                    <a:lstStyle/>
                    <a:p>
                      <a:r>
                        <a:rPr lang="en-US" sz="1600" dirty="0"/>
                        <a:t>#Significant Variables</a:t>
                      </a:r>
                    </a:p>
                  </a:txBody>
                  <a:tcPr/>
                </a:tc>
                <a:extLst>
                  <a:ext uri="{0D108BD9-81ED-4DB2-BD59-A6C34878D82A}">
                    <a16:rowId xmlns:a16="http://schemas.microsoft.com/office/drawing/2014/main" val="10000"/>
                  </a:ext>
                </a:extLst>
              </a:tr>
              <a:tr h="535557">
                <a:tc>
                  <a:txBody>
                    <a:bodyPr/>
                    <a:lstStyle/>
                    <a:p>
                      <a:r>
                        <a:rPr lang="en-US" sz="2000" dirty="0"/>
                        <a:t>Male</a:t>
                      </a:r>
                    </a:p>
                  </a:txBody>
                  <a:tcPr/>
                </a:tc>
                <a:tc>
                  <a:txBody>
                    <a:bodyPr/>
                    <a:lstStyle/>
                    <a:p>
                      <a:r>
                        <a:rPr lang="en-US" sz="2000" dirty="0"/>
                        <a:t>872</a:t>
                      </a:r>
                    </a:p>
                  </a:txBody>
                  <a:tcPr/>
                </a:tc>
                <a:tc>
                  <a:txBody>
                    <a:bodyPr/>
                    <a:lstStyle/>
                    <a:p>
                      <a:r>
                        <a:rPr lang="en-US" sz="2000" dirty="0"/>
                        <a:t>Female</a:t>
                      </a:r>
                    </a:p>
                  </a:txBody>
                  <a:tcPr/>
                </a:tc>
                <a:tc>
                  <a:txBody>
                    <a:bodyPr/>
                    <a:lstStyle/>
                    <a:p>
                      <a:r>
                        <a:rPr lang="en-US" sz="2000" dirty="0"/>
                        <a:t>772</a:t>
                      </a:r>
                    </a:p>
                  </a:txBody>
                  <a:tcPr/>
                </a:tc>
                <a:tc>
                  <a:txBody>
                    <a:bodyPr/>
                    <a:lstStyle/>
                    <a:p>
                      <a:pPr algn="ctr"/>
                      <a:r>
                        <a:rPr lang="en-PH" altLang="en-US" sz="2000" dirty="0"/>
                        <a:t>127</a:t>
                      </a:r>
                    </a:p>
                  </a:txBody>
                  <a:tcPr/>
                </a:tc>
                <a:extLst>
                  <a:ext uri="{0D108BD9-81ED-4DB2-BD59-A6C34878D82A}">
                    <a16:rowId xmlns:a16="http://schemas.microsoft.com/office/drawing/2014/main" val="10001"/>
                  </a:ext>
                </a:extLst>
              </a:tr>
              <a:tr h="535557">
                <a:tc>
                  <a:txBody>
                    <a:bodyPr/>
                    <a:lstStyle/>
                    <a:p>
                      <a:r>
                        <a:rPr lang="en-US" sz="2000" dirty="0"/>
                        <a:t>Age Group: 9-11</a:t>
                      </a:r>
                    </a:p>
                  </a:txBody>
                  <a:tcPr/>
                </a:tc>
                <a:tc>
                  <a:txBody>
                    <a:bodyPr/>
                    <a:lstStyle/>
                    <a:p>
                      <a:r>
                        <a:rPr lang="en-PH" altLang="en-US" sz="2000" dirty="0"/>
                        <a:t>586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t>Age Group: 12-14</a:t>
                      </a:r>
                    </a:p>
                  </a:txBody>
                  <a:tcPr/>
                </a:tc>
                <a:tc>
                  <a:txBody>
                    <a:bodyPr/>
                    <a:lstStyle/>
                    <a:p>
                      <a:r>
                        <a:rPr lang="en-PH" altLang="en-US" sz="2000"/>
                        <a:t>656</a:t>
                      </a:r>
                    </a:p>
                  </a:txBody>
                  <a:tcPr/>
                </a:tc>
                <a:tc>
                  <a:txBody>
                    <a:bodyPr/>
                    <a:lstStyle/>
                    <a:p>
                      <a:pPr algn="ctr"/>
                      <a:r>
                        <a:rPr lang="en-US" sz="2000" dirty="0"/>
                        <a:t>134</a:t>
                      </a:r>
                    </a:p>
                  </a:txBody>
                  <a:tcPr/>
                </a:tc>
                <a:extLst>
                  <a:ext uri="{0D108BD9-81ED-4DB2-BD59-A6C34878D82A}">
                    <a16:rowId xmlns:a16="http://schemas.microsoft.com/office/drawing/2014/main" val="10002"/>
                  </a:ext>
                </a:extLst>
              </a:tr>
              <a:tr h="535557">
                <a:tc>
                  <a:txBody>
                    <a:bodyPr/>
                    <a:lstStyle/>
                    <a:p>
                      <a:r>
                        <a:rPr lang="en-US" sz="2000" dirty="0"/>
                        <a:t>Age Group: 12-14</a:t>
                      </a:r>
                    </a:p>
                  </a:txBody>
                  <a:tcPr/>
                </a:tc>
                <a:tc>
                  <a:txBody>
                    <a:bodyPr/>
                    <a:lstStyle/>
                    <a:p>
                      <a:r>
                        <a:rPr lang="en-PH" altLang="en-US" sz="2000" dirty="0"/>
                        <a:t>656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t>Age Group: 15-17</a:t>
                      </a:r>
                    </a:p>
                  </a:txBody>
                  <a:tcPr/>
                </a:tc>
                <a:tc>
                  <a:txBody>
                    <a:bodyPr/>
                    <a:lstStyle/>
                    <a:p>
                      <a:r>
                        <a:rPr lang="en-PH" altLang="en-US" sz="2000"/>
                        <a:t>640</a:t>
                      </a:r>
                    </a:p>
                  </a:txBody>
                  <a:tcPr/>
                </a:tc>
                <a:tc>
                  <a:txBody>
                    <a:bodyPr/>
                    <a:lstStyle/>
                    <a:p>
                      <a:pPr algn="ctr"/>
                      <a:r>
                        <a:rPr lang="en-US" sz="2000" dirty="0"/>
                        <a:t>109</a:t>
                      </a:r>
                    </a:p>
                  </a:txBody>
                  <a:tcPr/>
                </a:tc>
                <a:extLst>
                  <a:ext uri="{0D108BD9-81ED-4DB2-BD59-A6C34878D82A}">
                    <a16:rowId xmlns:a16="http://schemas.microsoft.com/office/drawing/2014/main" val="10003"/>
                  </a:ext>
                </a:extLst>
              </a:tr>
              <a:tr h="535557">
                <a:tc>
                  <a:txBody>
                    <a:bodyPr/>
                    <a:lstStyle/>
                    <a:p>
                      <a:r>
                        <a:rPr lang="en-US" sz="2000" dirty="0"/>
                        <a:t>Age Group: 9-12</a:t>
                      </a:r>
                    </a:p>
                  </a:txBody>
                  <a:tcPr/>
                </a:tc>
                <a:tc>
                  <a:txBody>
                    <a:bodyPr/>
                    <a:lstStyle/>
                    <a:p>
                      <a:r>
                        <a:rPr lang="en-PH" altLang="en-US" sz="2000" dirty="0"/>
                        <a:t>586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t>Age Group: 15-17</a:t>
                      </a:r>
                    </a:p>
                  </a:txBody>
                  <a:tcPr/>
                </a:tc>
                <a:tc>
                  <a:txBody>
                    <a:bodyPr/>
                    <a:lstStyle/>
                    <a:p>
                      <a:r>
                        <a:rPr lang="en-PH" altLang="en-US" sz="2000"/>
                        <a:t>640</a:t>
                      </a:r>
                    </a:p>
                  </a:txBody>
                  <a:tcPr/>
                </a:tc>
                <a:tc>
                  <a:txBody>
                    <a:bodyPr/>
                    <a:lstStyle/>
                    <a:p>
                      <a:pPr algn="ctr"/>
                      <a:r>
                        <a:rPr lang="en-US" sz="2000" dirty="0"/>
                        <a:t>212</a:t>
                      </a:r>
                    </a:p>
                  </a:txBody>
                  <a:tcPr/>
                </a:tc>
                <a:extLst>
                  <a:ext uri="{0D108BD9-81ED-4DB2-BD59-A6C34878D82A}">
                    <a16:rowId xmlns:a16="http://schemas.microsoft.com/office/drawing/2014/main" val="10004"/>
                  </a:ext>
                </a:extLst>
              </a:tr>
              <a:tr h="535557">
                <a:tc>
                  <a:txBody>
                    <a:bodyPr/>
                    <a:lstStyle/>
                    <a:p>
                      <a:r>
                        <a:rPr lang="en-US" sz="2000" dirty="0"/>
                        <a:t>Natio</a:t>
                      </a:r>
                      <a:r>
                        <a:rPr lang="en-PH" altLang="en-US" sz="2000" dirty="0"/>
                        <a:t>n</a:t>
                      </a:r>
                    </a:p>
                  </a:txBody>
                  <a:tcPr/>
                </a:tc>
                <a:tc>
                  <a:txBody>
                    <a:bodyPr/>
                    <a:lstStyle/>
                    <a:p>
                      <a:r>
                        <a:rPr lang="en-PH" altLang="en-US" sz="2000" dirty="0"/>
                        <a:t>1882</a:t>
                      </a:r>
                    </a:p>
                  </a:txBody>
                  <a:tcPr/>
                </a:tc>
                <a:tc>
                  <a:txBody>
                    <a:bodyPr/>
                    <a:lstStyle/>
                    <a:p>
                      <a:r>
                        <a:rPr lang="en-US" sz="2000" dirty="0"/>
                        <a:t>Sultan </a:t>
                      </a:r>
                      <a:r>
                        <a:rPr lang="en-US" sz="2000" dirty="0" err="1"/>
                        <a:t>Kudarat</a:t>
                      </a:r>
                      <a:endParaRPr lang="en-US" sz="2000" dirty="0"/>
                    </a:p>
                  </a:txBody>
                  <a:tcPr/>
                </a:tc>
                <a:tc>
                  <a:txBody>
                    <a:bodyPr/>
                    <a:lstStyle/>
                    <a:p>
                      <a:r>
                        <a:rPr lang="en-PH" altLang="en-US" sz="2000" dirty="0"/>
                        <a:t>74</a:t>
                      </a:r>
                    </a:p>
                  </a:txBody>
                  <a:tcPr/>
                </a:tc>
                <a:tc>
                  <a:txBody>
                    <a:bodyPr/>
                    <a:lstStyle/>
                    <a:p>
                      <a:pPr algn="ctr"/>
                      <a:r>
                        <a:rPr lang="en-PH" altLang="en-US" sz="2000" dirty="0"/>
                        <a:t>14</a:t>
                      </a:r>
                    </a:p>
                  </a:txBody>
                  <a:tcPr/>
                </a:tc>
                <a:extLst>
                  <a:ext uri="{0D108BD9-81ED-4DB2-BD59-A6C34878D82A}">
                    <a16:rowId xmlns:a16="http://schemas.microsoft.com/office/drawing/2014/main" val="10005"/>
                  </a:ext>
                </a:extLst>
              </a:tr>
              <a:tr h="535557">
                <a:tc>
                  <a:txBody>
                    <a:bodyPr/>
                    <a:lstStyle/>
                    <a:p>
                      <a:r>
                        <a:rPr lang="en-PH" altLang="en-US" sz="2000" dirty="0"/>
                        <a:t>(A20i) : Happy</a:t>
                      </a:r>
                    </a:p>
                  </a:txBody>
                  <a:tcPr/>
                </a:tc>
                <a:tc>
                  <a:txBody>
                    <a:bodyPr/>
                    <a:lstStyle/>
                    <a:p>
                      <a:r>
                        <a:rPr lang="en-PH" altLang="en-US" sz="2000" dirty="0"/>
                        <a:t>814</a:t>
                      </a:r>
                    </a:p>
                  </a:txBody>
                  <a:tcPr/>
                </a:tc>
                <a:tc>
                  <a:txBody>
                    <a:bodyPr/>
                    <a:lstStyle/>
                    <a:p>
                      <a:r>
                        <a:rPr lang="en-PH" altLang="en-US" sz="2000" dirty="0"/>
                        <a:t>(A20i): Sad</a:t>
                      </a:r>
                    </a:p>
                  </a:txBody>
                  <a:tcPr/>
                </a:tc>
                <a:tc>
                  <a:txBody>
                    <a:bodyPr/>
                    <a:lstStyle/>
                    <a:p>
                      <a:r>
                        <a:rPr lang="en-PH" altLang="en-US" sz="2000" dirty="0"/>
                        <a:t>877</a:t>
                      </a:r>
                    </a:p>
                  </a:txBody>
                  <a:tcPr/>
                </a:tc>
                <a:tc>
                  <a:txBody>
                    <a:bodyPr/>
                    <a:lstStyle/>
                    <a:p>
                      <a:pPr algn="ctr"/>
                      <a:r>
                        <a:rPr lang="en-PH" altLang="en-US" sz="2000" dirty="0"/>
                        <a:t>262</a:t>
                      </a:r>
                    </a:p>
                  </a:txBody>
                  <a:tcPr/>
                </a:tc>
                <a:extLst>
                  <a:ext uri="{0D108BD9-81ED-4DB2-BD59-A6C34878D82A}">
                    <a16:rowId xmlns:a16="http://schemas.microsoft.com/office/drawing/2014/main" val="10006"/>
                  </a:ext>
                </a:extLst>
              </a:tr>
              <a:tr h="535557">
                <a:tc>
                  <a:txBody>
                    <a:bodyPr/>
                    <a:lstStyle/>
                    <a:p>
                      <a:r>
                        <a:rPr lang="en-PH" altLang="en-US" sz="2000" dirty="0"/>
                        <a:t>(A17a) : Rarely eat meat or fish</a:t>
                      </a:r>
                    </a:p>
                  </a:txBody>
                  <a:tcPr/>
                </a:tc>
                <a:tc>
                  <a:txBody>
                    <a:bodyPr/>
                    <a:lstStyle/>
                    <a:p>
                      <a:r>
                        <a:rPr lang="en-PH" altLang="en-US" sz="2000" dirty="0"/>
                        <a:t>205</a:t>
                      </a:r>
                    </a:p>
                  </a:txBody>
                  <a:tcPr/>
                </a:tc>
                <a:tc>
                  <a:txBody>
                    <a:bodyPr/>
                    <a:lstStyle/>
                    <a:p>
                      <a:r>
                        <a:rPr lang="en-PH" altLang="en-US" sz="2000" dirty="0">
                          <a:sym typeface="+mn-ea"/>
                        </a:rPr>
                        <a:t>(A17a) : Frequently eat meat or fish</a:t>
                      </a:r>
                      <a:endParaRPr lang="en-PH" altLang="en-US" sz="2000" dirty="0"/>
                    </a:p>
                  </a:txBody>
                  <a:tcPr/>
                </a:tc>
                <a:tc>
                  <a:txBody>
                    <a:bodyPr/>
                    <a:lstStyle/>
                    <a:p>
                      <a:r>
                        <a:rPr lang="en-PH" altLang="en-US" sz="2000" dirty="0"/>
                        <a:t>1492</a:t>
                      </a:r>
                    </a:p>
                  </a:txBody>
                  <a:tcPr/>
                </a:tc>
                <a:tc>
                  <a:txBody>
                    <a:bodyPr/>
                    <a:lstStyle/>
                    <a:p>
                      <a:pPr algn="ctr"/>
                      <a:r>
                        <a:rPr lang="en-PH" altLang="en-US" sz="2000" dirty="0"/>
                        <a:t>85</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6.googleusercontent.com/EKZOgKilZwvty1rl_i1z8SDJkWZGeUj1FtRgmxAse5V69ZdM1TVeRVXTHX6ohjQli-jcHd0q6PPjfh4QtbGe5Ug4xeAXNAcQ9jnqjnOxe4lvdmKQCAKZu2UfRWwrfjStKmqNYGdOrQ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402915" cy="132208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23867" y="1137423"/>
            <a:ext cx="1608133" cy="307777"/>
          </a:xfrm>
          <a:prstGeom prst="rect">
            <a:avLst/>
          </a:prstGeom>
        </p:spPr>
        <p:txBody>
          <a:bodyPr wrap="square">
            <a:spAutoFit/>
          </a:bodyPr>
          <a:lstStyle/>
          <a:p>
            <a:pPr algn="ctr"/>
            <a:r>
              <a:rPr lang="en-US" sz="1400" dirty="0">
                <a:solidFill>
                  <a:srgbClr val="595959"/>
                </a:solidFill>
                <a:latin typeface="Arial" panose="020B0604020202020204" pitchFamily="34" charset="0"/>
              </a:rPr>
              <a:t>PHILIPPINES</a:t>
            </a:r>
            <a:endParaRPr lang="en-US" sz="1400" dirty="0">
              <a:effectLst/>
            </a:endParaRPr>
          </a:p>
        </p:txBody>
      </p:sp>
      <p:sp>
        <p:nvSpPr>
          <p:cNvPr id="12" name="Rectangle 11"/>
          <p:cNvSpPr/>
          <p:nvPr/>
        </p:nvSpPr>
        <p:spPr>
          <a:xfrm>
            <a:off x="9648825" y="0"/>
            <a:ext cx="2543175" cy="923330"/>
          </a:xfrm>
          <a:prstGeom prst="rect">
            <a:avLst/>
          </a:prstGeom>
        </p:spPr>
        <p:txBody>
          <a:bodyPr wrap="square">
            <a:spAutoFit/>
          </a:bodyPr>
          <a:lstStyle/>
          <a:p>
            <a:r>
              <a:rPr lang="en-US" dirty="0">
                <a:solidFill>
                  <a:schemeClr val="bg2">
                    <a:lumMod val="75000"/>
                  </a:schemeClr>
                </a:solidFill>
                <a:latin typeface="Montserrat"/>
              </a:rPr>
              <a:t>OOTO Information Miner</a:t>
            </a:r>
            <a:endParaRPr lang="en-US" dirty="0">
              <a:solidFill>
                <a:schemeClr val="bg2">
                  <a:lumMod val="75000"/>
                </a:schemeClr>
              </a:solidFill>
              <a:effectLst/>
              <a:latin typeface="Montserrat"/>
            </a:endParaRPr>
          </a:p>
          <a:p>
            <a:br>
              <a:rPr lang="en-US" dirty="0"/>
            </a:br>
            <a:endParaRPr lang="en-US" dirty="0"/>
          </a:p>
        </p:txBody>
      </p:sp>
      <p:cxnSp>
        <p:nvCxnSpPr>
          <p:cNvPr id="7" name="Straight Connector 6"/>
          <p:cNvCxnSpPr/>
          <p:nvPr/>
        </p:nvCxnSpPr>
        <p:spPr>
          <a:xfrm>
            <a:off x="1485900" y="1685925"/>
            <a:ext cx="9434512" cy="0"/>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483768" y="1137423"/>
            <a:ext cx="5438775" cy="523220"/>
          </a:xfrm>
          <a:prstGeom prst="rect">
            <a:avLst/>
          </a:prstGeom>
          <a:noFill/>
        </p:spPr>
        <p:txBody>
          <a:bodyPr wrap="square" rtlCol="0">
            <a:spAutoFit/>
          </a:bodyPr>
          <a:lstStyle/>
          <a:p>
            <a:pPr algn="ctr"/>
            <a:r>
              <a:rPr lang="en-US" sz="2800" dirty="0">
                <a:latin typeface="Montserrat"/>
              </a:rPr>
              <a:t>Mining Experiments</a:t>
            </a:r>
          </a:p>
        </p:txBody>
      </p:sp>
      <p:graphicFrame>
        <p:nvGraphicFramePr>
          <p:cNvPr id="6" name="Table 5"/>
          <p:cNvGraphicFramePr>
            <a:graphicFrameLocks noGrp="1"/>
          </p:cNvGraphicFramePr>
          <p:nvPr/>
        </p:nvGraphicFramePr>
        <p:xfrm>
          <a:off x="423866" y="1711208"/>
          <a:ext cx="11418177" cy="3669601"/>
        </p:xfrm>
        <a:graphic>
          <a:graphicData uri="http://schemas.openxmlformats.org/drawingml/2006/table">
            <a:tbl>
              <a:tblPr firstRow="1" bandRow="1">
                <a:tableStyleId>{69C7853C-536D-4A76-A0AE-DD22124D55A5}</a:tableStyleId>
              </a:tblPr>
              <a:tblGrid>
                <a:gridCol w="3766185">
                  <a:extLst>
                    <a:ext uri="{9D8B030D-6E8A-4147-A177-3AD203B41FA5}">
                      <a16:colId xmlns:a16="http://schemas.microsoft.com/office/drawing/2014/main" val="20000"/>
                    </a:ext>
                  </a:extLst>
                </a:gridCol>
                <a:gridCol w="801085">
                  <a:extLst>
                    <a:ext uri="{9D8B030D-6E8A-4147-A177-3AD203B41FA5}">
                      <a16:colId xmlns:a16="http://schemas.microsoft.com/office/drawing/2014/main" val="20001"/>
                    </a:ext>
                  </a:extLst>
                </a:gridCol>
                <a:gridCol w="3944442">
                  <a:extLst>
                    <a:ext uri="{9D8B030D-6E8A-4147-A177-3AD203B41FA5}">
                      <a16:colId xmlns:a16="http://schemas.microsoft.com/office/drawing/2014/main" val="20002"/>
                    </a:ext>
                  </a:extLst>
                </a:gridCol>
                <a:gridCol w="712453">
                  <a:extLst>
                    <a:ext uri="{9D8B030D-6E8A-4147-A177-3AD203B41FA5}">
                      <a16:colId xmlns:a16="http://schemas.microsoft.com/office/drawing/2014/main" val="20003"/>
                    </a:ext>
                  </a:extLst>
                </a:gridCol>
                <a:gridCol w="2194012">
                  <a:extLst>
                    <a:ext uri="{9D8B030D-6E8A-4147-A177-3AD203B41FA5}">
                      <a16:colId xmlns:a16="http://schemas.microsoft.com/office/drawing/2014/main" val="20004"/>
                    </a:ext>
                  </a:extLst>
                </a:gridCol>
              </a:tblGrid>
              <a:tr h="456259">
                <a:tc>
                  <a:txBody>
                    <a:bodyPr/>
                    <a:lstStyle/>
                    <a:p>
                      <a:r>
                        <a:rPr lang="en-US" sz="1600" dirty="0"/>
                        <a:t>Dataset 1</a:t>
                      </a:r>
                    </a:p>
                  </a:txBody>
                  <a:tcPr/>
                </a:tc>
                <a:tc>
                  <a:txBody>
                    <a:bodyPr/>
                    <a:lstStyle/>
                    <a:p>
                      <a:r>
                        <a:rPr lang="en-PH" altLang="en-US" sz="1600" dirty="0"/>
                        <a:t>#</a:t>
                      </a:r>
                    </a:p>
                  </a:txBody>
                  <a:tcPr/>
                </a:tc>
                <a:tc>
                  <a:txBody>
                    <a:bodyPr/>
                    <a:lstStyle/>
                    <a:p>
                      <a:r>
                        <a:rPr lang="en-US" sz="1600" dirty="0"/>
                        <a:t>Dataset 2</a:t>
                      </a:r>
                    </a:p>
                  </a:txBody>
                  <a:tcPr/>
                </a:tc>
                <a:tc>
                  <a:txBody>
                    <a:bodyPr/>
                    <a:lstStyle/>
                    <a:p>
                      <a:r>
                        <a:rPr lang="en-PH" altLang="en-US" sz="1600" dirty="0"/>
                        <a:t>#</a:t>
                      </a:r>
                    </a:p>
                  </a:txBody>
                  <a:tcPr/>
                </a:tc>
                <a:tc>
                  <a:txBody>
                    <a:bodyPr/>
                    <a:lstStyle/>
                    <a:p>
                      <a:r>
                        <a:rPr lang="en-US" sz="1600" dirty="0"/>
                        <a:t>#Significant Variables</a:t>
                      </a:r>
                    </a:p>
                  </a:txBody>
                  <a:tcPr/>
                </a:tc>
                <a:extLst>
                  <a:ext uri="{0D108BD9-81ED-4DB2-BD59-A6C34878D82A}">
                    <a16:rowId xmlns:a16="http://schemas.microsoft.com/office/drawing/2014/main" val="10000"/>
                  </a:ext>
                </a:extLst>
              </a:tr>
              <a:tr h="535557">
                <a:tc>
                  <a:txBody>
                    <a:bodyPr/>
                    <a:lstStyle/>
                    <a:p>
                      <a:r>
                        <a:rPr lang="en-PH" altLang="en-US" sz="2000" dirty="0"/>
                        <a:t>Sultan Kudarat</a:t>
                      </a:r>
                    </a:p>
                  </a:txBody>
                  <a:tcPr/>
                </a:tc>
                <a:tc>
                  <a:txBody>
                    <a:bodyPr/>
                    <a:lstStyle/>
                    <a:p>
                      <a:r>
                        <a:rPr lang="en-PH" altLang="en-US" sz="2000" dirty="0"/>
                        <a:t>74</a:t>
                      </a:r>
                    </a:p>
                  </a:txBody>
                  <a:tcPr/>
                </a:tc>
                <a:tc>
                  <a:txBody>
                    <a:bodyPr/>
                    <a:lstStyle/>
                    <a:p>
                      <a:r>
                        <a:rPr lang="en-PH" altLang="en-US" sz="2000" dirty="0"/>
                        <a:t>Cavite</a:t>
                      </a:r>
                    </a:p>
                  </a:txBody>
                  <a:tcPr/>
                </a:tc>
                <a:tc>
                  <a:txBody>
                    <a:bodyPr/>
                    <a:lstStyle/>
                    <a:p>
                      <a:r>
                        <a:rPr lang="en-PH" altLang="en-US" sz="2000" dirty="0"/>
                        <a:t>96</a:t>
                      </a:r>
                    </a:p>
                  </a:txBody>
                  <a:tcPr/>
                </a:tc>
                <a:tc>
                  <a:txBody>
                    <a:bodyPr/>
                    <a:lstStyle/>
                    <a:p>
                      <a:pPr algn="ctr"/>
                      <a:r>
                        <a:rPr lang="en-PH" altLang="en-US" sz="2000" dirty="0"/>
                        <a:t>5</a:t>
                      </a:r>
                    </a:p>
                  </a:txBody>
                  <a:tcPr/>
                </a:tc>
                <a:extLst>
                  <a:ext uri="{0D108BD9-81ED-4DB2-BD59-A6C34878D82A}">
                    <a16:rowId xmlns:a16="http://schemas.microsoft.com/office/drawing/2014/main" val="10001"/>
                  </a:ext>
                </a:extLst>
              </a:tr>
              <a:tr h="535557">
                <a:tc>
                  <a:txBody>
                    <a:bodyPr/>
                    <a:lstStyle/>
                    <a:p>
                      <a:r>
                        <a:rPr lang="en-PH" altLang="en-US" sz="2000" dirty="0"/>
                        <a:t>Batangas </a:t>
                      </a:r>
                    </a:p>
                  </a:txBody>
                  <a:tcPr/>
                </a:tc>
                <a:tc>
                  <a:txBody>
                    <a:bodyPr/>
                    <a:lstStyle/>
                    <a:p>
                      <a:r>
                        <a:rPr lang="en-PH" altLang="en-US" sz="2000" dirty="0"/>
                        <a:t>87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PH" altLang="en-US" sz="2000" dirty="0"/>
                        <a:t>Cavite</a:t>
                      </a:r>
                    </a:p>
                  </a:txBody>
                  <a:tcPr/>
                </a:tc>
                <a:tc>
                  <a:txBody>
                    <a:bodyPr/>
                    <a:lstStyle/>
                    <a:p>
                      <a:r>
                        <a:rPr lang="en-PH" altLang="en-US" sz="2000"/>
                        <a:t>96</a:t>
                      </a:r>
                    </a:p>
                  </a:txBody>
                  <a:tcPr/>
                </a:tc>
                <a:tc>
                  <a:txBody>
                    <a:bodyPr/>
                    <a:lstStyle/>
                    <a:p>
                      <a:pPr algn="ctr"/>
                      <a:r>
                        <a:rPr lang="en-PH" altLang="en-US" sz="2000" dirty="0"/>
                        <a:t>10</a:t>
                      </a:r>
                    </a:p>
                  </a:txBody>
                  <a:tcPr/>
                </a:tc>
                <a:extLst>
                  <a:ext uri="{0D108BD9-81ED-4DB2-BD59-A6C34878D82A}">
                    <a16:rowId xmlns:a16="http://schemas.microsoft.com/office/drawing/2014/main" val="10002"/>
                  </a:ext>
                </a:extLst>
              </a:tr>
              <a:tr h="535557">
                <a:tc>
                  <a:txBody>
                    <a:bodyPr/>
                    <a:lstStyle/>
                    <a:p>
                      <a:r>
                        <a:rPr lang="en-PH" altLang="en-US" sz="2000" dirty="0"/>
                        <a:t>Sultan Kudarat</a:t>
                      </a:r>
                    </a:p>
                  </a:txBody>
                  <a:tcPr/>
                </a:tc>
                <a:tc>
                  <a:txBody>
                    <a:bodyPr/>
                    <a:lstStyle/>
                    <a:p>
                      <a:r>
                        <a:rPr lang="en-PH" altLang="en-US" sz="2000" dirty="0"/>
                        <a:t>74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PH" altLang="en-US" sz="2000" dirty="0"/>
                        <a:t>Batangas</a:t>
                      </a:r>
                    </a:p>
                  </a:txBody>
                  <a:tcPr/>
                </a:tc>
                <a:tc>
                  <a:txBody>
                    <a:bodyPr/>
                    <a:lstStyle/>
                    <a:p>
                      <a:r>
                        <a:rPr lang="en-PH" altLang="en-US" sz="2000"/>
                        <a:t>87</a:t>
                      </a:r>
                    </a:p>
                  </a:txBody>
                  <a:tcPr/>
                </a:tc>
                <a:tc>
                  <a:txBody>
                    <a:bodyPr/>
                    <a:lstStyle/>
                    <a:p>
                      <a:pPr algn="ctr"/>
                      <a:r>
                        <a:rPr lang="en-PH" altLang="en-US" sz="2000" dirty="0"/>
                        <a:t>7</a:t>
                      </a:r>
                    </a:p>
                  </a:txBody>
                  <a:tcPr/>
                </a:tc>
                <a:extLst>
                  <a:ext uri="{0D108BD9-81ED-4DB2-BD59-A6C34878D82A}">
                    <a16:rowId xmlns:a16="http://schemas.microsoft.com/office/drawing/2014/main" val="10003"/>
                  </a:ext>
                </a:extLst>
              </a:tr>
              <a:tr h="535557">
                <a:tc>
                  <a:txBody>
                    <a:bodyPr/>
                    <a:lstStyle/>
                    <a:p>
                      <a:r>
                        <a:rPr lang="en-PH" altLang="en-US" sz="2000" dirty="0"/>
                        <a:t>Nation</a:t>
                      </a:r>
                    </a:p>
                  </a:txBody>
                  <a:tcPr/>
                </a:tc>
                <a:tc>
                  <a:txBody>
                    <a:bodyPr/>
                    <a:lstStyle/>
                    <a:p>
                      <a:r>
                        <a:rPr lang="en-PH" altLang="en-US" sz="2000" dirty="0"/>
                        <a:t>1882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PH" altLang="en-US" sz="2000" dirty="0"/>
                        <a:t>Cavite</a:t>
                      </a:r>
                    </a:p>
                  </a:txBody>
                  <a:tcPr/>
                </a:tc>
                <a:tc>
                  <a:txBody>
                    <a:bodyPr/>
                    <a:lstStyle/>
                    <a:p>
                      <a:r>
                        <a:rPr lang="en-PH" altLang="en-US" sz="2000"/>
                        <a:t>96</a:t>
                      </a:r>
                    </a:p>
                  </a:txBody>
                  <a:tcPr/>
                </a:tc>
                <a:tc>
                  <a:txBody>
                    <a:bodyPr/>
                    <a:lstStyle/>
                    <a:p>
                      <a:pPr algn="ctr"/>
                      <a:r>
                        <a:rPr lang="en-PH" altLang="en-US" sz="2000" dirty="0"/>
                        <a:t>50</a:t>
                      </a:r>
                    </a:p>
                  </a:txBody>
                  <a:tcPr/>
                </a:tc>
                <a:extLst>
                  <a:ext uri="{0D108BD9-81ED-4DB2-BD59-A6C34878D82A}">
                    <a16:rowId xmlns:a16="http://schemas.microsoft.com/office/drawing/2014/main" val="10004"/>
                  </a:ext>
                </a:extLst>
              </a:tr>
              <a:tr h="535557">
                <a:tc>
                  <a:txBody>
                    <a:bodyPr/>
                    <a:lstStyle/>
                    <a:p>
                      <a:endParaRPr lang="en-PH" altLang="en-US" sz="2000" dirty="0"/>
                    </a:p>
                  </a:txBody>
                  <a:tcPr/>
                </a:tc>
                <a:tc>
                  <a:txBody>
                    <a:bodyPr/>
                    <a:lstStyle/>
                    <a:p>
                      <a:endParaRPr lang="en-PH" altLang="en-US" sz="2000" dirty="0"/>
                    </a:p>
                  </a:txBody>
                  <a:tcPr/>
                </a:tc>
                <a:tc>
                  <a:txBody>
                    <a:bodyPr/>
                    <a:lstStyle/>
                    <a:p>
                      <a:endParaRPr lang="en-PH" altLang="en-US" sz="2000" dirty="0"/>
                    </a:p>
                  </a:txBody>
                  <a:tcPr/>
                </a:tc>
                <a:tc>
                  <a:txBody>
                    <a:bodyPr/>
                    <a:lstStyle/>
                    <a:p>
                      <a:endParaRPr lang="en-PH" altLang="en-US" sz="2000" dirty="0"/>
                    </a:p>
                  </a:txBody>
                  <a:tcPr/>
                </a:tc>
                <a:tc>
                  <a:txBody>
                    <a:bodyPr/>
                    <a:lstStyle/>
                    <a:p>
                      <a:pPr algn="ctr"/>
                      <a:endParaRPr lang="en-PH" altLang="en-US" sz="2000" dirty="0"/>
                    </a:p>
                  </a:txBody>
                  <a:tcPr/>
                </a:tc>
                <a:extLst>
                  <a:ext uri="{0D108BD9-81ED-4DB2-BD59-A6C34878D82A}">
                    <a16:rowId xmlns:a16="http://schemas.microsoft.com/office/drawing/2014/main" val="10005"/>
                  </a:ext>
                </a:extLst>
              </a:tr>
              <a:tr h="535557">
                <a:tc>
                  <a:txBody>
                    <a:bodyPr/>
                    <a:lstStyle/>
                    <a:p>
                      <a:endParaRPr lang="en-PH" altLang="en-US" sz="2000" dirty="0"/>
                    </a:p>
                  </a:txBody>
                  <a:tcPr/>
                </a:tc>
                <a:tc>
                  <a:txBody>
                    <a:bodyPr/>
                    <a:lstStyle/>
                    <a:p>
                      <a:endParaRPr lang="en-PH" altLang="en-US" sz="2000" dirty="0"/>
                    </a:p>
                  </a:txBody>
                  <a:tcPr/>
                </a:tc>
                <a:tc>
                  <a:txBody>
                    <a:bodyPr/>
                    <a:lstStyle/>
                    <a:p>
                      <a:endParaRPr lang="en-PH" altLang="en-US" sz="2000" dirty="0"/>
                    </a:p>
                  </a:txBody>
                  <a:tcPr/>
                </a:tc>
                <a:tc>
                  <a:txBody>
                    <a:bodyPr/>
                    <a:lstStyle/>
                    <a:p>
                      <a:endParaRPr lang="en-PH" altLang="en-US" sz="2000" dirty="0"/>
                    </a:p>
                  </a:txBody>
                  <a:tcPr/>
                </a:tc>
                <a:tc>
                  <a:txBody>
                    <a:bodyPr/>
                    <a:lstStyle/>
                    <a:p>
                      <a:pPr algn="ctr"/>
                      <a:endParaRPr lang="en-PH" altLang="en-US" sz="2000"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le vs female screenshot"/>
          <p:cNvPicPr>
            <a:picLocks noGrp="1" noChangeAspect="1"/>
          </p:cNvPicPr>
          <p:nvPr>
            <p:ph idx="1"/>
          </p:nvPr>
        </p:nvPicPr>
        <p:blipFill>
          <a:blip r:embed="rId2"/>
          <a:stretch>
            <a:fillRect/>
          </a:stretch>
        </p:blipFill>
        <p:spPr>
          <a:xfrm>
            <a:off x="147320" y="1232535"/>
            <a:ext cx="11897360" cy="41382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6.googleusercontent.com/EKZOgKilZwvty1rl_i1z8SDJkWZGeUj1FtRgmxAse5V69ZdM1TVeRVXTHX6ohjQli-jcHd0q6PPjfh4QtbGe5Ug4xeAXNAcQ9jnqjnOxe4lvdmKQCAKZu2UfRWwrfjStKmqNYGdOrQ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402915" cy="132208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23867" y="1137423"/>
            <a:ext cx="1608133" cy="307777"/>
          </a:xfrm>
          <a:prstGeom prst="rect">
            <a:avLst/>
          </a:prstGeom>
        </p:spPr>
        <p:txBody>
          <a:bodyPr wrap="square">
            <a:spAutoFit/>
          </a:bodyPr>
          <a:lstStyle/>
          <a:p>
            <a:pPr algn="ctr"/>
            <a:r>
              <a:rPr lang="en-US" sz="1400" dirty="0">
                <a:solidFill>
                  <a:srgbClr val="595959"/>
                </a:solidFill>
                <a:latin typeface="Arial" panose="020B0604020202020204" pitchFamily="34" charset="0"/>
              </a:rPr>
              <a:t>PHILIPPINES</a:t>
            </a:r>
            <a:endParaRPr lang="en-US" sz="1400" dirty="0">
              <a:effectLst/>
            </a:endParaRPr>
          </a:p>
        </p:txBody>
      </p:sp>
      <p:sp>
        <p:nvSpPr>
          <p:cNvPr id="12" name="Rectangle 11"/>
          <p:cNvSpPr/>
          <p:nvPr/>
        </p:nvSpPr>
        <p:spPr>
          <a:xfrm>
            <a:off x="9648825" y="0"/>
            <a:ext cx="2543175" cy="923330"/>
          </a:xfrm>
          <a:prstGeom prst="rect">
            <a:avLst/>
          </a:prstGeom>
        </p:spPr>
        <p:txBody>
          <a:bodyPr wrap="square">
            <a:spAutoFit/>
          </a:bodyPr>
          <a:lstStyle/>
          <a:p>
            <a:r>
              <a:rPr lang="en-US" dirty="0">
                <a:solidFill>
                  <a:schemeClr val="bg2">
                    <a:lumMod val="75000"/>
                  </a:schemeClr>
                </a:solidFill>
                <a:latin typeface="Montserrat"/>
              </a:rPr>
              <a:t>OOTO Information Miner</a:t>
            </a:r>
            <a:endParaRPr lang="en-US" dirty="0">
              <a:solidFill>
                <a:schemeClr val="bg2">
                  <a:lumMod val="75000"/>
                </a:schemeClr>
              </a:solidFill>
              <a:effectLst/>
              <a:latin typeface="Montserrat"/>
            </a:endParaRPr>
          </a:p>
          <a:p>
            <a:br>
              <a:rPr lang="en-US" dirty="0"/>
            </a:br>
            <a:endParaRPr lang="en-US" dirty="0"/>
          </a:p>
        </p:txBody>
      </p:sp>
      <p:graphicFrame>
        <p:nvGraphicFramePr>
          <p:cNvPr id="4" name="Table 3"/>
          <p:cNvGraphicFramePr>
            <a:graphicFrameLocks noGrp="1"/>
          </p:cNvGraphicFramePr>
          <p:nvPr/>
        </p:nvGraphicFramePr>
        <p:xfrm>
          <a:off x="254000" y="1553845"/>
          <a:ext cx="11619230" cy="2566670"/>
        </p:xfrm>
        <a:graphic>
          <a:graphicData uri="http://schemas.openxmlformats.org/drawingml/2006/table">
            <a:tbl>
              <a:tblPr firstRow="1" bandRow="1">
                <a:tableStyleId>{69C7853C-536D-4A76-A0AE-DD22124D55A5}</a:tableStyleId>
              </a:tblPr>
              <a:tblGrid>
                <a:gridCol w="6408420">
                  <a:extLst>
                    <a:ext uri="{9D8B030D-6E8A-4147-A177-3AD203B41FA5}">
                      <a16:colId xmlns:a16="http://schemas.microsoft.com/office/drawing/2014/main" val="20000"/>
                    </a:ext>
                  </a:extLst>
                </a:gridCol>
                <a:gridCol w="871220">
                  <a:extLst>
                    <a:ext uri="{9D8B030D-6E8A-4147-A177-3AD203B41FA5}">
                      <a16:colId xmlns:a16="http://schemas.microsoft.com/office/drawing/2014/main" val="20001"/>
                    </a:ext>
                  </a:extLst>
                </a:gridCol>
                <a:gridCol w="871855">
                  <a:extLst>
                    <a:ext uri="{9D8B030D-6E8A-4147-A177-3AD203B41FA5}">
                      <a16:colId xmlns:a16="http://schemas.microsoft.com/office/drawing/2014/main" val="20002"/>
                    </a:ext>
                  </a:extLst>
                </a:gridCol>
                <a:gridCol w="871220">
                  <a:extLst>
                    <a:ext uri="{9D8B030D-6E8A-4147-A177-3AD203B41FA5}">
                      <a16:colId xmlns:a16="http://schemas.microsoft.com/office/drawing/2014/main" val="20003"/>
                    </a:ext>
                  </a:extLst>
                </a:gridCol>
                <a:gridCol w="866140">
                  <a:extLst>
                    <a:ext uri="{9D8B030D-6E8A-4147-A177-3AD203B41FA5}">
                      <a16:colId xmlns:a16="http://schemas.microsoft.com/office/drawing/2014/main" val="20004"/>
                    </a:ext>
                  </a:extLst>
                </a:gridCol>
                <a:gridCol w="864870">
                  <a:extLst>
                    <a:ext uri="{9D8B030D-6E8A-4147-A177-3AD203B41FA5}">
                      <a16:colId xmlns:a16="http://schemas.microsoft.com/office/drawing/2014/main" val="20005"/>
                    </a:ext>
                  </a:extLst>
                </a:gridCol>
                <a:gridCol w="865505">
                  <a:extLst>
                    <a:ext uri="{9D8B030D-6E8A-4147-A177-3AD203B41FA5}">
                      <a16:colId xmlns:a16="http://schemas.microsoft.com/office/drawing/2014/main" val="20006"/>
                    </a:ext>
                  </a:extLst>
                </a:gridCol>
              </a:tblGrid>
              <a:tr h="445135">
                <a:tc rowSpan="2">
                  <a:txBody>
                    <a:bodyPr/>
                    <a:lstStyle/>
                    <a:p>
                      <a:pPr algn="ctr"/>
                      <a:endParaRPr lang="en-US" dirty="0"/>
                    </a:p>
                  </a:txBody>
                  <a:tcPr anchor="ctr"/>
                </a:tc>
                <a:tc gridSpan="3">
                  <a:txBody>
                    <a:bodyPr/>
                    <a:lstStyle/>
                    <a:p>
                      <a:pPr algn="ctr"/>
                      <a:r>
                        <a:rPr lang="en-US" dirty="0"/>
                        <a:t>Male </a:t>
                      </a:r>
                    </a:p>
                  </a:txBody>
                  <a:tcPr anchor="ctr"/>
                </a:tc>
                <a:tc hMerge="1">
                  <a:txBody>
                    <a:bodyPr/>
                    <a:lstStyle/>
                    <a:p>
                      <a:endParaRPr lang="en-US"/>
                    </a:p>
                  </a:txBody>
                  <a:tcPr/>
                </a:tc>
                <a:tc hMerge="1">
                  <a:txBody>
                    <a:bodyPr/>
                    <a:lstStyle/>
                    <a:p>
                      <a:endParaRPr lang="en-US"/>
                    </a:p>
                  </a:txBody>
                  <a:tcPr/>
                </a:tc>
                <a:tc gridSpan="3">
                  <a:txBody>
                    <a:bodyPr/>
                    <a:lstStyle/>
                    <a:p>
                      <a:pPr algn="ctr"/>
                      <a:r>
                        <a:rPr lang="en-US" dirty="0"/>
                        <a:t>Female </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5770">
                <a:tc vMerge="1">
                  <a:txBody>
                    <a:bodyPr/>
                    <a:lstStyle/>
                    <a:p>
                      <a:endParaRPr lang="en-US"/>
                    </a:p>
                  </a:txBody>
                  <a:tcPr/>
                </a:tc>
                <a:tc>
                  <a:txBody>
                    <a:bodyPr/>
                    <a:lstStyle/>
                    <a:p>
                      <a:pPr algn="ctr"/>
                      <a:r>
                        <a:rPr lang="en-PH" altLang="en-US" b="1" dirty="0"/>
                        <a:t>a</a:t>
                      </a:r>
                      <a:endParaRPr lang="en-PH" altLang="en-US" b="1" dirty="0">
                        <a:solidFill>
                          <a:schemeClr val="bg1"/>
                        </a:solidFill>
                      </a:endParaRPr>
                    </a:p>
                  </a:txBody>
                  <a:tcPr anchor="ctr"/>
                </a:tc>
                <a:tc>
                  <a:txBody>
                    <a:bodyPr/>
                    <a:lstStyle/>
                    <a:p>
                      <a:pPr algn="ctr"/>
                      <a:r>
                        <a:rPr lang="en-PH" altLang="en-US" b="1" dirty="0"/>
                        <a:t>b</a:t>
                      </a:r>
                      <a:endParaRPr lang="en-PH" altLang="en-US" b="1" dirty="0">
                        <a:solidFill>
                          <a:schemeClr val="bg1"/>
                        </a:solidFill>
                      </a:endParaRPr>
                    </a:p>
                  </a:txBody>
                  <a:tcPr anchor="ctr"/>
                </a:tc>
                <a:tc>
                  <a:txBody>
                    <a:bodyPr/>
                    <a:lstStyle/>
                    <a:p>
                      <a:pPr algn="ctr"/>
                      <a:r>
                        <a:rPr lang="en-PH" altLang="en-US" b="1" dirty="0"/>
                        <a:t>etc</a:t>
                      </a:r>
                      <a:endParaRPr lang="en-PH" altLang="en-US" b="1" dirty="0">
                        <a:solidFill>
                          <a:schemeClr val="tx1"/>
                        </a:solidFill>
                      </a:endParaRPr>
                    </a:p>
                  </a:txBody>
                  <a:tcPr anchor="ctr"/>
                </a:tc>
                <a:tc>
                  <a:txBody>
                    <a:bodyPr/>
                    <a:lstStyle/>
                    <a:p>
                      <a:pPr algn="ctr"/>
                      <a:r>
                        <a:rPr lang="en-PH" altLang="en-US" b="1" dirty="0"/>
                        <a:t>a</a:t>
                      </a:r>
                      <a:endParaRPr lang="en-PH" altLang="en-US" b="1" dirty="0">
                        <a:solidFill>
                          <a:schemeClr val="bg1"/>
                        </a:solidFill>
                      </a:endParaRPr>
                    </a:p>
                  </a:txBody>
                  <a:tcPr anchor="ctr"/>
                </a:tc>
                <a:tc>
                  <a:txBody>
                    <a:bodyPr/>
                    <a:lstStyle/>
                    <a:p>
                      <a:pPr algn="ctr"/>
                      <a:r>
                        <a:rPr lang="en-PH" altLang="en-US" b="1" dirty="0"/>
                        <a:t>b</a:t>
                      </a:r>
                      <a:endParaRPr lang="en-PH" altLang="en-US" b="1" dirty="0">
                        <a:solidFill>
                          <a:schemeClr val="bg1"/>
                        </a:solidFill>
                      </a:endParaRPr>
                    </a:p>
                  </a:txBody>
                  <a:tcPr anchor="ctr"/>
                </a:tc>
                <a:tc>
                  <a:txBody>
                    <a:bodyPr/>
                    <a:lstStyle/>
                    <a:p>
                      <a:pPr algn="ctr"/>
                      <a:r>
                        <a:rPr lang="en-PH" altLang="en-US" b="1" dirty="0"/>
                        <a:t>etc</a:t>
                      </a:r>
                      <a:endParaRPr lang="en-PH" altLang="en-US" b="1" dirty="0">
                        <a:solidFill>
                          <a:schemeClr val="tx1"/>
                        </a:solidFill>
                      </a:endParaRPr>
                    </a:p>
                  </a:txBody>
                  <a:tcPr anchor="ctr"/>
                </a:tc>
                <a:extLst>
                  <a:ext uri="{0D108BD9-81ED-4DB2-BD59-A6C34878D82A}">
                    <a16:rowId xmlns:a16="http://schemas.microsoft.com/office/drawing/2014/main" val="10001"/>
                  </a:ext>
                </a:extLst>
              </a:tr>
              <a:tr h="4451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a:t>
                      </a:r>
                      <a:r>
                        <a:rPr lang="en-PH" altLang="en-US" dirty="0"/>
                        <a:t>14</a:t>
                      </a:r>
                      <a:r>
                        <a:rPr lang="en-US" dirty="0"/>
                        <a:t>: How often do you get some new clothes to wear?</a:t>
                      </a:r>
                    </a:p>
                  </a:txBody>
                  <a:tcPr/>
                </a:tc>
                <a:tc>
                  <a:txBody>
                    <a:bodyPr/>
                    <a:lstStyle/>
                    <a:p>
                      <a:pPr algn="ctr"/>
                      <a:r>
                        <a:rPr lang="en-PH" altLang="en-US" dirty="0"/>
                        <a:t>11</a:t>
                      </a:r>
                      <a:r>
                        <a:rPr lang="en-US" dirty="0"/>
                        <a:t>%</a:t>
                      </a:r>
                    </a:p>
                  </a:txBody>
                  <a:tcPr anchor="ctr"/>
                </a:tc>
                <a:tc>
                  <a:txBody>
                    <a:bodyPr/>
                    <a:lstStyle/>
                    <a:p>
                      <a:pPr algn="ctr"/>
                      <a:r>
                        <a:rPr lang="en-PH" altLang="en-US" dirty="0"/>
                        <a:t>86</a:t>
                      </a:r>
                      <a:r>
                        <a:rPr lang="en-US" dirty="0"/>
                        <a:t>%</a:t>
                      </a:r>
                    </a:p>
                  </a:txBody>
                  <a:tcPr anchor="ctr"/>
                </a:tc>
                <a:tc>
                  <a:txBody>
                    <a:bodyPr/>
                    <a:lstStyle/>
                    <a:p>
                      <a:pPr algn="ctr"/>
                      <a:r>
                        <a:rPr lang="en-PH" altLang="en-US" dirty="0"/>
                        <a:t>3</a:t>
                      </a:r>
                      <a:r>
                        <a:rPr lang="en-US" dirty="0"/>
                        <a:t>%</a:t>
                      </a:r>
                    </a:p>
                  </a:txBody>
                  <a:tcPr anchor="ctr"/>
                </a:tc>
                <a:tc>
                  <a:txBody>
                    <a:bodyPr/>
                    <a:lstStyle/>
                    <a:p>
                      <a:pPr algn="ctr"/>
                      <a:r>
                        <a:rPr lang="en-PH" altLang="en-US" dirty="0"/>
                        <a:t>6</a:t>
                      </a:r>
                      <a:r>
                        <a:rPr lang="en-US" dirty="0"/>
                        <a:t>%</a:t>
                      </a:r>
                    </a:p>
                  </a:txBody>
                  <a:tcPr anchor="ctr"/>
                </a:tc>
                <a:tc>
                  <a:txBody>
                    <a:bodyPr/>
                    <a:lstStyle/>
                    <a:p>
                      <a:pPr algn="ctr"/>
                      <a:r>
                        <a:rPr lang="en-PH" altLang="en-US" dirty="0"/>
                        <a:t>91</a:t>
                      </a: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3</a:t>
                      </a:r>
                      <a:r>
                        <a:rPr lang="en-US" dirty="0"/>
                        <a:t>%</a:t>
                      </a:r>
                    </a:p>
                  </a:txBody>
                  <a:tcPr anchor="ctr"/>
                </a:tc>
                <a:extLst>
                  <a:ext uri="{0D108BD9-81ED-4DB2-BD59-A6C34878D82A}">
                    <a16:rowId xmlns:a16="http://schemas.microsoft.com/office/drawing/2014/main" val="10002"/>
                  </a:ext>
                </a:extLst>
              </a:tr>
              <a:tr h="77914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a:t>
                      </a:r>
                      <a:r>
                        <a:rPr lang="en-PH" altLang="en-US" dirty="0"/>
                        <a:t>18</a:t>
                      </a:r>
                      <a:r>
                        <a:rPr lang="en-US" dirty="0"/>
                        <a:t>: Do you have at least two pairs of properly fitting shoes? [include: boots; sandals; trainers; etc.]</a:t>
                      </a:r>
                    </a:p>
                  </a:txBody>
                  <a:tcPr/>
                </a:tc>
                <a:tc>
                  <a:txBody>
                    <a:bodyPr/>
                    <a:lstStyle/>
                    <a:p>
                      <a:pPr algn="ctr"/>
                      <a:r>
                        <a:rPr lang="en-PH" altLang="en-US" dirty="0"/>
                        <a:t>19</a:t>
                      </a:r>
                      <a:r>
                        <a:rPr lang="en-US" dirty="0"/>
                        <a:t>%</a:t>
                      </a:r>
                    </a:p>
                  </a:txBody>
                  <a:tcPr anchor="ctr"/>
                </a:tc>
                <a:tc>
                  <a:txBody>
                    <a:bodyPr/>
                    <a:lstStyle/>
                    <a:p>
                      <a:pPr algn="ctr"/>
                      <a:r>
                        <a:rPr lang="en-PH" altLang="en-US" dirty="0"/>
                        <a:t>79</a:t>
                      </a: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2</a:t>
                      </a:r>
                      <a:r>
                        <a:rPr lang="en-US" dirty="0"/>
                        <a:t>%</a:t>
                      </a:r>
                    </a:p>
                  </a:txBody>
                  <a:tcPr anchor="ctr"/>
                </a:tc>
                <a:tc>
                  <a:txBody>
                    <a:bodyPr/>
                    <a:lstStyle/>
                    <a:p>
                      <a:pPr algn="ctr"/>
                      <a:r>
                        <a:rPr lang="en-US" dirty="0"/>
                        <a:t>11%</a:t>
                      </a:r>
                    </a:p>
                  </a:txBody>
                  <a:tcPr anchor="ctr"/>
                </a:tc>
                <a:tc>
                  <a:txBody>
                    <a:bodyPr/>
                    <a:lstStyle/>
                    <a:p>
                      <a:pPr algn="ctr"/>
                      <a:r>
                        <a:rPr lang="en-US" dirty="0"/>
                        <a:t>8</a:t>
                      </a:r>
                      <a:r>
                        <a:rPr lang="en-PH" altLang="en-US" dirty="0"/>
                        <a:t>8</a:t>
                      </a: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t>0%</a:t>
                      </a:r>
                    </a:p>
                  </a:txBody>
                  <a:tcPr anchor="ctr"/>
                </a:tc>
                <a:extLst>
                  <a:ext uri="{0D108BD9-81ED-4DB2-BD59-A6C34878D82A}">
                    <a16:rowId xmlns:a16="http://schemas.microsoft.com/office/drawing/2014/main" val="10003"/>
                  </a:ext>
                </a:extLst>
              </a:tr>
              <a:tr h="45148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a:t>
                      </a:r>
                      <a:r>
                        <a:rPr lang="en-PH" altLang="en-US" dirty="0"/>
                        <a:t>19</a:t>
                      </a:r>
                      <a:r>
                        <a:rPr lang="en-US" dirty="0"/>
                        <a:t>: How often do you get some new games or toys to play with?</a:t>
                      </a:r>
                    </a:p>
                  </a:txBody>
                  <a:tcPr/>
                </a:tc>
                <a:tc>
                  <a:txBody>
                    <a:bodyPr/>
                    <a:lstStyle/>
                    <a:p>
                      <a:pPr algn="ctr"/>
                      <a:r>
                        <a:rPr lang="en-PH" altLang="en-US" dirty="0"/>
                        <a:t>51</a:t>
                      </a:r>
                      <a:r>
                        <a:rPr lang="en-US" dirty="0"/>
                        <a:t>%</a:t>
                      </a:r>
                    </a:p>
                  </a:txBody>
                  <a:tcPr anchor="ctr"/>
                </a:tc>
                <a:tc>
                  <a:txBody>
                    <a:bodyPr/>
                    <a:lstStyle/>
                    <a:p>
                      <a:pPr algn="ctr"/>
                      <a:r>
                        <a:rPr lang="en-PH" altLang="en-US" dirty="0"/>
                        <a:t>44</a:t>
                      </a: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5</a:t>
                      </a:r>
                      <a:r>
                        <a:rPr lang="en-US" dirty="0"/>
                        <a:t>%</a:t>
                      </a:r>
                    </a:p>
                  </a:txBody>
                  <a:tcPr anchor="ctr"/>
                </a:tc>
                <a:tc>
                  <a:txBody>
                    <a:bodyPr/>
                    <a:lstStyle/>
                    <a:p>
                      <a:pPr algn="ctr"/>
                      <a:r>
                        <a:rPr lang="en-PH" altLang="en-US" dirty="0"/>
                        <a:t>55</a:t>
                      </a:r>
                      <a:r>
                        <a:rPr lang="en-US" dirty="0"/>
                        <a:t>%</a:t>
                      </a:r>
                    </a:p>
                  </a:txBody>
                  <a:tcPr anchor="ctr"/>
                </a:tc>
                <a:tc>
                  <a:txBody>
                    <a:bodyPr/>
                    <a:lstStyle/>
                    <a:p>
                      <a:pPr algn="ctr"/>
                      <a:r>
                        <a:rPr lang="en-PH" altLang="en-US" dirty="0"/>
                        <a:t>37</a:t>
                      </a: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8</a:t>
                      </a:r>
                      <a:r>
                        <a:rPr lang="en-US" dirty="0"/>
                        <a:t>%</a:t>
                      </a:r>
                    </a:p>
                  </a:txBody>
                  <a:tcPr anchor="ctr"/>
                </a:tc>
                <a:extLst>
                  <a:ext uri="{0D108BD9-81ED-4DB2-BD59-A6C34878D82A}">
                    <a16:rowId xmlns:a16="http://schemas.microsoft.com/office/drawing/2014/main" val="10004"/>
                  </a:ext>
                </a:extLst>
              </a:tr>
            </a:tbl>
          </a:graphicData>
        </a:graphic>
      </p:graphicFrame>
      <p:sp>
        <p:nvSpPr>
          <p:cNvPr id="5" name="TextBox 4"/>
          <p:cNvSpPr txBox="1"/>
          <p:nvPr/>
        </p:nvSpPr>
        <p:spPr>
          <a:xfrm>
            <a:off x="9437226" y="994710"/>
            <a:ext cx="2754774" cy="646331"/>
          </a:xfrm>
          <a:prstGeom prst="rect">
            <a:avLst/>
          </a:prstGeom>
          <a:noFill/>
        </p:spPr>
        <p:txBody>
          <a:bodyPr wrap="square" rtlCol="0">
            <a:spAutoFit/>
          </a:bodyPr>
          <a:lstStyle/>
          <a:p>
            <a:r>
              <a:rPr lang="en-US" dirty="0"/>
              <a:t>99% Confidence interval </a:t>
            </a:r>
            <a:r>
              <a:rPr lang="el-GR" b="1" dirty="0">
                <a:hlinkClick r:id="rId4"/>
              </a:rPr>
              <a:t>χ</a:t>
            </a:r>
            <a:r>
              <a:rPr lang="en-US" b="1" dirty="0"/>
              <a:t>2</a:t>
            </a:r>
            <a:endParaRPr lang="el-GR" b="1" dirty="0"/>
          </a:p>
          <a:p>
            <a:endParaRPr lang="en-US" dirty="0"/>
          </a:p>
        </p:txBody>
      </p:sp>
      <p:sp>
        <p:nvSpPr>
          <p:cNvPr id="2" name="Text Box 1"/>
          <p:cNvSpPr txBox="1"/>
          <p:nvPr/>
        </p:nvSpPr>
        <p:spPr>
          <a:xfrm>
            <a:off x="304800" y="4448175"/>
            <a:ext cx="6972935" cy="1753235"/>
          </a:xfrm>
          <a:prstGeom prst="rect">
            <a:avLst/>
          </a:prstGeom>
          <a:noFill/>
        </p:spPr>
        <p:txBody>
          <a:bodyPr wrap="square" rtlCol="0">
            <a:spAutoFit/>
          </a:bodyPr>
          <a:lstStyle/>
          <a:p>
            <a:pPr>
              <a:lnSpc>
                <a:spcPct val="150000"/>
              </a:lnSpc>
            </a:pPr>
            <a:r>
              <a:rPr lang="en-PH" altLang="en-US" b="1"/>
              <a:t>Note:</a:t>
            </a:r>
          </a:p>
          <a:p>
            <a:pPr>
              <a:lnSpc>
                <a:spcPct val="150000"/>
              </a:lnSpc>
            </a:pPr>
            <a:r>
              <a:rPr lang="en-PH" altLang="en-US" b="1"/>
              <a:t>a</a:t>
            </a:r>
            <a:r>
              <a:rPr lang="en-PH" altLang="en-US"/>
              <a:t> = Hardly ever/No </a:t>
            </a:r>
          </a:p>
          <a:p>
            <a:pPr>
              <a:lnSpc>
                <a:spcPct val="150000"/>
              </a:lnSpc>
            </a:pPr>
            <a:r>
              <a:rPr lang="en-PH" altLang="en-US" b="1"/>
              <a:t>b</a:t>
            </a:r>
            <a:r>
              <a:rPr lang="en-PH" altLang="en-US"/>
              <a:t> = Once or twice a year/Every few months/Every few weeks/Yes</a:t>
            </a:r>
          </a:p>
          <a:p>
            <a:pPr>
              <a:lnSpc>
                <a:spcPct val="150000"/>
              </a:lnSpc>
            </a:pPr>
            <a:r>
              <a:rPr lang="en-PH" altLang="en-US" b="1"/>
              <a:t>etc</a:t>
            </a:r>
            <a:r>
              <a:rPr lang="en-PH" altLang="en-US"/>
              <a:t> = Prefer not to say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6.googleusercontent.com/EKZOgKilZwvty1rl_i1z8SDJkWZGeUj1FtRgmxAse5V69ZdM1TVeRVXTHX6ohjQli-jcHd0q6PPjfh4QtbGe5Ug4xeAXNAcQ9jnqjnOxe4lvdmKQCAKZu2UfRWwrfjStKmqNYGdOrQ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402915" cy="132208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23867" y="1137423"/>
            <a:ext cx="1608133" cy="307777"/>
          </a:xfrm>
          <a:prstGeom prst="rect">
            <a:avLst/>
          </a:prstGeom>
        </p:spPr>
        <p:txBody>
          <a:bodyPr wrap="square">
            <a:spAutoFit/>
          </a:bodyPr>
          <a:lstStyle/>
          <a:p>
            <a:pPr algn="ctr"/>
            <a:r>
              <a:rPr lang="en-US" sz="1400" dirty="0">
                <a:solidFill>
                  <a:srgbClr val="595959"/>
                </a:solidFill>
                <a:latin typeface="Arial" panose="020B0604020202020204" pitchFamily="34" charset="0"/>
              </a:rPr>
              <a:t>PHILIPPINES</a:t>
            </a:r>
            <a:endParaRPr lang="en-US" sz="1400" dirty="0">
              <a:effectLst/>
            </a:endParaRPr>
          </a:p>
        </p:txBody>
      </p:sp>
      <p:sp>
        <p:nvSpPr>
          <p:cNvPr id="12" name="Rectangle 11"/>
          <p:cNvSpPr/>
          <p:nvPr/>
        </p:nvSpPr>
        <p:spPr>
          <a:xfrm>
            <a:off x="9648825" y="0"/>
            <a:ext cx="2543175" cy="923330"/>
          </a:xfrm>
          <a:prstGeom prst="rect">
            <a:avLst/>
          </a:prstGeom>
        </p:spPr>
        <p:txBody>
          <a:bodyPr wrap="square">
            <a:spAutoFit/>
          </a:bodyPr>
          <a:lstStyle/>
          <a:p>
            <a:r>
              <a:rPr lang="en-US" dirty="0">
                <a:solidFill>
                  <a:schemeClr val="bg2">
                    <a:lumMod val="75000"/>
                  </a:schemeClr>
                </a:solidFill>
                <a:latin typeface="Montserrat"/>
              </a:rPr>
              <a:t>OOTO Information Miner</a:t>
            </a:r>
            <a:endParaRPr lang="en-US" dirty="0">
              <a:solidFill>
                <a:schemeClr val="bg2">
                  <a:lumMod val="75000"/>
                </a:schemeClr>
              </a:solidFill>
              <a:effectLst/>
              <a:latin typeface="Montserrat"/>
            </a:endParaRPr>
          </a:p>
          <a:p>
            <a:br>
              <a:rPr lang="en-US" dirty="0"/>
            </a:br>
            <a:endParaRPr lang="en-US" dirty="0"/>
          </a:p>
        </p:txBody>
      </p:sp>
      <p:graphicFrame>
        <p:nvGraphicFramePr>
          <p:cNvPr id="4" name="Table 3"/>
          <p:cNvGraphicFramePr>
            <a:graphicFrameLocks noGrp="1"/>
          </p:cNvGraphicFramePr>
          <p:nvPr/>
        </p:nvGraphicFramePr>
        <p:xfrm>
          <a:off x="254000" y="1553845"/>
          <a:ext cx="11619230" cy="3257550"/>
        </p:xfrm>
        <a:graphic>
          <a:graphicData uri="http://schemas.openxmlformats.org/drawingml/2006/table">
            <a:tbl>
              <a:tblPr firstRow="1" bandRow="1">
                <a:tableStyleId>{69C7853C-536D-4A76-A0AE-DD22124D55A5}</a:tableStyleId>
              </a:tblPr>
              <a:tblGrid>
                <a:gridCol w="6408420">
                  <a:extLst>
                    <a:ext uri="{9D8B030D-6E8A-4147-A177-3AD203B41FA5}">
                      <a16:colId xmlns:a16="http://schemas.microsoft.com/office/drawing/2014/main" val="20000"/>
                    </a:ext>
                  </a:extLst>
                </a:gridCol>
                <a:gridCol w="871220">
                  <a:extLst>
                    <a:ext uri="{9D8B030D-6E8A-4147-A177-3AD203B41FA5}">
                      <a16:colId xmlns:a16="http://schemas.microsoft.com/office/drawing/2014/main" val="20001"/>
                    </a:ext>
                  </a:extLst>
                </a:gridCol>
                <a:gridCol w="871855">
                  <a:extLst>
                    <a:ext uri="{9D8B030D-6E8A-4147-A177-3AD203B41FA5}">
                      <a16:colId xmlns:a16="http://schemas.microsoft.com/office/drawing/2014/main" val="20002"/>
                    </a:ext>
                  </a:extLst>
                </a:gridCol>
                <a:gridCol w="871220">
                  <a:extLst>
                    <a:ext uri="{9D8B030D-6E8A-4147-A177-3AD203B41FA5}">
                      <a16:colId xmlns:a16="http://schemas.microsoft.com/office/drawing/2014/main" val="20003"/>
                    </a:ext>
                  </a:extLst>
                </a:gridCol>
                <a:gridCol w="866140">
                  <a:extLst>
                    <a:ext uri="{9D8B030D-6E8A-4147-A177-3AD203B41FA5}">
                      <a16:colId xmlns:a16="http://schemas.microsoft.com/office/drawing/2014/main" val="20004"/>
                    </a:ext>
                  </a:extLst>
                </a:gridCol>
                <a:gridCol w="864870">
                  <a:extLst>
                    <a:ext uri="{9D8B030D-6E8A-4147-A177-3AD203B41FA5}">
                      <a16:colId xmlns:a16="http://schemas.microsoft.com/office/drawing/2014/main" val="20005"/>
                    </a:ext>
                  </a:extLst>
                </a:gridCol>
                <a:gridCol w="865505">
                  <a:extLst>
                    <a:ext uri="{9D8B030D-6E8A-4147-A177-3AD203B41FA5}">
                      <a16:colId xmlns:a16="http://schemas.microsoft.com/office/drawing/2014/main" val="20006"/>
                    </a:ext>
                  </a:extLst>
                </a:gridCol>
              </a:tblGrid>
              <a:tr h="445135">
                <a:tc rowSpan="2">
                  <a:txBody>
                    <a:bodyPr/>
                    <a:lstStyle/>
                    <a:p>
                      <a:pPr algn="ctr"/>
                      <a:r>
                        <a:rPr lang="en-PH" altLang="en-US" dirty="0"/>
                        <a:t>A20: Please tell me how true are the following things for you?</a:t>
                      </a:r>
                    </a:p>
                  </a:txBody>
                  <a:tcPr anchor="ctr"/>
                </a:tc>
                <a:tc gridSpan="3">
                  <a:txBody>
                    <a:bodyPr/>
                    <a:lstStyle/>
                    <a:p>
                      <a:pPr algn="ctr"/>
                      <a:r>
                        <a:rPr lang="en-US" dirty="0"/>
                        <a:t>Male </a:t>
                      </a:r>
                    </a:p>
                  </a:txBody>
                  <a:tcPr anchor="ctr"/>
                </a:tc>
                <a:tc hMerge="1">
                  <a:txBody>
                    <a:bodyPr/>
                    <a:lstStyle/>
                    <a:p>
                      <a:endParaRPr lang="en-US"/>
                    </a:p>
                  </a:txBody>
                  <a:tcPr/>
                </a:tc>
                <a:tc hMerge="1">
                  <a:txBody>
                    <a:bodyPr/>
                    <a:lstStyle/>
                    <a:p>
                      <a:endParaRPr lang="en-US"/>
                    </a:p>
                  </a:txBody>
                  <a:tcPr/>
                </a:tc>
                <a:tc gridSpan="3">
                  <a:txBody>
                    <a:bodyPr/>
                    <a:lstStyle/>
                    <a:p>
                      <a:pPr algn="ctr"/>
                      <a:r>
                        <a:rPr lang="en-US" dirty="0"/>
                        <a:t>Female </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5770">
                <a:tc vMerge="1">
                  <a:txBody>
                    <a:bodyPr/>
                    <a:lstStyle/>
                    <a:p>
                      <a:endParaRPr lang="en-US"/>
                    </a:p>
                  </a:txBody>
                  <a:tcPr/>
                </a:tc>
                <a:tc>
                  <a:txBody>
                    <a:bodyPr/>
                    <a:lstStyle/>
                    <a:p>
                      <a:pPr algn="ctr"/>
                      <a:r>
                        <a:rPr lang="en-PH" altLang="en-US" b="1" dirty="0"/>
                        <a:t>a</a:t>
                      </a:r>
                      <a:endParaRPr lang="en-PH" altLang="en-US" b="1" dirty="0">
                        <a:solidFill>
                          <a:schemeClr val="bg1"/>
                        </a:solidFill>
                      </a:endParaRPr>
                    </a:p>
                  </a:txBody>
                  <a:tcPr anchor="ctr"/>
                </a:tc>
                <a:tc>
                  <a:txBody>
                    <a:bodyPr/>
                    <a:lstStyle/>
                    <a:p>
                      <a:pPr algn="ctr"/>
                      <a:r>
                        <a:rPr lang="en-PH" altLang="en-US" b="1" dirty="0"/>
                        <a:t>b</a:t>
                      </a:r>
                      <a:endParaRPr lang="en-PH" altLang="en-US" b="1" dirty="0">
                        <a:solidFill>
                          <a:schemeClr val="bg1"/>
                        </a:solidFill>
                      </a:endParaRPr>
                    </a:p>
                  </a:txBody>
                  <a:tcPr anchor="ctr"/>
                </a:tc>
                <a:tc>
                  <a:txBody>
                    <a:bodyPr/>
                    <a:lstStyle/>
                    <a:p>
                      <a:pPr algn="ctr"/>
                      <a:r>
                        <a:rPr lang="en-PH" altLang="en-US" b="1" dirty="0"/>
                        <a:t>etc</a:t>
                      </a:r>
                      <a:endParaRPr lang="en-PH" altLang="en-US" b="1" dirty="0">
                        <a:solidFill>
                          <a:schemeClr val="tx1"/>
                        </a:solidFill>
                      </a:endParaRPr>
                    </a:p>
                  </a:txBody>
                  <a:tcPr anchor="ctr"/>
                </a:tc>
                <a:tc>
                  <a:txBody>
                    <a:bodyPr/>
                    <a:lstStyle/>
                    <a:p>
                      <a:pPr algn="ctr"/>
                      <a:r>
                        <a:rPr lang="en-PH" altLang="en-US" b="1" dirty="0"/>
                        <a:t>a</a:t>
                      </a:r>
                      <a:endParaRPr lang="en-PH" altLang="en-US" b="1" dirty="0">
                        <a:solidFill>
                          <a:schemeClr val="bg1"/>
                        </a:solidFill>
                      </a:endParaRPr>
                    </a:p>
                  </a:txBody>
                  <a:tcPr anchor="ctr"/>
                </a:tc>
                <a:tc>
                  <a:txBody>
                    <a:bodyPr/>
                    <a:lstStyle/>
                    <a:p>
                      <a:pPr algn="ctr"/>
                      <a:r>
                        <a:rPr lang="en-PH" altLang="en-US" b="1" dirty="0"/>
                        <a:t>b</a:t>
                      </a:r>
                      <a:endParaRPr lang="en-PH" altLang="en-US" b="1" dirty="0">
                        <a:solidFill>
                          <a:schemeClr val="bg1"/>
                        </a:solidFill>
                      </a:endParaRPr>
                    </a:p>
                  </a:txBody>
                  <a:tcPr anchor="ctr"/>
                </a:tc>
                <a:tc>
                  <a:txBody>
                    <a:bodyPr/>
                    <a:lstStyle/>
                    <a:p>
                      <a:pPr algn="ctr"/>
                      <a:r>
                        <a:rPr lang="en-PH" altLang="en-US" b="1" dirty="0"/>
                        <a:t>etc</a:t>
                      </a:r>
                      <a:endParaRPr lang="en-PH" altLang="en-US" b="1" dirty="0">
                        <a:solidFill>
                          <a:schemeClr val="tx1"/>
                        </a:solidFill>
                      </a:endParaRPr>
                    </a:p>
                  </a:txBody>
                  <a:tcPr anchor="ctr"/>
                </a:tc>
                <a:extLst>
                  <a:ext uri="{0D108BD9-81ED-4DB2-BD59-A6C34878D82A}">
                    <a16:rowId xmlns:a16="http://schemas.microsoft.com/office/drawing/2014/main" val="10001"/>
                  </a:ext>
                </a:extLst>
              </a:tr>
              <a:tr h="4451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a:t>
                      </a:r>
                      <a:r>
                        <a:rPr lang="en-PH" altLang="en-US" dirty="0"/>
                        <a:t>20a</a:t>
                      </a:r>
                      <a:r>
                        <a:rPr lang="en-US" dirty="0"/>
                        <a:t>: I get very angry and often lose my temper</a:t>
                      </a:r>
                    </a:p>
                  </a:txBody>
                  <a:tcPr/>
                </a:tc>
                <a:tc>
                  <a:txBody>
                    <a:bodyPr/>
                    <a:lstStyle/>
                    <a:p>
                      <a:pPr algn="ctr"/>
                      <a:r>
                        <a:rPr lang="en-PH" altLang="en-US" dirty="0"/>
                        <a:t>41</a:t>
                      </a:r>
                      <a:r>
                        <a:rPr lang="en-US" dirty="0"/>
                        <a:t>%</a:t>
                      </a:r>
                    </a:p>
                  </a:txBody>
                  <a:tcPr anchor="ctr"/>
                </a:tc>
                <a:tc>
                  <a:txBody>
                    <a:bodyPr/>
                    <a:lstStyle/>
                    <a:p>
                      <a:pPr algn="ctr"/>
                      <a:r>
                        <a:rPr lang="en-PH" altLang="en-US" dirty="0"/>
                        <a:t>58</a:t>
                      </a:r>
                      <a:r>
                        <a:rPr lang="en-US" dirty="0"/>
                        <a:t>%</a:t>
                      </a:r>
                    </a:p>
                  </a:txBody>
                  <a:tcPr anchor="ctr"/>
                </a:tc>
                <a:tc>
                  <a:txBody>
                    <a:bodyPr/>
                    <a:lstStyle/>
                    <a:p>
                      <a:pPr algn="ctr"/>
                      <a:r>
                        <a:rPr lang="en-PH" altLang="en-US" dirty="0"/>
                        <a:t>1</a:t>
                      </a:r>
                      <a:r>
                        <a:rPr lang="en-US" dirty="0"/>
                        <a:t>%</a:t>
                      </a:r>
                    </a:p>
                  </a:txBody>
                  <a:tcPr anchor="ctr"/>
                </a:tc>
                <a:tc>
                  <a:txBody>
                    <a:bodyPr/>
                    <a:lstStyle/>
                    <a:p>
                      <a:pPr algn="ctr"/>
                      <a:r>
                        <a:rPr lang="en-PH" altLang="en-US" dirty="0"/>
                        <a:t>31</a:t>
                      </a:r>
                      <a:r>
                        <a:rPr lang="en-US" dirty="0"/>
                        <a:t>%</a:t>
                      </a:r>
                    </a:p>
                  </a:txBody>
                  <a:tcPr anchor="ctr"/>
                </a:tc>
                <a:tc>
                  <a:txBody>
                    <a:bodyPr/>
                    <a:lstStyle/>
                    <a:p>
                      <a:pPr algn="ctr"/>
                      <a:r>
                        <a:rPr lang="en-PH" altLang="en-US" dirty="0"/>
                        <a:t>68</a:t>
                      </a: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1</a:t>
                      </a:r>
                      <a:r>
                        <a:rPr lang="en-US" dirty="0"/>
                        <a:t>%</a:t>
                      </a:r>
                    </a:p>
                  </a:txBody>
                  <a:tcPr anchor="ctr"/>
                </a:tc>
                <a:extLst>
                  <a:ext uri="{0D108BD9-81ED-4DB2-BD59-A6C34878D82A}">
                    <a16:rowId xmlns:a16="http://schemas.microsoft.com/office/drawing/2014/main" val="10002"/>
                  </a:ext>
                </a:extLst>
              </a:tr>
              <a:tr h="37846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a:t>
                      </a:r>
                      <a:r>
                        <a:rPr lang="en-PH" altLang="en-US" dirty="0"/>
                        <a:t>20c</a:t>
                      </a:r>
                      <a:r>
                        <a:rPr lang="en-US" dirty="0"/>
                        <a:t>: I fight a lot; I can make other people do what I want</a:t>
                      </a:r>
                    </a:p>
                  </a:txBody>
                  <a:tcPr/>
                </a:tc>
                <a:tc>
                  <a:txBody>
                    <a:bodyPr/>
                    <a:lstStyle/>
                    <a:p>
                      <a:pPr algn="ctr"/>
                      <a:r>
                        <a:rPr lang="en-PH" altLang="en-US" dirty="0"/>
                        <a:t>71</a:t>
                      </a:r>
                      <a:r>
                        <a:rPr lang="en-US" dirty="0"/>
                        <a:t>%</a:t>
                      </a:r>
                    </a:p>
                  </a:txBody>
                  <a:tcPr anchor="ctr"/>
                </a:tc>
                <a:tc>
                  <a:txBody>
                    <a:bodyPr/>
                    <a:lstStyle/>
                    <a:p>
                      <a:pPr algn="ctr"/>
                      <a:r>
                        <a:rPr lang="en-PH" altLang="en-US" dirty="0"/>
                        <a:t>27</a:t>
                      </a: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2</a:t>
                      </a:r>
                      <a:r>
                        <a:rPr lang="en-US" dirty="0"/>
                        <a:t>%</a:t>
                      </a:r>
                    </a:p>
                  </a:txBody>
                  <a:tcPr anchor="ctr"/>
                </a:tc>
                <a:tc>
                  <a:txBody>
                    <a:bodyPr/>
                    <a:lstStyle/>
                    <a:p>
                      <a:pPr algn="ctr"/>
                      <a:r>
                        <a:rPr lang="en-PH" altLang="en-US" dirty="0"/>
                        <a:t>82</a:t>
                      </a:r>
                      <a:r>
                        <a:rPr lang="en-US" dirty="0"/>
                        <a:t>%</a:t>
                      </a:r>
                    </a:p>
                  </a:txBody>
                  <a:tcPr anchor="ctr"/>
                </a:tc>
                <a:tc>
                  <a:txBody>
                    <a:bodyPr/>
                    <a:lstStyle/>
                    <a:p>
                      <a:pPr algn="ctr"/>
                      <a:r>
                        <a:rPr lang="en-PH" dirty="0"/>
                        <a:t>17</a:t>
                      </a: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1</a:t>
                      </a:r>
                      <a:r>
                        <a:rPr lang="en-US" dirty="0"/>
                        <a:t>%</a:t>
                      </a:r>
                    </a:p>
                  </a:txBody>
                  <a:tcPr anchor="ctr"/>
                </a:tc>
                <a:extLst>
                  <a:ext uri="{0D108BD9-81ED-4DB2-BD59-A6C34878D82A}">
                    <a16:rowId xmlns:a16="http://schemas.microsoft.com/office/drawing/2014/main" val="10003"/>
                  </a:ext>
                </a:extLst>
              </a:tr>
              <a:tr h="45148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a:t>
                      </a:r>
                      <a:r>
                        <a:rPr lang="en-PH" altLang="en-US" dirty="0"/>
                        <a:t>20d</a:t>
                      </a:r>
                      <a:r>
                        <a:rPr lang="en-US" dirty="0"/>
                        <a:t>: I am often accused of lying or cheating</a:t>
                      </a:r>
                    </a:p>
                  </a:txBody>
                  <a:tcPr/>
                </a:tc>
                <a:tc>
                  <a:txBody>
                    <a:bodyPr/>
                    <a:lstStyle/>
                    <a:p>
                      <a:pPr algn="ctr"/>
                      <a:r>
                        <a:rPr lang="en-PH" altLang="en-US" dirty="0"/>
                        <a:t>67</a:t>
                      </a:r>
                      <a:r>
                        <a:rPr lang="en-US" dirty="0"/>
                        <a:t>%</a:t>
                      </a:r>
                    </a:p>
                  </a:txBody>
                  <a:tcPr anchor="ctr"/>
                </a:tc>
                <a:tc>
                  <a:txBody>
                    <a:bodyPr/>
                    <a:lstStyle/>
                    <a:p>
                      <a:pPr algn="ctr"/>
                      <a:r>
                        <a:rPr lang="en-PH" altLang="en-US" dirty="0"/>
                        <a:t>32</a:t>
                      </a: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1</a:t>
                      </a:r>
                      <a:r>
                        <a:rPr lang="en-US" dirty="0"/>
                        <a:t>%</a:t>
                      </a:r>
                    </a:p>
                  </a:txBody>
                  <a:tcPr anchor="ctr"/>
                </a:tc>
                <a:tc>
                  <a:txBody>
                    <a:bodyPr/>
                    <a:lstStyle/>
                    <a:p>
                      <a:pPr algn="ctr"/>
                      <a:r>
                        <a:rPr lang="en-PH" altLang="en-US" dirty="0"/>
                        <a:t>74</a:t>
                      </a:r>
                      <a:r>
                        <a:rPr lang="en-US" dirty="0"/>
                        <a:t>%</a:t>
                      </a:r>
                    </a:p>
                  </a:txBody>
                  <a:tcPr anchor="ctr"/>
                </a:tc>
                <a:tc>
                  <a:txBody>
                    <a:bodyPr/>
                    <a:lstStyle/>
                    <a:p>
                      <a:pPr algn="ctr"/>
                      <a:r>
                        <a:rPr lang="en-PH" altLang="en-US" dirty="0"/>
                        <a:t>24</a:t>
                      </a: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2</a:t>
                      </a:r>
                      <a:r>
                        <a:rPr lang="en-US" dirty="0"/>
                        <a:t>%</a:t>
                      </a:r>
                    </a:p>
                  </a:txBody>
                  <a:tcPr anchor="ctr"/>
                </a:tc>
                <a:extLst>
                  <a:ext uri="{0D108BD9-81ED-4DB2-BD59-A6C34878D82A}">
                    <a16:rowId xmlns:a16="http://schemas.microsoft.com/office/drawing/2014/main" val="10004"/>
                  </a:ext>
                </a:extLst>
              </a:tr>
              <a:tr h="45148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PH" altLang="en-US" dirty="0"/>
                        <a:t>A20e: I take things that are not mine from home; school or elsewhere</a:t>
                      </a:r>
                    </a:p>
                  </a:txBody>
                  <a:tcPr/>
                </a:tc>
                <a:tc>
                  <a:txBody>
                    <a:bodyPr/>
                    <a:lstStyle/>
                    <a:p>
                      <a:pPr algn="ctr"/>
                      <a:r>
                        <a:rPr lang="en-PH" altLang="en-US" dirty="0"/>
                        <a:t>78</a:t>
                      </a:r>
                      <a:r>
                        <a:rPr lang="en-US" dirty="0"/>
                        <a:t>%</a:t>
                      </a:r>
                    </a:p>
                  </a:txBody>
                  <a:tcPr anchor="ctr"/>
                </a:tc>
                <a:tc>
                  <a:txBody>
                    <a:bodyPr/>
                    <a:lstStyle/>
                    <a:p>
                      <a:pPr algn="ctr"/>
                      <a:r>
                        <a:rPr lang="en-PH" altLang="en-US" dirty="0"/>
                        <a:t>19</a:t>
                      </a: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2</a:t>
                      </a:r>
                      <a:r>
                        <a:rPr lang="en-US" dirty="0"/>
                        <a:t>%</a:t>
                      </a:r>
                    </a:p>
                  </a:txBody>
                  <a:tcPr anchor="ctr"/>
                </a:tc>
                <a:tc>
                  <a:txBody>
                    <a:bodyPr/>
                    <a:lstStyle/>
                    <a:p>
                      <a:pPr algn="ctr"/>
                      <a:r>
                        <a:rPr lang="en-PH" altLang="en-US" dirty="0"/>
                        <a:t>91</a:t>
                      </a:r>
                      <a:r>
                        <a:rPr lang="en-US" dirty="0"/>
                        <a:t>%</a:t>
                      </a:r>
                    </a:p>
                  </a:txBody>
                  <a:tcPr anchor="ctr"/>
                </a:tc>
                <a:tc>
                  <a:txBody>
                    <a:bodyPr/>
                    <a:lstStyle/>
                    <a:p>
                      <a:pPr algn="ctr"/>
                      <a:r>
                        <a:rPr lang="en-PH" altLang="en-US" dirty="0"/>
                        <a:t>8</a:t>
                      </a: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1</a:t>
                      </a:r>
                      <a:r>
                        <a:rPr lang="en-US" dirty="0"/>
                        <a:t>%</a:t>
                      </a:r>
                    </a:p>
                  </a:txBody>
                  <a:tcPr anchor="ctr"/>
                </a:tc>
                <a:extLst>
                  <a:ext uri="{0D108BD9-81ED-4DB2-BD59-A6C34878D82A}">
                    <a16:rowId xmlns:a16="http://schemas.microsoft.com/office/drawing/2014/main" val="10005"/>
                  </a:ext>
                </a:extLst>
              </a:tr>
              <a:tr h="45148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PH" altLang="en-US" dirty="0"/>
                        <a:t>A20f: I worry a lot</a:t>
                      </a:r>
                    </a:p>
                  </a:txBody>
                  <a:tcPr/>
                </a:tc>
                <a:tc>
                  <a:txBody>
                    <a:bodyPr/>
                    <a:lstStyle/>
                    <a:p>
                      <a:pPr algn="ctr"/>
                      <a:r>
                        <a:rPr lang="en-PH" altLang="en-US" dirty="0"/>
                        <a:t>33</a:t>
                      </a:r>
                      <a:r>
                        <a:rPr lang="en-US" dirty="0"/>
                        <a:t>%</a:t>
                      </a:r>
                    </a:p>
                  </a:txBody>
                  <a:tcPr anchor="ctr"/>
                </a:tc>
                <a:tc>
                  <a:txBody>
                    <a:bodyPr/>
                    <a:lstStyle/>
                    <a:p>
                      <a:pPr algn="ctr"/>
                      <a:r>
                        <a:rPr lang="en-PH" altLang="en-US" dirty="0"/>
                        <a:t>66</a:t>
                      </a: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2</a:t>
                      </a:r>
                      <a:r>
                        <a:rPr lang="en-US" dirty="0"/>
                        <a:t>%</a:t>
                      </a:r>
                    </a:p>
                  </a:txBody>
                  <a:tcPr anchor="ctr"/>
                </a:tc>
                <a:tc>
                  <a:txBody>
                    <a:bodyPr/>
                    <a:lstStyle/>
                    <a:p>
                      <a:pPr algn="ctr"/>
                      <a:r>
                        <a:rPr lang="en-PH" altLang="en-US" dirty="0"/>
                        <a:t>24</a:t>
                      </a:r>
                      <a:r>
                        <a:rPr lang="en-US" dirty="0"/>
                        <a:t>%</a:t>
                      </a:r>
                    </a:p>
                  </a:txBody>
                  <a:tcPr anchor="ctr"/>
                </a:tc>
                <a:tc>
                  <a:txBody>
                    <a:bodyPr/>
                    <a:lstStyle/>
                    <a:p>
                      <a:pPr algn="ctr"/>
                      <a:r>
                        <a:rPr lang="en-PH" altLang="en-US" dirty="0"/>
                        <a:t>75</a:t>
                      </a: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1</a:t>
                      </a:r>
                      <a:r>
                        <a:rPr lang="en-US" dirty="0"/>
                        <a:t>%</a:t>
                      </a:r>
                    </a:p>
                  </a:txBody>
                  <a:tcPr anchor="ctr"/>
                </a:tc>
                <a:extLst>
                  <a:ext uri="{0D108BD9-81ED-4DB2-BD59-A6C34878D82A}">
                    <a16:rowId xmlns:a16="http://schemas.microsoft.com/office/drawing/2014/main" val="10006"/>
                  </a:ext>
                </a:extLst>
              </a:tr>
            </a:tbl>
          </a:graphicData>
        </a:graphic>
      </p:graphicFrame>
      <p:sp>
        <p:nvSpPr>
          <p:cNvPr id="5" name="TextBox 4"/>
          <p:cNvSpPr txBox="1"/>
          <p:nvPr/>
        </p:nvSpPr>
        <p:spPr>
          <a:xfrm>
            <a:off x="9437226" y="994710"/>
            <a:ext cx="2754774" cy="646331"/>
          </a:xfrm>
          <a:prstGeom prst="rect">
            <a:avLst/>
          </a:prstGeom>
          <a:noFill/>
        </p:spPr>
        <p:txBody>
          <a:bodyPr wrap="square" rtlCol="0">
            <a:spAutoFit/>
          </a:bodyPr>
          <a:lstStyle/>
          <a:p>
            <a:r>
              <a:rPr lang="en-US" dirty="0"/>
              <a:t>99% Confidence interval </a:t>
            </a:r>
            <a:r>
              <a:rPr lang="el-GR" b="1" dirty="0">
                <a:hlinkClick r:id="rId4"/>
              </a:rPr>
              <a:t>χ</a:t>
            </a:r>
            <a:r>
              <a:rPr lang="en-US" b="1" dirty="0"/>
              <a:t>2</a:t>
            </a:r>
            <a:endParaRPr lang="el-GR" b="1" dirty="0"/>
          </a:p>
          <a:p>
            <a:endParaRPr lang="en-US" dirty="0"/>
          </a:p>
        </p:txBody>
      </p:sp>
      <p:sp>
        <p:nvSpPr>
          <p:cNvPr id="2" name="Text Box 1"/>
          <p:cNvSpPr txBox="1"/>
          <p:nvPr/>
        </p:nvSpPr>
        <p:spPr>
          <a:xfrm>
            <a:off x="254000" y="4947285"/>
            <a:ext cx="6972935" cy="1753235"/>
          </a:xfrm>
          <a:prstGeom prst="rect">
            <a:avLst/>
          </a:prstGeom>
          <a:noFill/>
        </p:spPr>
        <p:txBody>
          <a:bodyPr wrap="square" rtlCol="0">
            <a:spAutoFit/>
          </a:bodyPr>
          <a:lstStyle/>
          <a:p>
            <a:pPr>
              <a:lnSpc>
                <a:spcPct val="150000"/>
              </a:lnSpc>
            </a:pPr>
            <a:r>
              <a:rPr lang="en-PH" altLang="en-US" b="1" dirty="0"/>
              <a:t>Note:</a:t>
            </a:r>
          </a:p>
          <a:p>
            <a:pPr>
              <a:lnSpc>
                <a:spcPct val="150000"/>
              </a:lnSpc>
            </a:pPr>
            <a:r>
              <a:rPr lang="en-PH" altLang="en-US" b="1" dirty="0"/>
              <a:t>a</a:t>
            </a:r>
            <a:r>
              <a:rPr lang="en-PH" altLang="en-US" dirty="0"/>
              <a:t> = Not true for me</a:t>
            </a:r>
          </a:p>
          <a:p>
            <a:pPr>
              <a:lnSpc>
                <a:spcPct val="150000"/>
              </a:lnSpc>
            </a:pPr>
            <a:r>
              <a:rPr lang="en-PH" altLang="en-US" b="1" dirty="0"/>
              <a:t>b</a:t>
            </a:r>
            <a:r>
              <a:rPr lang="en-PH" altLang="en-US" dirty="0"/>
              <a:t> = A bit/Fairly/Very true for me</a:t>
            </a:r>
          </a:p>
          <a:p>
            <a:pPr>
              <a:lnSpc>
                <a:spcPct val="150000"/>
              </a:lnSpc>
            </a:pPr>
            <a:r>
              <a:rPr lang="en-PH" altLang="en-US" b="1" dirty="0" err="1"/>
              <a:t>etc</a:t>
            </a:r>
            <a:r>
              <a:rPr lang="en-PH" altLang="en-US" dirty="0"/>
              <a:t> = Prefer not to say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6.googleusercontent.com/EKZOgKilZwvty1rl_i1z8SDJkWZGeUj1FtRgmxAse5V69ZdM1TVeRVXTHX6ohjQli-jcHd0q6PPjfh4QtbGe5Ug4xeAXNAcQ9jnqjnOxe4lvdmKQCAKZu2UfRWwrfjStKmqNYGdOrQ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402915" cy="132208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23867" y="1137423"/>
            <a:ext cx="1608133" cy="307777"/>
          </a:xfrm>
          <a:prstGeom prst="rect">
            <a:avLst/>
          </a:prstGeom>
        </p:spPr>
        <p:txBody>
          <a:bodyPr wrap="square">
            <a:spAutoFit/>
          </a:bodyPr>
          <a:lstStyle/>
          <a:p>
            <a:pPr algn="ctr"/>
            <a:r>
              <a:rPr lang="en-US" sz="1400" dirty="0">
                <a:solidFill>
                  <a:srgbClr val="595959"/>
                </a:solidFill>
                <a:latin typeface="Arial" panose="020B0604020202020204" pitchFamily="34" charset="0"/>
              </a:rPr>
              <a:t>PHILIPPINES</a:t>
            </a:r>
            <a:endParaRPr lang="en-US" sz="1400" dirty="0">
              <a:effectLst/>
            </a:endParaRPr>
          </a:p>
        </p:txBody>
      </p:sp>
      <p:sp>
        <p:nvSpPr>
          <p:cNvPr id="12" name="Rectangle 11"/>
          <p:cNvSpPr/>
          <p:nvPr/>
        </p:nvSpPr>
        <p:spPr>
          <a:xfrm>
            <a:off x="9648825" y="0"/>
            <a:ext cx="2543175" cy="923330"/>
          </a:xfrm>
          <a:prstGeom prst="rect">
            <a:avLst/>
          </a:prstGeom>
        </p:spPr>
        <p:txBody>
          <a:bodyPr wrap="square">
            <a:spAutoFit/>
          </a:bodyPr>
          <a:lstStyle/>
          <a:p>
            <a:r>
              <a:rPr lang="en-US" dirty="0">
                <a:solidFill>
                  <a:schemeClr val="bg2">
                    <a:lumMod val="75000"/>
                  </a:schemeClr>
                </a:solidFill>
                <a:latin typeface="Montserrat"/>
              </a:rPr>
              <a:t>OOTO Information Miner</a:t>
            </a:r>
            <a:endParaRPr lang="en-US" dirty="0">
              <a:solidFill>
                <a:schemeClr val="bg2">
                  <a:lumMod val="75000"/>
                </a:schemeClr>
              </a:solidFill>
              <a:effectLst/>
              <a:latin typeface="Montserrat"/>
            </a:endParaRPr>
          </a:p>
          <a:p>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36003563"/>
              </p:ext>
            </p:extLst>
          </p:nvPr>
        </p:nvGraphicFramePr>
        <p:xfrm>
          <a:off x="254000" y="1553845"/>
          <a:ext cx="11619230" cy="4806950"/>
        </p:xfrm>
        <a:graphic>
          <a:graphicData uri="http://schemas.openxmlformats.org/drawingml/2006/table">
            <a:tbl>
              <a:tblPr firstRow="1" bandRow="1">
                <a:tableStyleId>{69C7853C-536D-4A76-A0AE-DD22124D55A5}</a:tableStyleId>
              </a:tblPr>
              <a:tblGrid>
                <a:gridCol w="6408420">
                  <a:extLst>
                    <a:ext uri="{9D8B030D-6E8A-4147-A177-3AD203B41FA5}">
                      <a16:colId xmlns:a16="http://schemas.microsoft.com/office/drawing/2014/main" val="20000"/>
                    </a:ext>
                  </a:extLst>
                </a:gridCol>
                <a:gridCol w="871220">
                  <a:extLst>
                    <a:ext uri="{9D8B030D-6E8A-4147-A177-3AD203B41FA5}">
                      <a16:colId xmlns:a16="http://schemas.microsoft.com/office/drawing/2014/main" val="20001"/>
                    </a:ext>
                  </a:extLst>
                </a:gridCol>
                <a:gridCol w="871855">
                  <a:extLst>
                    <a:ext uri="{9D8B030D-6E8A-4147-A177-3AD203B41FA5}">
                      <a16:colId xmlns:a16="http://schemas.microsoft.com/office/drawing/2014/main" val="20002"/>
                    </a:ext>
                  </a:extLst>
                </a:gridCol>
                <a:gridCol w="871220">
                  <a:extLst>
                    <a:ext uri="{9D8B030D-6E8A-4147-A177-3AD203B41FA5}">
                      <a16:colId xmlns:a16="http://schemas.microsoft.com/office/drawing/2014/main" val="20003"/>
                    </a:ext>
                  </a:extLst>
                </a:gridCol>
                <a:gridCol w="866140">
                  <a:extLst>
                    <a:ext uri="{9D8B030D-6E8A-4147-A177-3AD203B41FA5}">
                      <a16:colId xmlns:a16="http://schemas.microsoft.com/office/drawing/2014/main" val="20004"/>
                    </a:ext>
                  </a:extLst>
                </a:gridCol>
                <a:gridCol w="864870">
                  <a:extLst>
                    <a:ext uri="{9D8B030D-6E8A-4147-A177-3AD203B41FA5}">
                      <a16:colId xmlns:a16="http://schemas.microsoft.com/office/drawing/2014/main" val="20005"/>
                    </a:ext>
                  </a:extLst>
                </a:gridCol>
                <a:gridCol w="865505">
                  <a:extLst>
                    <a:ext uri="{9D8B030D-6E8A-4147-A177-3AD203B41FA5}">
                      <a16:colId xmlns:a16="http://schemas.microsoft.com/office/drawing/2014/main" val="20006"/>
                    </a:ext>
                  </a:extLst>
                </a:gridCol>
              </a:tblGrid>
              <a:tr h="445135">
                <a:tc rowSpan="2">
                  <a:txBody>
                    <a:bodyPr/>
                    <a:lstStyle/>
                    <a:p>
                      <a:pPr algn="ctr"/>
                      <a:r>
                        <a:rPr lang="en-PH" altLang="en-US" dirty="0"/>
                        <a:t>A20: Please tell me how true are the following things for you?</a:t>
                      </a:r>
                    </a:p>
                  </a:txBody>
                  <a:tcPr anchor="ctr"/>
                </a:tc>
                <a:tc gridSpan="3">
                  <a:txBody>
                    <a:bodyPr/>
                    <a:lstStyle/>
                    <a:p>
                      <a:pPr algn="ctr"/>
                      <a:r>
                        <a:rPr lang="en-US" dirty="0"/>
                        <a:t>Male </a:t>
                      </a:r>
                    </a:p>
                  </a:txBody>
                  <a:tcPr anchor="ctr"/>
                </a:tc>
                <a:tc hMerge="1">
                  <a:txBody>
                    <a:bodyPr/>
                    <a:lstStyle/>
                    <a:p>
                      <a:endParaRPr lang="en-US"/>
                    </a:p>
                  </a:txBody>
                  <a:tcPr/>
                </a:tc>
                <a:tc hMerge="1">
                  <a:txBody>
                    <a:bodyPr/>
                    <a:lstStyle/>
                    <a:p>
                      <a:endParaRPr lang="en-US"/>
                    </a:p>
                  </a:txBody>
                  <a:tcPr/>
                </a:tc>
                <a:tc gridSpan="3">
                  <a:txBody>
                    <a:bodyPr/>
                    <a:lstStyle/>
                    <a:p>
                      <a:pPr algn="ctr"/>
                      <a:r>
                        <a:rPr lang="en-US" dirty="0"/>
                        <a:t>Female </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5770">
                <a:tc vMerge="1">
                  <a:txBody>
                    <a:bodyPr/>
                    <a:lstStyle/>
                    <a:p>
                      <a:endParaRPr lang="en-US"/>
                    </a:p>
                  </a:txBody>
                  <a:tcPr/>
                </a:tc>
                <a:tc>
                  <a:txBody>
                    <a:bodyPr/>
                    <a:lstStyle/>
                    <a:p>
                      <a:pPr algn="ctr"/>
                      <a:r>
                        <a:rPr lang="en-PH" altLang="en-US" b="1" dirty="0"/>
                        <a:t>a</a:t>
                      </a:r>
                      <a:endParaRPr lang="en-PH" altLang="en-US" b="1" dirty="0">
                        <a:solidFill>
                          <a:schemeClr val="bg1"/>
                        </a:solidFill>
                      </a:endParaRPr>
                    </a:p>
                  </a:txBody>
                  <a:tcPr anchor="ctr"/>
                </a:tc>
                <a:tc>
                  <a:txBody>
                    <a:bodyPr/>
                    <a:lstStyle/>
                    <a:p>
                      <a:pPr algn="ctr"/>
                      <a:r>
                        <a:rPr lang="en-PH" altLang="en-US" b="1" dirty="0"/>
                        <a:t>b</a:t>
                      </a:r>
                      <a:endParaRPr lang="en-PH" altLang="en-US" b="1" dirty="0">
                        <a:solidFill>
                          <a:schemeClr val="bg1"/>
                        </a:solidFill>
                      </a:endParaRPr>
                    </a:p>
                  </a:txBody>
                  <a:tcPr anchor="ctr"/>
                </a:tc>
                <a:tc>
                  <a:txBody>
                    <a:bodyPr/>
                    <a:lstStyle/>
                    <a:p>
                      <a:pPr algn="ctr"/>
                      <a:r>
                        <a:rPr lang="en-PH" altLang="en-US" b="1" dirty="0"/>
                        <a:t>etc</a:t>
                      </a:r>
                      <a:endParaRPr lang="en-PH" altLang="en-US" b="1" dirty="0">
                        <a:solidFill>
                          <a:schemeClr val="tx1"/>
                        </a:solidFill>
                      </a:endParaRPr>
                    </a:p>
                  </a:txBody>
                  <a:tcPr anchor="ctr"/>
                </a:tc>
                <a:tc>
                  <a:txBody>
                    <a:bodyPr/>
                    <a:lstStyle/>
                    <a:p>
                      <a:pPr algn="ctr"/>
                      <a:r>
                        <a:rPr lang="en-PH" altLang="en-US" b="1" dirty="0"/>
                        <a:t>a</a:t>
                      </a:r>
                      <a:endParaRPr lang="en-PH" altLang="en-US" b="1" dirty="0">
                        <a:solidFill>
                          <a:schemeClr val="bg1"/>
                        </a:solidFill>
                      </a:endParaRPr>
                    </a:p>
                  </a:txBody>
                  <a:tcPr anchor="ctr"/>
                </a:tc>
                <a:tc>
                  <a:txBody>
                    <a:bodyPr/>
                    <a:lstStyle/>
                    <a:p>
                      <a:pPr algn="ctr"/>
                      <a:r>
                        <a:rPr lang="en-PH" altLang="en-US" b="1" dirty="0"/>
                        <a:t>b</a:t>
                      </a:r>
                      <a:endParaRPr lang="en-PH" altLang="en-US" b="1" dirty="0">
                        <a:solidFill>
                          <a:schemeClr val="bg1"/>
                        </a:solidFill>
                      </a:endParaRPr>
                    </a:p>
                  </a:txBody>
                  <a:tcPr anchor="ctr"/>
                </a:tc>
                <a:tc>
                  <a:txBody>
                    <a:bodyPr/>
                    <a:lstStyle/>
                    <a:p>
                      <a:pPr algn="ctr"/>
                      <a:r>
                        <a:rPr lang="en-PH" altLang="en-US" b="1" dirty="0"/>
                        <a:t>etc</a:t>
                      </a:r>
                      <a:endParaRPr lang="en-PH" altLang="en-US" b="1" dirty="0">
                        <a:solidFill>
                          <a:schemeClr val="tx1"/>
                        </a:solidFill>
                      </a:endParaRPr>
                    </a:p>
                  </a:txBody>
                  <a:tcPr anchor="ctr"/>
                </a:tc>
                <a:extLst>
                  <a:ext uri="{0D108BD9-81ED-4DB2-BD59-A6C34878D82A}">
                    <a16:rowId xmlns:a16="http://schemas.microsoft.com/office/drawing/2014/main" val="10001"/>
                  </a:ext>
                </a:extLst>
              </a:tr>
              <a:tr h="4451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a:t>
                      </a:r>
                      <a:r>
                        <a:rPr lang="en-PH" altLang="en-US" dirty="0"/>
                        <a:t>20g: I am nervous in certain new situations; I easily lose confidence</a:t>
                      </a:r>
                    </a:p>
                  </a:txBody>
                  <a:tcPr/>
                </a:tc>
                <a:tc>
                  <a:txBody>
                    <a:bodyPr/>
                    <a:lstStyle/>
                    <a:p>
                      <a:pPr algn="ctr"/>
                      <a:r>
                        <a:rPr lang="en-PH" altLang="en-US" dirty="0"/>
                        <a:t>51%</a:t>
                      </a:r>
                    </a:p>
                  </a:txBody>
                  <a:tcPr anchor="ctr"/>
                </a:tc>
                <a:tc>
                  <a:txBody>
                    <a:bodyPr/>
                    <a:lstStyle/>
                    <a:p>
                      <a:pPr algn="ctr"/>
                      <a:r>
                        <a:rPr lang="en-PH" altLang="en-US" dirty="0"/>
                        <a:t>47%</a:t>
                      </a:r>
                    </a:p>
                  </a:txBody>
                  <a:tcPr anchor="ctr"/>
                </a:tc>
                <a:tc>
                  <a:txBody>
                    <a:bodyPr/>
                    <a:lstStyle/>
                    <a:p>
                      <a:pPr algn="ctr"/>
                      <a:r>
                        <a:rPr lang="en-PH" altLang="en-US" dirty="0"/>
                        <a:t>2%</a:t>
                      </a:r>
                    </a:p>
                  </a:txBody>
                  <a:tcPr anchor="ctr"/>
                </a:tc>
                <a:tc>
                  <a:txBody>
                    <a:bodyPr/>
                    <a:lstStyle/>
                    <a:p>
                      <a:pPr algn="ctr"/>
                      <a:r>
                        <a:rPr lang="en-PH" altLang="en-US" dirty="0"/>
                        <a:t>38%</a:t>
                      </a:r>
                    </a:p>
                  </a:txBody>
                  <a:tcPr anchor="ctr"/>
                </a:tc>
                <a:tc>
                  <a:txBody>
                    <a:bodyPr/>
                    <a:lstStyle/>
                    <a:p>
                      <a:pPr algn="ctr"/>
                      <a:r>
                        <a:rPr lang="en-PH" altLang="en-US" dirty="0"/>
                        <a:t>61%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2%</a:t>
                      </a:r>
                    </a:p>
                  </a:txBody>
                  <a:tcPr anchor="ctr"/>
                </a:tc>
                <a:extLst>
                  <a:ext uri="{0D108BD9-81ED-4DB2-BD59-A6C34878D82A}">
                    <a16:rowId xmlns:a16="http://schemas.microsoft.com/office/drawing/2014/main" val="10002"/>
                  </a:ext>
                </a:extLst>
              </a:tr>
              <a:tr h="37846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a:t>
                      </a:r>
                      <a:r>
                        <a:rPr lang="en-PH" altLang="en-US" dirty="0"/>
                        <a:t>20i</a:t>
                      </a:r>
                      <a:r>
                        <a:rPr lang="en-US" dirty="0"/>
                        <a:t>: I am often unhappy; sad or tearful</a:t>
                      </a:r>
                    </a:p>
                  </a:txBody>
                  <a:tcPr/>
                </a:tc>
                <a:tc>
                  <a:txBody>
                    <a:bodyPr/>
                    <a:lstStyle/>
                    <a:p>
                      <a:pPr algn="ctr"/>
                      <a:r>
                        <a:rPr lang="en-PH" altLang="en-US" dirty="0"/>
                        <a:t>52%</a:t>
                      </a:r>
                    </a:p>
                  </a:txBody>
                  <a:tcPr anchor="ctr"/>
                </a:tc>
                <a:tc>
                  <a:txBody>
                    <a:bodyPr/>
                    <a:lstStyle/>
                    <a:p>
                      <a:pPr algn="ctr"/>
                      <a:r>
                        <a:rPr lang="en-PH" altLang="en-US" dirty="0"/>
                        <a:t>47%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1%</a:t>
                      </a:r>
                    </a:p>
                  </a:txBody>
                  <a:tcPr anchor="ctr"/>
                </a:tc>
                <a:tc>
                  <a:txBody>
                    <a:bodyPr/>
                    <a:lstStyle/>
                    <a:p>
                      <a:pPr algn="ctr"/>
                      <a:r>
                        <a:rPr lang="en-PH" altLang="en-US" dirty="0"/>
                        <a:t>44%</a:t>
                      </a:r>
                    </a:p>
                  </a:txBody>
                  <a:tcPr anchor="ctr"/>
                </a:tc>
                <a:tc>
                  <a:txBody>
                    <a:bodyPr/>
                    <a:lstStyle/>
                    <a:p>
                      <a:pPr algn="ctr"/>
                      <a:r>
                        <a:rPr lang="en-PH" altLang="en-US" dirty="0"/>
                        <a:t>55%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1%</a:t>
                      </a:r>
                    </a:p>
                  </a:txBody>
                  <a:tcPr anchor="ctr"/>
                </a:tc>
                <a:extLst>
                  <a:ext uri="{0D108BD9-81ED-4DB2-BD59-A6C34878D82A}">
                    <a16:rowId xmlns:a16="http://schemas.microsoft.com/office/drawing/2014/main" val="10003"/>
                  </a:ext>
                </a:extLst>
              </a:tr>
              <a:tr h="45148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a:t>
                      </a:r>
                      <a:r>
                        <a:rPr lang="en-PH" altLang="en-US" dirty="0"/>
                        <a:t>20</a:t>
                      </a:r>
                      <a:r>
                        <a:rPr lang="en-PH" dirty="0"/>
                        <a:t>j</a:t>
                      </a:r>
                      <a:r>
                        <a:rPr lang="en-PH" altLang="en-US" dirty="0"/>
                        <a:t>: I have many fears and I am easily scared</a:t>
                      </a:r>
                    </a:p>
                  </a:txBody>
                  <a:tcPr/>
                </a:tc>
                <a:tc>
                  <a:txBody>
                    <a:bodyPr/>
                    <a:lstStyle/>
                    <a:p>
                      <a:pPr algn="ctr"/>
                      <a:r>
                        <a:rPr lang="en-PH" altLang="en-US" dirty="0"/>
                        <a:t>41%</a:t>
                      </a:r>
                    </a:p>
                  </a:txBody>
                  <a:tcPr anchor="ctr"/>
                </a:tc>
                <a:tc>
                  <a:txBody>
                    <a:bodyPr/>
                    <a:lstStyle/>
                    <a:p>
                      <a:pPr algn="ctr"/>
                      <a:r>
                        <a:rPr lang="en-PH" altLang="en-US" dirty="0"/>
                        <a:t>58%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2%</a:t>
                      </a:r>
                    </a:p>
                  </a:txBody>
                  <a:tcPr anchor="ctr"/>
                </a:tc>
                <a:tc>
                  <a:txBody>
                    <a:bodyPr/>
                    <a:lstStyle/>
                    <a:p>
                      <a:pPr algn="ctr"/>
                      <a:r>
                        <a:rPr lang="en-PH" altLang="en-US" dirty="0"/>
                        <a:t>31%</a:t>
                      </a:r>
                    </a:p>
                  </a:txBody>
                  <a:tcPr anchor="ctr"/>
                </a:tc>
                <a:tc>
                  <a:txBody>
                    <a:bodyPr/>
                    <a:lstStyle/>
                    <a:p>
                      <a:pPr algn="ctr"/>
                      <a:r>
                        <a:rPr lang="en-PH" altLang="en-US" dirty="0"/>
                        <a:t>67%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1%</a:t>
                      </a:r>
                    </a:p>
                  </a:txBody>
                  <a:tcPr anchor="ctr"/>
                </a:tc>
                <a:extLst>
                  <a:ext uri="{0D108BD9-81ED-4DB2-BD59-A6C34878D82A}">
                    <a16:rowId xmlns:a16="http://schemas.microsoft.com/office/drawing/2014/main" val="10004"/>
                  </a:ext>
                </a:extLst>
              </a:tr>
              <a:tr h="45148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PH" altLang="en-US" dirty="0"/>
                        <a:t>A20l: I finish the work I'm doing. My attention is good</a:t>
                      </a:r>
                    </a:p>
                  </a:txBody>
                  <a:tcPr/>
                </a:tc>
                <a:tc>
                  <a:txBody>
                    <a:bodyPr/>
                    <a:lstStyle/>
                    <a:p>
                      <a:pPr algn="ctr"/>
                      <a:r>
                        <a:rPr lang="en-US" dirty="0"/>
                        <a:t>25%</a:t>
                      </a:r>
                    </a:p>
                  </a:txBody>
                  <a:tcPr anchor="ctr"/>
                </a:tc>
                <a:tc>
                  <a:txBody>
                    <a:bodyPr/>
                    <a:lstStyle/>
                    <a:p>
                      <a:pPr algn="ctr"/>
                      <a:r>
                        <a:rPr lang="en-US" dirty="0"/>
                        <a:t>74%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t>2%</a:t>
                      </a:r>
                    </a:p>
                  </a:txBody>
                  <a:tcPr anchor="ctr"/>
                </a:tc>
                <a:tc>
                  <a:txBody>
                    <a:bodyPr/>
                    <a:lstStyle/>
                    <a:p>
                      <a:pPr algn="ctr"/>
                      <a:r>
                        <a:rPr lang="en-US" dirty="0"/>
                        <a:t>18%</a:t>
                      </a:r>
                    </a:p>
                  </a:txBody>
                  <a:tcPr anchor="ctr"/>
                </a:tc>
                <a:tc>
                  <a:txBody>
                    <a:bodyPr/>
                    <a:lstStyle/>
                    <a:p>
                      <a:pPr algn="ctr"/>
                      <a:r>
                        <a:rPr lang="en-US" dirty="0"/>
                        <a:t>80%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t>2%</a:t>
                      </a:r>
                    </a:p>
                  </a:txBody>
                  <a:tcPr anchor="ctr"/>
                </a:tc>
                <a:extLst>
                  <a:ext uri="{0D108BD9-81ED-4DB2-BD59-A6C34878D82A}">
                    <a16:rowId xmlns:a16="http://schemas.microsoft.com/office/drawing/2014/main" val="10005"/>
                  </a:ext>
                </a:extLst>
              </a:tr>
              <a:tr h="45148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PH" altLang="en-US" dirty="0"/>
                        <a:t>A20u: I am helpful if someone is hurt; upset or feeling ill</a:t>
                      </a:r>
                    </a:p>
                  </a:txBody>
                  <a:tcPr/>
                </a:tc>
                <a:tc>
                  <a:txBody>
                    <a:bodyPr/>
                    <a:lstStyle/>
                    <a:p>
                      <a:pPr algn="ctr"/>
                      <a:r>
                        <a:rPr lang="en-US" dirty="0"/>
                        <a:t>25%</a:t>
                      </a:r>
                    </a:p>
                  </a:txBody>
                  <a:tcPr anchor="ctr"/>
                </a:tc>
                <a:tc>
                  <a:txBody>
                    <a:bodyPr/>
                    <a:lstStyle/>
                    <a:p>
                      <a:pPr algn="ctr"/>
                      <a:r>
                        <a:rPr lang="en-US" dirty="0"/>
                        <a:t>73%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t>2%</a:t>
                      </a:r>
                    </a:p>
                  </a:txBody>
                  <a:tcPr anchor="ctr"/>
                </a:tc>
                <a:tc>
                  <a:txBody>
                    <a:bodyPr/>
                    <a:lstStyle/>
                    <a:p>
                      <a:pPr algn="ctr"/>
                      <a:r>
                        <a:rPr lang="en-US" dirty="0"/>
                        <a:t>17%</a:t>
                      </a:r>
                    </a:p>
                  </a:txBody>
                  <a:tcPr anchor="ctr"/>
                </a:tc>
                <a:tc>
                  <a:txBody>
                    <a:bodyPr/>
                    <a:lstStyle/>
                    <a:p>
                      <a:pPr algn="ctr"/>
                      <a:r>
                        <a:rPr lang="en-US" dirty="0"/>
                        <a:t>81%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t>2%</a:t>
                      </a:r>
                    </a:p>
                  </a:txBody>
                  <a:tcPr anchor="ctr"/>
                </a:tc>
                <a:extLst>
                  <a:ext uri="{0D108BD9-81ED-4DB2-BD59-A6C34878D82A}">
                    <a16:rowId xmlns:a16="http://schemas.microsoft.com/office/drawing/2014/main" val="10006"/>
                  </a:ext>
                </a:extLst>
              </a:tr>
              <a:tr h="45148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PH" altLang="en-US" sz="1800" dirty="0">
                          <a:sym typeface="+mn-ea"/>
                        </a:rPr>
                        <a:t>A20v: I try to be nice to other people. I care about their feelings</a:t>
                      </a:r>
                    </a:p>
                  </a:txBody>
                  <a:tcPr/>
                </a:tc>
                <a:tc>
                  <a:txBody>
                    <a:bodyPr/>
                    <a:lstStyle/>
                    <a:p>
                      <a:pPr algn="ctr">
                        <a:buNone/>
                      </a:pPr>
                      <a:r>
                        <a:rPr lang="en-US" dirty="0"/>
                        <a:t>21%</a:t>
                      </a:r>
                    </a:p>
                  </a:txBody>
                  <a:tcPr anchor="ctr"/>
                </a:tc>
                <a:tc>
                  <a:txBody>
                    <a:bodyPr/>
                    <a:lstStyle/>
                    <a:p>
                      <a:pPr algn="ctr">
                        <a:buNone/>
                      </a:pPr>
                      <a:r>
                        <a:rPr lang="en-US" dirty="0"/>
                        <a:t>77%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t>1%</a:t>
                      </a:r>
                    </a:p>
                  </a:txBody>
                  <a:tcPr anchor="ctr"/>
                </a:tc>
                <a:tc>
                  <a:txBody>
                    <a:bodyPr/>
                    <a:lstStyle/>
                    <a:p>
                      <a:pPr algn="ctr">
                        <a:buNone/>
                      </a:pPr>
                      <a:r>
                        <a:rPr lang="en-US" dirty="0"/>
                        <a:t>15%</a:t>
                      </a:r>
                    </a:p>
                  </a:txBody>
                  <a:tcPr anchor="ctr"/>
                </a:tc>
                <a:tc>
                  <a:txBody>
                    <a:bodyPr/>
                    <a:lstStyle/>
                    <a:p>
                      <a:pPr algn="ctr">
                        <a:buNone/>
                      </a:pPr>
                      <a:r>
                        <a:rPr lang="en-US" dirty="0"/>
                        <a:t>84%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t>1%</a:t>
                      </a:r>
                    </a:p>
                  </a:txBody>
                  <a:tcPr anchor="ctr"/>
                </a:tc>
                <a:extLst>
                  <a:ext uri="{0D108BD9-81ED-4DB2-BD59-A6C34878D82A}">
                    <a16:rowId xmlns:a16="http://schemas.microsoft.com/office/drawing/2014/main" val="10007"/>
                  </a:ext>
                </a:extLst>
              </a:tr>
              <a:tr h="45148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PH" altLang="en-US" sz="1800" dirty="0">
                          <a:sym typeface="+mn-ea"/>
                        </a:rPr>
                        <a:t>A20w: I often volunteer to help others (e.g.; parents; carers; teachers; children)</a:t>
                      </a:r>
                    </a:p>
                  </a:txBody>
                  <a:tcPr/>
                </a:tc>
                <a:tc>
                  <a:txBody>
                    <a:bodyPr/>
                    <a:lstStyle/>
                    <a:p>
                      <a:pPr algn="ctr">
                        <a:buNone/>
                      </a:pPr>
                      <a:r>
                        <a:rPr lang="en-US" dirty="0"/>
                        <a:t>22%</a:t>
                      </a:r>
                    </a:p>
                  </a:txBody>
                  <a:tcPr anchor="ctr"/>
                </a:tc>
                <a:tc>
                  <a:txBody>
                    <a:bodyPr/>
                    <a:lstStyle/>
                    <a:p>
                      <a:pPr algn="ctr">
                        <a:buNone/>
                      </a:pPr>
                      <a:r>
                        <a:rPr lang="en-US" dirty="0"/>
                        <a:t>75%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t>3%</a:t>
                      </a:r>
                    </a:p>
                  </a:txBody>
                  <a:tcPr anchor="ctr"/>
                </a:tc>
                <a:tc>
                  <a:txBody>
                    <a:bodyPr/>
                    <a:lstStyle/>
                    <a:p>
                      <a:pPr algn="ctr">
                        <a:buNone/>
                      </a:pPr>
                      <a:r>
                        <a:rPr lang="en-US" dirty="0"/>
                        <a:t>17%</a:t>
                      </a:r>
                    </a:p>
                  </a:txBody>
                  <a:tcPr anchor="ctr"/>
                </a:tc>
                <a:tc>
                  <a:txBody>
                    <a:bodyPr/>
                    <a:lstStyle/>
                    <a:p>
                      <a:pPr algn="ctr">
                        <a:buNone/>
                      </a:pPr>
                      <a:r>
                        <a:rPr lang="en-US" dirty="0"/>
                        <a:t>82%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t>1%</a:t>
                      </a:r>
                    </a:p>
                  </a:txBody>
                  <a:tcPr anchor="ctr"/>
                </a:tc>
                <a:extLst>
                  <a:ext uri="{0D108BD9-81ED-4DB2-BD59-A6C34878D82A}">
                    <a16:rowId xmlns:a16="http://schemas.microsoft.com/office/drawing/2014/main" val="10008"/>
                  </a:ext>
                </a:extLst>
              </a:tr>
              <a:tr h="45148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PH" altLang="en-US" sz="1800" dirty="0">
                          <a:sym typeface="+mn-ea"/>
                        </a:rPr>
                        <a:t>A20x: I usually share with others (food; games; pens etc.)</a:t>
                      </a:r>
                    </a:p>
                  </a:txBody>
                  <a:tcPr/>
                </a:tc>
                <a:tc>
                  <a:txBody>
                    <a:bodyPr/>
                    <a:lstStyle/>
                    <a:p>
                      <a:pPr algn="ctr">
                        <a:buNone/>
                      </a:pPr>
                      <a:r>
                        <a:rPr lang="en-US" dirty="0"/>
                        <a:t>17%</a:t>
                      </a:r>
                    </a:p>
                  </a:txBody>
                  <a:tcPr anchor="ctr"/>
                </a:tc>
                <a:tc>
                  <a:txBody>
                    <a:bodyPr/>
                    <a:lstStyle/>
                    <a:p>
                      <a:pPr algn="ctr">
                        <a:buNone/>
                      </a:pPr>
                      <a:r>
                        <a:rPr lang="en-US" dirty="0"/>
                        <a:t>82%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t>1%</a:t>
                      </a:r>
                    </a:p>
                  </a:txBody>
                  <a:tcPr anchor="ctr"/>
                </a:tc>
                <a:tc>
                  <a:txBody>
                    <a:bodyPr/>
                    <a:lstStyle/>
                    <a:p>
                      <a:pPr algn="ctr">
                        <a:buNone/>
                      </a:pPr>
                      <a:r>
                        <a:rPr lang="en-US" dirty="0"/>
                        <a:t>12%</a:t>
                      </a:r>
                    </a:p>
                  </a:txBody>
                  <a:tcPr anchor="ctr"/>
                </a:tc>
                <a:tc>
                  <a:txBody>
                    <a:bodyPr/>
                    <a:lstStyle/>
                    <a:p>
                      <a:pPr algn="ctr">
                        <a:buNone/>
                      </a:pPr>
                      <a:r>
                        <a:rPr lang="en-US" dirty="0"/>
                        <a:t>87%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t>1%</a:t>
                      </a:r>
                    </a:p>
                  </a:txBody>
                  <a:tcPr anchor="ctr"/>
                </a:tc>
                <a:extLst>
                  <a:ext uri="{0D108BD9-81ED-4DB2-BD59-A6C34878D82A}">
                    <a16:rowId xmlns:a16="http://schemas.microsoft.com/office/drawing/2014/main" val="10009"/>
                  </a:ext>
                </a:extLst>
              </a:tr>
            </a:tbl>
          </a:graphicData>
        </a:graphic>
      </p:graphicFrame>
      <p:sp>
        <p:nvSpPr>
          <p:cNvPr id="5" name="TextBox 4"/>
          <p:cNvSpPr txBox="1"/>
          <p:nvPr/>
        </p:nvSpPr>
        <p:spPr>
          <a:xfrm>
            <a:off x="9437226" y="994710"/>
            <a:ext cx="2754774" cy="646331"/>
          </a:xfrm>
          <a:prstGeom prst="rect">
            <a:avLst/>
          </a:prstGeom>
          <a:noFill/>
        </p:spPr>
        <p:txBody>
          <a:bodyPr wrap="square" rtlCol="0">
            <a:spAutoFit/>
          </a:bodyPr>
          <a:lstStyle/>
          <a:p>
            <a:r>
              <a:rPr lang="en-US" dirty="0"/>
              <a:t>99% Confidence interval </a:t>
            </a:r>
            <a:r>
              <a:rPr lang="el-GR" b="1" dirty="0">
                <a:hlinkClick r:id="rId4"/>
              </a:rPr>
              <a:t>χ</a:t>
            </a:r>
            <a:r>
              <a:rPr lang="en-US" b="1" dirty="0"/>
              <a:t>2</a:t>
            </a:r>
            <a:endParaRPr lang="el-GR" b="1"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6.googleusercontent.com/EKZOgKilZwvty1rl_i1z8SDJkWZGeUj1FtRgmxAse5V69ZdM1TVeRVXTHX6ohjQli-jcHd0q6PPjfh4QtbGe5Ug4xeAXNAcQ9jnqjnOxe4lvdmKQCAKZu2UfRWwrfjStKmqNYGdOrQ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402915" cy="132208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23867" y="1137423"/>
            <a:ext cx="1608133" cy="307777"/>
          </a:xfrm>
          <a:prstGeom prst="rect">
            <a:avLst/>
          </a:prstGeom>
        </p:spPr>
        <p:txBody>
          <a:bodyPr wrap="square">
            <a:spAutoFit/>
          </a:bodyPr>
          <a:lstStyle/>
          <a:p>
            <a:pPr algn="ctr"/>
            <a:r>
              <a:rPr lang="en-US" sz="1400" dirty="0">
                <a:solidFill>
                  <a:srgbClr val="595959"/>
                </a:solidFill>
                <a:latin typeface="Arial" panose="020B0604020202020204" pitchFamily="34" charset="0"/>
              </a:rPr>
              <a:t>PHILIPPINES</a:t>
            </a:r>
            <a:endParaRPr lang="en-US" sz="1400" dirty="0">
              <a:effectLst/>
            </a:endParaRPr>
          </a:p>
        </p:txBody>
      </p:sp>
      <p:sp>
        <p:nvSpPr>
          <p:cNvPr id="12" name="Rectangle 11"/>
          <p:cNvSpPr/>
          <p:nvPr/>
        </p:nvSpPr>
        <p:spPr>
          <a:xfrm>
            <a:off x="9648825" y="0"/>
            <a:ext cx="2543175" cy="923330"/>
          </a:xfrm>
          <a:prstGeom prst="rect">
            <a:avLst/>
          </a:prstGeom>
        </p:spPr>
        <p:txBody>
          <a:bodyPr wrap="square">
            <a:spAutoFit/>
          </a:bodyPr>
          <a:lstStyle/>
          <a:p>
            <a:r>
              <a:rPr lang="en-US" dirty="0">
                <a:solidFill>
                  <a:schemeClr val="bg2">
                    <a:lumMod val="75000"/>
                  </a:schemeClr>
                </a:solidFill>
                <a:latin typeface="Montserrat"/>
              </a:rPr>
              <a:t>OOTO Information Miner</a:t>
            </a:r>
            <a:endParaRPr lang="en-US" dirty="0">
              <a:solidFill>
                <a:schemeClr val="bg2">
                  <a:lumMod val="75000"/>
                </a:schemeClr>
              </a:solidFill>
              <a:effectLst/>
              <a:latin typeface="Montserrat"/>
            </a:endParaRPr>
          </a:p>
          <a:p>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40210180"/>
              </p:ext>
            </p:extLst>
          </p:nvPr>
        </p:nvGraphicFramePr>
        <p:xfrm>
          <a:off x="254000" y="1553845"/>
          <a:ext cx="11551313" cy="3038316"/>
        </p:xfrm>
        <a:graphic>
          <a:graphicData uri="http://schemas.openxmlformats.org/drawingml/2006/table">
            <a:tbl>
              <a:tblPr firstRow="1" bandRow="1">
                <a:tableStyleId>{69C7853C-536D-4A76-A0AE-DD22124D55A5}</a:tableStyleId>
              </a:tblPr>
              <a:tblGrid>
                <a:gridCol w="7490577">
                  <a:extLst>
                    <a:ext uri="{9D8B030D-6E8A-4147-A177-3AD203B41FA5}">
                      <a16:colId xmlns:a16="http://schemas.microsoft.com/office/drawing/2014/main" val="20000"/>
                    </a:ext>
                  </a:extLst>
                </a:gridCol>
                <a:gridCol w="1018338">
                  <a:extLst>
                    <a:ext uri="{9D8B030D-6E8A-4147-A177-3AD203B41FA5}">
                      <a16:colId xmlns:a16="http://schemas.microsoft.com/office/drawing/2014/main" val="20001"/>
                    </a:ext>
                  </a:extLst>
                </a:gridCol>
                <a:gridCol w="1019081">
                  <a:extLst>
                    <a:ext uri="{9D8B030D-6E8A-4147-A177-3AD203B41FA5}">
                      <a16:colId xmlns:a16="http://schemas.microsoft.com/office/drawing/2014/main" val="20002"/>
                    </a:ext>
                  </a:extLst>
                </a:gridCol>
                <a:gridCol w="1012401">
                  <a:extLst>
                    <a:ext uri="{9D8B030D-6E8A-4147-A177-3AD203B41FA5}">
                      <a16:colId xmlns:a16="http://schemas.microsoft.com/office/drawing/2014/main" val="20004"/>
                    </a:ext>
                  </a:extLst>
                </a:gridCol>
                <a:gridCol w="1010916">
                  <a:extLst>
                    <a:ext uri="{9D8B030D-6E8A-4147-A177-3AD203B41FA5}">
                      <a16:colId xmlns:a16="http://schemas.microsoft.com/office/drawing/2014/main" val="20005"/>
                    </a:ext>
                  </a:extLst>
                </a:gridCol>
              </a:tblGrid>
              <a:tr h="481978">
                <a:tc rowSpan="2">
                  <a:txBody>
                    <a:bodyPr/>
                    <a:lstStyle/>
                    <a:p>
                      <a:pPr algn="ctr"/>
                      <a:r>
                        <a:rPr lang="en-PH" altLang="en-US" dirty="0"/>
                        <a:t>A22: Why</a:t>
                      </a:r>
                      <a:r>
                        <a:rPr lang="en-PH" altLang="en-US" baseline="0" dirty="0"/>
                        <a:t> do you think you are being mistreated</a:t>
                      </a:r>
                      <a:r>
                        <a:rPr lang="en-PH" altLang="en-US" dirty="0"/>
                        <a:t>?</a:t>
                      </a:r>
                    </a:p>
                  </a:txBody>
                  <a:tcPr anchor="ctr"/>
                </a:tc>
                <a:tc gridSpan="2">
                  <a:txBody>
                    <a:bodyPr/>
                    <a:lstStyle/>
                    <a:p>
                      <a:pPr algn="ctr"/>
                      <a:r>
                        <a:rPr lang="en-US" dirty="0"/>
                        <a:t>Male </a:t>
                      </a:r>
                    </a:p>
                  </a:txBody>
                  <a:tcPr anchor="ctr"/>
                </a:tc>
                <a:tc hMerge="1">
                  <a:txBody>
                    <a:bodyPr/>
                    <a:lstStyle/>
                    <a:p>
                      <a:endParaRPr lang="en-US"/>
                    </a:p>
                  </a:txBody>
                  <a:tcPr/>
                </a:tc>
                <a:tc gridSpan="2">
                  <a:txBody>
                    <a:bodyPr/>
                    <a:lstStyle/>
                    <a:p>
                      <a:pPr algn="ctr"/>
                      <a:r>
                        <a:rPr lang="en-US" dirty="0"/>
                        <a:t>Female </a:t>
                      </a:r>
                    </a:p>
                  </a:txBody>
                  <a:tcPr anchor="ctr"/>
                </a:tc>
                <a:tc hMerge="1">
                  <a:txBody>
                    <a:bodyPr/>
                    <a:lstStyle/>
                    <a:p>
                      <a:endParaRPr lang="en-US"/>
                    </a:p>
                  </a:txBody>
                  <a:tcPr/>
                </a:tc>
                <a:extLst>
                  <a:ext uri="{0D108BD9-81ED-4DB2-BD59-A6C34878D82A}">
                    <a16:rowId xmlns:a16="http://schemas.microsoft.com/office/drawing/2014/main" val="10000"/>
                  </a:ext>
                </a:extLst>
              </a:tr>
              <a:tr h="482665">
                <a:tc vMerge="1">
                  <a:txBody>
                    <a:bodyPr/>
                    <a:lstStyle/>
                    <a:p>
                      <a:endParaRPr lang="en-US"/>
                    </a:p>
                  </a:txBody>
                  <a:tcPr/>
                </a:tc>
                <a:tc>
                  <a:txBody>
                    <a:bodyPr/>
                    <a:lstStyle/>
                    <a:p>
                      <a:pPr algn="ctr"/>
                      <a:r>
                        <a:rPr lang="en-PH" altLang="en-US" b="1" dirty="0"/>
                        <a:t>a</a:t>
                      </a:r>
                      <a:endParaRPr lang="en-PH" altLang="en-US" b="1" dirty="0">
                        <a:solidFill>
                          <a:schemeClr val="bg1"/>
                        </a:solidFill>
                      </a:endParaRPr>
                    </a:p>
                  </a:txBody>
                  <a:tcPr anchor="ctr"/>
                </a:tc>
                <a:tc>
                  <a:txBody>
                    <a:bodyPr/>
                    <a:lstStyle/>
                    <a:p>
                      <a:pPr algn="ctr"/>
                      <a:r>
                        <a:rPr lang="en-PH" altLang="en-US" b="1" dirty="0"/>
                        <a:t>b</a:t>
                      </a:r>
                      <a:endParaRPr lang="en-PH" altLang="en-US" b="1" dirty="0">
                        <a:solidFill>
                          <a:schemeClr val="bg1"/>
                        </a:solidFill>
                      </a:endParaRPr>
                    </a:p>
                  </a:txBody>
                  <a:tcPr anchor="ctr"/>
                </a:tc>
                <a:tc>
                  <a:txBody>
                    <a:bodyPr/>
                    <a:lstStyle/>
                    <a:p>
                      <a:pPr algn="ctr"/>
                      <a:r>
                        <a:rPr lang="en-PH" altLang="en-US" b="1" dirty="0"/>
                        <a:t>a</a:t>
                      </a:r>
                      <a:endParaRPr lang="en-PH" altLang="en-US" b="1" dirty="0">
                        <a:solidFill>
                          <a:schemeClr val="bg1"/>
                        </a:solidFill>
                      </a:endParaRPr>
                    </a:p>
                  </a:txBody>
                  <a:tcPr anchor="ctr"/>
                </a:tc>
                <a:tc>
                  <a:txBody>
                    <a:bodyPr/>
                    <a:lstStyle/>
                    <a:p>
                      <a:pPr algn="ctr"/>
                      <a:r>
                        <a:rPr lang="en-PH" altLang="en-US" b="1" dirty="0"/>
                        <a:t>b</a:t>
                      </a:r>
                      <a:endParaRPr lang="en-PH" altLang="en-US" b="1" dirty="0">
                        <a:solidFill>
                          <a:schemeClr val="bg1"/>
                        </a:solidFill>
                      </a:endParaRPr>
                    </a:p>
                  </a:txBody>
                  <a:tcPr anchor="ctr"/>
                </a:tc>
                <a:extLst>
                  <a:ext uri="{0D108BD9-81ED-4DB2-BD59-A6C34878D82A}">
                    <a16:rowId xmlns:a16="http://schemas.microsoft.com/office/drawing/2014/main" val="10001"/>
                  </a:ext>
                </a:extLst>
              </a:tr>
              <a:tr h="48197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a:t>
                      </a:r>
                      <a:r>
                        <a:rPr lang="en-PH" altLang="en-US" dirty="0"/>
                        <a:t>22c</a:t>
                      </a:r>
                      <a:r>
                        <a:rPr lang="en-US" dirty="0"/>
                        <a:t>: Because of my religion</a:t>
                      </a:r>
                    </a:p>
                  </a:txBody>
                  <a:tcPr/>
                </a:tc>
                <a:tc>
                  <a:txBody>
                    <a:bodyPr/>
                    <a:lstStyle/>
                    <a:p>
                      <a:pPr algn="ctr" fontAlgn="ctr"/>
                      <a:r>
                        <a:rPr lang="en-PH" sz="1800" b="0" i="0" u="none" strike="noStrike" dirty="0">
                          <a:solidFill>
                            <a:srgbClr val="000000"/>
                          </a:solidFill>
                          <a:effectLst/>
                          <a:latin typeface="Calibri" panose="020F0502020204030204" pitchFamily="34" charset="0"/>
                        </a:rPr>
                        <a:t>86%</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14%</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92%</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8%</a:t>
                      </a:r>
                    </a:p>
                  </a:txBody>
                  <a:tcPr marL="9525" marR="9525" marT="9525" marB="0" anchor="ctr"/>
                </a:tc>
                <a:extLst>
                  <a:ext uri="{0D108BD9-81ED-4DB2-BD59-A6C34878D82A}">
                    <a16:rowId xmlns:a16="http://schemas.microsoft.com/office/drawing/2014/main" val="10002"/>
                  </a:ext>
                </a:extLst>
              </a:tr>
              <a:tr h="409784">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a:t>
                      </a:r>
                      <a:r>
                        <a:rPr lang="en-PH" altLang="en-US" dirty="0"/>
                        <a:t>22g</a:t>
                      </a:r>
                      <a:r>
                        <a:rPr lang="en-US" dirty="0"/>
                        <a:t>: Because of my sexual orientation</a:t>
                      </a:r>
                    </a:p>
                  </a:txBody>
                  <a:tcPr/>
                </a:tc>
                <a:tc>
                  <a:txBody>
                    <a:bodyPr/>
                    <a:lstStyle/>
                    <a:p>
                      <a:pPr algn="ctr" fontAlgn="ctr"/>
                      <a:r>
                        <a:rPr lang="en-PH" sz="1800" b="0" i="0" u="none" strike="noStrike" dirty="0">
                          <a:solidFill>
                            <a:srgbClr val="000000"/>
                          </a:solidFill>
                          <a:effectLst/>
                          <a:latin typeface="Calibri" panose="020F0502020204030204" pitchFamily="34" charset="0"/>
                        </a:rPr>
                        <a:t>93%</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7%</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97%</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3%</a:t>
                      </a:r>
                    </a:p>
                  </a:txBody>
                  <a:tcPr marL="9525" marR="9525" marT="9525" marB="0" anchor="ctr"/>
                </a:tc>
                <a:extLst>
                  <a:ext uri="{0D108BD9-81ED-4DB2-BD59-A6C34878D82A}">
                    <a16:rowId xmlns:a16="http://schemas.microsoft.com/office/drawing/2014/main" val="10003"/>
                  </a:ext>
                </a:extLst>
              </a:tr>
              <a:tr h="48885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a:t>
                      </a:r>
                      <a:r>
                        <a:rPr lang="en-PH" altLang="en-US" dirty="0"/>
                        <a:t>22m</a:t>
                      </a:r>
                      <a:r>
                        <a:rPr lang="en-US" dirty="0"/>
                        <a:t>: Due to conflict / war in our area</a:t>
                      </a:r>
                    </a:p>
                  </a:txBody>
                  <a:tcPr/>
                </a:tc>
                <a:tc>
                  <a:txBody>
                    <a:bodyPr/>
                    <a:lstStyle/>
                    <a:p>
                      <a:pPr algn="ctr" fontAlgn="ctr"/>
                      <a:r>
                        <a:rPr lang="en-PH" sz="1800" b="0" i="0" u="none" strike="noStrike" dirty="0">
                          <a:solidFill>
                            <a:srgbClr val="000000"/>
                          </a:solidFill>
                          <a:effectLst/>
                          <a:latin typeface="Calibri" panose="020F0502020204030204" pitchFamily="34" charset="0"/>
                        </a:rPr>
                        <a:t>96%</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4%</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99%</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0004"/>
                  </a:ext>
                </a:extLst>
              </a:tr>
              <a:tr h="69305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PH" altLang="en-US" dirty="0"/>
                        <a:t>A22n: </a:t>
                      </a:r>
                      <a:r>
                        <a:rPr lang="en-US" altLang="en-US" dirty="0"/>
                        <a:t>Because I am not studying (i.e.; out-of-school)</a:t>
                      </a:r>
                    </a:p>
                  </a:txBody>
                  <a:tcPr/>
                </a:tc>
                <a:tc>
                  <a:txBody>
                    <a:bodyPr/>
                    <a:lstStyle/>
                    <a:p>
                      <a:pPr algn="ctr" fontAlgn="ctr"/>
                      <a:r>
                        <a:rPr lang="en-PH" sz="1800" b="0" i="0" u="none" strike="noStrike" dirty="0">
                          <a:solidFill>
                            <a:srgbClr val="000000"/>
                          </a:solidFill>
                          <a:effectLst/>
                          <a:latin typeface="Calibri" panose="020F0502020204030204" pitchFamily="34" charset="0"/>
                        </a:rPr>
                        <a:t>95%</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98%</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2%</a:t>
                      </a:r>
                    </a:p>
                  </a:txBody>
                  <a:tcPr marL="9525" marR="9525" marT="9525" marB="0" anchor="ctr"/>
                </a:tc>
                <a:extLst>
                  <a:ext uri="{0D108BD9-81ED-4DB2-BD59-A6C34878D82A}">
                    <a16:rowId xmlns:a16="http://schemas.microsoft.com/office/drawing/2014/main" val="10005"/>
                  </a:ext>
                </a:extLst>
              </a:tr>
            </a:tbl>
          </a:graphicData>
        </a:graphic>
      </p:graphicFrame>
      <p:sp>
        <p:nvSpPr>
          <p:cNvPr id="5" name="TextBox 4"/>
          <p:cNvSpPr txBox="1"/>
          <p:nvPr/>
        </p:nvSpPr>
        <p:spPr>
          <a:xfrm>
            <a:off x="9437226" y="994710"/>
            <a:ext cx="2754774" cy="646331"/>
          </a:xfrm>
          <a:prstGeom prst="rect">
            <a:avLst/>
          </a:prstGeom>
          <a:noFill/>
        </p:spPr>
        <p:txBody>
          <a:bodyPr wrap="square" rtlCol="0">
            <a:spAutoFit/>
          </a:bodyPr>
          <a:lstStyle/>
          <a:p>
            <a:r>
              <a:rPr lang="en-US" dirty="0"/>
              <a:t>99% Confidence interval </a:t>
            </a:r>
            <a:r>
              <a:rPr lang="el-GR" b="1" dirty="0">
                <a:hlinkClick r:id="rId4"/>
              </a:rPr>
              <a:t>χ</a:t>
            </a:r>
            <a:r>
              <a:rPr lang="en-US" b="1" dirty="0"/>
              <a:t>2</a:t>
            </a:r>
            <a:endParaRPr lang="el-GR" b="1" dirty="0"/>
          </a:p>
          <a:p>
            <a:endParaRPr lang="en-US" dirty="0"/>
          </a:p>
        </p:txBody>
      </p:sp>
      <p:sp>
        <p:nvSpPr>
          <p:cNvPr id="2" name="Text Box 1"/>
          <p:cNvSpPr txBox="1"/>
          <p:nvPr/>
        </p:nvSpPr>
        <p:spPr>
          <a:xfrm>
            <a:off x="254000" y="4715273"/>
            <a:ext cx="6972935" cy="1338828"/>
          </a:xfrm>
          <a:prstGeom prst="rect">
            <a:avLst/>
          </a:prstGeom>
          <a:noFill/>
        </p:spPr>
        <p:txBody>
          <a:bodyPr wrap="square" rtlCol="0">
            <a:spAutoFit/>
          </a:bodyPr>
          <a:lstStyle/>
          <a:p>
            <a:pPr>
              <a:lnSpc>
                <a:spcPct val="150000"/>
              </a:lnSpc>
            </a:pPr>
            <a:r>
              <a:rPr lang="en-PH" altLang="en-US" b="1" dirty="0"/>
              <a:t>Note:</a:t>
            </a:r>
          </a:p>
          <a:p>
            <a:pPr>
              <a:lnSpc>
                <a:spcPct val="150000"/>
              </a:lnSpc>
            </a:pPr>
            <a:r>
              <a:rPr lang="en-PH" altLang="en-US" b="1" dirty="0"/>
              <a:t>a</a:t>
            </a:r>
            <a:r>
              <a:rPr lang="en-PH" altLang="en-US" dirty="0"/>
              <a:t> = No</a:t>
            </a:r>
          </a:p>
          <a:p>
            <a:pPr>
              <a:lnSpc>
                <a:spcPct val="150000"/>
              </a:lnSpc>
            </a:pPr>
            <a:r>
              <a:rPr lang="en-PH" altLang="en-US" b="1" dirty="0"/>
              <a:t>b</a:t>
            </a:r>
            <a:r>
              <a:rPr lang="en-PH" altLang="en-US" dirty="0"/>
              <a:t> = Yes</a:t>
            </a:r>
          </a:p>
        </p:txBody>
      </p:sp>
    </p:spTree>
    <p:extLst>
      <p:ext uri="{BB962C8B-B14F-4D97-AF65-F5344CB8AC3E}">
        <p14:creationId xmlns:p14="http://schemas.microsoft.com/office/powerpoint/2010/main" val="3753167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6.googleusercontent.com/EKZOgKilZwvty1rl_i1z8SDJkWZGeUj1FtRgmxAse5V69ZdM1TVeRVXTHX6ohjQli-jcHd0q6PPjfh4QtbGe5Ug4xeAXNAcQ9jnqjnOxe4lvdmKQCAKZu2UfRWwrfjStKmqNYGdOrQ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402915" cy="132208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23867" y="1137423"/>
            <a:ext cx="1608133" cy="307777"/>
          </a:xfrm>
          <a:prstGeom prst="rect">
            <a:avLst/>
          </a:prstGeom>
        </p:spPr>
        <p:txBody>
          <a:bodyPr wrap="square">
            <a:spAutoFit/>
          </a:bodyPr>
          <a:lstStyle/>
          <a:p>
            <a:pPr algn="ctr"/>
            <a:r>
              <a:rPr lang="en-US" sz="1400" dirty="0">
                <a:solidFill>
                  <a:srgbClr val="595959"/>
                </a:solidFill>
                <a:latin typeface="Arial" panose="020B0604020202020204" pitchFamily="34" charset="0"/>
              </a:rPr>
              <a:t>PHILIPPINES</a:t>
            </a:r>
            <a:endParaRPr lang="en-US" sz="1400" dirty="0">
              <a:effectLst/>
            </a:endParaRPr>
          </a:p>
        </p:txBody>
      </p:sp>
      <p:sp>
        <p:nvSpPr>
          <p:cNvPr id="12" name="Rectangle 11"/>
          <p:cNvSpPr/>
          <p:nvPr/>
        </p:nvSpPr>
        <p:spPr>
          <a:xfrm>
            <a:off x="9648825" y="0"/>
            <a:ext cx="2543175" cy="923330"/>
          </a:xfrm>
          <a:prstGeom prst="rect">
            <a:avLst/>
          </a:prstGeom>
        </p:spPr>
        <p:txBody>
          <a:bodyPr wrap="square">
            <a:spAutoFit/>
          </a:bodyPr>
          <a:lstStyle/>
          <a:p>
            <a:r>
              <a:rPr lang="en-US" dirty="0">
                <a:solidFill>
                  <a:schemeClr val="bg2">
                    <a:lumMod val="75000"/>
                  </a:schemeClr>
                </a:solidFill>
                <a:latin typeface="Montserrat"/>
              </a:rPr>
              <a:t>OOTO Information Miner</a:t>
            </a:r>
            <a:endParaRPr lang="en-US" dirty="0">
              <a:solidFill>
                <a:schemeClr val="bg2">
                  <a:lumMod val="75000"/>
                </a:schemeClr>
              </a:solidFill>
              <a:effectLst/>
              <a:latin typeface="Montserrat"/>
            </a:endParaRPr>
          </a:p>
          <a:p>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78808845"/>
              </p:ext>
            </p:extLst>
          </p:nvPr>
        </p:nvGraphicFramePr>
        <p:xfrm>
          <a:off x="254000" y="1553846"/>
          <a:ext cx="11551312" cy="3408571"/>
        </p:xfrm>
        <a:graphic>
          <a:graphicData uri="http://schemas.openxmlformats.org/drawingml/2006/table">
            <a:tbl>
              <a:tblPr firstRow="1" bandRow="1">
                <a:tableStyleId>{69C7853C-536D-4A76-A0AE-DD22124D55A5}</a:tableStyleId>
              </a:tblPr>
              <a:tblGrid>
                <a:gridCol w="6370961">
                  <a:extLst>
                    <a:ext uri="{9D8B030D-6E8A-4147-A177-3AD203B41FA5}">
                      <a16:colId xmlns:a16="http://schemas.microsoft.com/office/drawing/2014/main" val="20000"/>
                    </a:ext>
                  </a:extLst>
                </a:gridCol>
                <a:gridCol w="866127">
                  <a:extLst>
                    <a:ext uri="{9D8B030D-6E8A-4147-A177-3AD203B41FA5}">
                      <a16:colId xmlns:a16="http://schemas.microsoft.com/office/drawing/2014/main" val="20001"/>
                    </a:ext>
                  </a:extLst>
                </a:gridCol>
                <a:gridCol w="866759">
                  <a:extLst>
                    <a:ext uri="{9D8B030D-6E8A-4147-A177-3AD203B41FA5}">
                      <a16:colId xmlns:a16="http://schemas.microsoft.com/office/drawing/2014/main" val="20002"/>
                    </a:ext>
                  </a:extLst>
                </a:gridCol>
                <a:gridCol w="866759">
                  <a:extLst>
                    <a:ext uri="{9D8B030D-6E8A-4147-A177-3AD203B41FA5}">
                      <a16:colId xmlns:a16="http://schemas.microsoft.com/office/drawing/2014/main" val="3648139281"/>
                    </a:ext>
                  </a:extLst>
                </a:gridCol>
                <a:gridCol w="861078">
                  <a:extLst>
                    <a:ext uri="{9D8B030D-6E8A-4147-A177-3AD203B41FA5}">
                      <a16:colId xmlns:a16="http://schemas.microsoft.com/office/drawing/2014/main" val="20004"/>
                    </a:ext>
                  </a:extLst>
                </a:gridCol>
                <a:gridCol w="859814">
                  <a:extLst>
                    <a:ext uri="{9D8B030D-6E8A-4147-A177-3AD203B41FA5}">
                      <a16:colId xmlns:a16="http://schemas.microsoft.com/office/drawing/2014/main" val="20005"/>
                    </a:ext>
                  </a:extLst>
                </a:gridCol>
                <a:gridCol w="859814">
                  <a:extLst>
                    <a:ext uri="{9D8B030D-6E8A-4147-A177-3AD203B41FA5}">
                      <a16:colId xmlns:a16="http://schemas.microsoft.com/office/drawing/2014/main" val="89182891"/>
                    </a:ext>
                  </a:extLst>
                </a:gridCol>
              </a:tblGrid>
              <a:tr h="437413">
                <a:tc rowSpan="2">
                  <a:txBody>
                    <a:bodyPr/>
                    <a:lstStyle/>
                    <a:p>
                      <a:pPr algn="ctr"/>
                      <a:endParaRPr lang="en-PH" altLang="en-US" dirty="0"/>
                    </a:p>
                  </a:txBody>
                  <a:tcPr anchor="ctr"/>
                </a:tc>
                <a:tc gridSpan="3">
                  <a:txBody>
                    <a:bodyPr/>
                    <a:lstStyle/>
                    <a:p>
                      <a:pPr algn="ctr"/>
                      <a:r>
                        <a:rPr lang="en-US" dirty="0"/>
                        <a:t>Male </a:t>
                      </a:r>
                    </a:p>
                  </a:txBody>
                  <a:tcPr anchor="ctr"/>
                </a:tc>
                <a:tc hMerge="1">
                  <a:txBody>
                    <a:bodyPr/>
                    <a:lstStyle/>
                    <a:p>
                      <a:endParaRPr lang="en-US"/>
                    </a:p>
                  </a:txBody>
                  <a:tcPr/>
                </a:tc>
                <a:tc hMerge="1">
                  <a:txBody>
                    <a:bodyPr/>
                    <a:lstStyle/>
                    <a:p>
                      <a:pPr algn="ctr"/>
                      <a:endParaRPr lang="en-US" dirty="0"/>
                    </a:p>
                  </a:txBody>
                  <a:tcPr anchor="ctr"/>
                </a:tc>
                <a:tc gridSpan="3">
                  <a:txBody>
                    <a:bodyPr/>
                    <a:lstStyle/>
                    <a:p>
                      <a:pPr algn="ctr"/>
                      <a:r>
                        <a:rPr lang="en-US" dirty="0"/>
                        <a:t>Female </a:t>
                      </a:r>
                    </a:p>
                  </a:txBody>
                  <a:tcPr anchor="ctr"/>
                </a:tc>
                <a:tc hMerge="1">
                  <a:txBody>
                    <a:bodyPr/>
                    <a:lstStyle/>
                    <a:p>
                      <a:endParaRPr lang="en-US"/>
                    </a:p>
                  </a:txBody>
                  <a:tcPr/>
                </a:tc>
                <a:tc hMerge="1">
                  <a:txBody>
                    <a:bodyPr/>
                    <a:lstStyle/>
                    <a:p>
                      <a:pPr algn="ctr"/>
                      <a:endParaRPr lang="en-US" dirty="0"/>
                    </a:p>
                  </a:txBody>
                  <a:tcPr anchor="ctr"/>
                </a:tc>
                <a:extLst>
                  <a:ext uri="{0D108BD9-81ED-4DB2-BD59-A6C34878D82A}">
                    <a16:rowId xmlns:a16="http://schemas.microsoft.com/office/drawing/2014/main" val="10000"/>
                  </a:ext>
                </a:extLst>
              </a:tr>
              <a:tr h="438037">
                <a:tc vMerge="1">
                  <a:txBody>
                    <a:bodyPr/>
                    <a:lstStyle/>
                    <a:p>
                      <a:endParaRPr lang="en-US"/>
                    </a:p>
                  </a:txBody>
                  <a:tcPr/>
                </a:tc>
                <a:tc>
                  <a:txBody>
                    <a:bodyPr/>
                    <a:lstStyle/>
                    <a:p>
                      <a:pPr algn="ctr"/>
                      <a:r>
                        <a:rPr lang="en-PH" altLang="en-US" b="1" dirty="0"/>
                        <a:t>a</a:t>
                      </a:r>
                      <a:endParaRPr lang="en-PH" altLang="en-US" b="1" dirty="0">
                        <a:solidFill>
                          <a:schemeClr val="bg1"/>
                        </a:solidFill>
                      </a:endParaRPr>
                    </a:p>
                  </a:txBody>
                  <a:tcPr anchor="ctr"/>
                </a:tc>
                <a:tc>
                  <a:txBody>
                    <a:bodyPr/>
                    <a:lstStyle/>
                    <a:p>
                      <a:pPr algn="ctr"/>
                      <a:r>
                        <a:rPr lang="en-PH" altLang="en-US" b="1" dirty="0"/>
                        <a:t>b</a:t>
                      </a:r>
                      <a:endParaRPr lang="en-PH" altLang="en-US" b="1" dirty="0">
                        <a:solidFill>
                          <a:schemeClr val="bg1"/>
                        </a:solidFill>
                      </a:endParaRPr>
                    </a:p>
                  </a:txBody>
                  <a:tcPr anchor="ctr"/>
                </a:tc>
                <a:tc>
                  <a:txBody>
                    <a:bodyPr/>
                    <a:lstStyle/>
                    <a:p>
                      <a:pPr algn="ctr"/>
                      <a:r>
                        <a:rPr lang="en-PH" altLang="en-US" b="1" dirty="0" err="1">
                          <a:solidFill>
                            <a:schemeClr val="tx1"/>
                          </a:solidFill>
                        </a:rPr>
                        <a:t>etc</a:t>
                      </a:r>
                      <a:endParaRPr lang="en-PH" altLang="en-US" b="1" dirty="0">
                        <a:solidFill>
                          <a:schemeClr val="tx1"/>
                        </a:solidFill>
                      </a:endParaRPr>
                    </a:p>
                  </a:txBody>
                  <a:tcPr anchor="ctr"/>
                </a:tc>
                <a:tc>
                  <a:txBody>
                    <a:bodyPr/>
                    <a:lstStyle/>
                    <a:p>
                      <a:pPr algn="ctr"/>
                      <a:r>
                        <a:rPr lang="en-PH" altLang="en-US" b="1" dirty="0"/>
                        <a:t>a</a:t>
                      </a:r>
                      <a:endParaRPr lang="en-PH" altLang="en-US" b="1" dirty="0">
                        <a:solidFill>
                          <a:schemeClr val="bg1"/>
                        </a:solidFill>
                      </a:endParaRPr>
                    </a:p>
                  </a:txBody>
                  <a:tcPr anchor="ctr"/>
                </a:tc>
                <a:tc>
                  <a:txBody>
                    <a:bodyPr/>
                    <a:lstStyle/>
                    <a:p>
                      <a:pPr algn="ctr"/>
                      <a:r>
                        <a:rPr lang="en-PH" altLang="en-US" b="1" dirty="0"/>
                        <a:t>b</a:t>
                      </a:r>
                      <a:endParaRPr lang="en-PH" altLang="en-US" b="1" dirty="0">
                        <a:solidFill>
                          <a:schemeClr val="bg1"/>
                        </a:solidFill>
                      </a:endParaRPr>
                    </a:p>
                  </a:txBody>
                  <a:tcPr anchor="ctr"/>
                </a:tc>
                <a:tc>
                  <a:txBody>
                    <a:bodyPr/>
                    <a:lstStyle/>
                    <a:p>
                      <a:pPr algn="ctr"/>
                      <a:r>
                        <a:rPr lang="en-PH" altLang="en-US" b="1" dirty="0" err="1">
                          <a:solidFill>
                            <a:schemeClr val="tx1"/>
                          </a:solidFill>
                        </a:rPr>
                        <a:t>etc</a:t>
                      </a:r>
                      <a:endParaRPr lang="en-PH" altLang="en-US" b="1" dirty="0">
                        <a:solidFill>
                          <a:schemeClr val="tx1"/>
                        </a:solidFill>
                      </a:endParaRPr>
                    </a:p>
                  </a:txBody>
                  <a:tcPr anchor="ctr"/>
                </a:tc>
                <a:extLst>
                  <a:ext uri="{0D108BD9-81ED-4DB2-BD59-A6C34878D82A}">
                    <a16:rowId xmlns:a16="http://schemas.microsoft.com/office/drawing/2014/main" val="10001"/>
                  </a:ext>
                </a:extLst>
              </a:tr>
              <a:tr h="43741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a:t>
                      </a:r>
                      <a:r>
                        <a:rPr lang="en-PH" altLang="en-US" dirty="0"/>
                        <a:t>24a</a:t>
                      </a:r>
                      <a:r>
                        <a:rPr lang="en-US" dirty="0"/>
                        <a:t>: I do dangerous things for fun</a:t>
                      </a:r>
                    </a:p>
                  </a:txBody>
                  <a:tcPr/>
                </a:tc>
                <a:tc>
                  <a:txBody>
                    <a:bodyPr/>
                    <a:lstStyle/>
                    <a:p>
                      <a:pPr algn="ctr" fontAlgn="ctr"/>
                      <a:r>
                        <a:rPr lang="en-PH" sz="1800" b="0" i="0" u="none" strike="noStrike" dirty="0">
                          <a:solidFill>
                            <a:srgbClr val="000000"/>
                          </a:solidFill>
                          <a:effectLst/>
                          <a:latin typeface="Calibri" panose="020F0502020204030204" pitchFamily="34" charset="0"/>
                        </a:rPr>
                        <a:t>73%</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24%</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84%</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14%</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2%</a:t>
                      </a:r>
                    </a:p>
                  </a:txBody>
                  <a:tcPr marL="9525" marR="9525" marT="9525" marB="0" anchor="ctr"/>
                </a:tc>
                <a:extLst>
                  <a:ext uri="{0D108BD9-81ED-4DB2-BD59-A6C34878D82A}">
                    <a16:rowId xmlns:a16="http://schemas.microsoft.com/office/drawing/2014/main" val="10002"/>
                  </a:ext>
                </a:extLst>
              </a:tr>
              <a:tr h="37189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a:t>
                      </a:r>
                      <a:r>
                        <a:rPr lang="en-PH" altLang="en-US" dirty="0"/>
                        <a:t>24b</a:t>
                      </a:r>
                      <a:r>
                        <a:rPr lang="en-US" dirty="0"/>
                        <a:t>: I do exciting things; even if they are dangerous</a:t>
                      </a:r>
                    </a:p>
                  </a:txBody>
                  <a:tcPr/>
                </a:tc>
                <a:tc>
                  <a:txBody>
                    <a:bodyPr/>
                    <a:lstStyle/>
                    <a:p>
                      <a:pPr algn="ctr" fontAlgn="ctr"/>
                      <a:r>
                        <a:rPr lang="en-PH" sz="1800" b="0" i="0" u="none" strike="noStrike" dirty="0">
                          <a:solidFill>
                            <a:srgbClr val="000000"/>
                          </a:solidFill>
                          <a:effectLst/>
                          <a:latin typeface="Calibri" panose="020F0502020204030204" pitchFamily="34" charset="0"/>
                        </a:rPr>
                        <a:t>71%</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27%</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81%</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17%</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2%</a:t>
                      </a:r>
                    </a:p>
                  </a:txBody>
                  <a:tcPr marL="9525" marR="9525" marT="9525" marB="0" anchor="ctr"/>
                </a:tc>
                <a:extLst>
                  <a:ext uri="{0D108BD9-81ED-4DB2-BD59-A6C34878D82A}">
                    <a16:rowId xmlns:a16="http://schemas.microsoft.com/office/drawing/2014/main" val="10003"/>
                  </a:ext>
                </a:extLst>
              </a:tr>
              <a:tr h="44365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a:t>
                      </a:r>
                      <a:r>
                        <a:rPr lang="en-PH" altLang="en-US" dirty="0"/>
                        <a:t>25a</a:t>
                      </a:r>
                      <a:r>
                        <a:rPr lang="en-US" dirty="0"/>
                        <a:t>: I had so much alcohol that I got really drunk</a:t>
                      </a:r>
                    </a:p>
                  </a:txBody>
                  <a:tcPr/>
                </a:tc>
                <a:tc>
                  <a:txBody>
                    <a:bodyPr/>
                    <a:lstStyle/>
                    <a:p>
                      <a:pPr algn="ctr" fontAlgn="ctr"/>
                      <a:r>
                        <a:rPr lang="en-PH" sz="1800" b="0" i="0" u="none" strike="noStrike" dirty="0">
                          <a:solidFill>
                            <a:srgbClr val="000000"/>
                          </a:solidFill>
                          <a:effectLst/>
                          <a:latin typeface="Calibri" panose="020F0502020204030204" pitchFamily="34" charset="0"/>
                        </a:rPr>
                        <a:t>88%</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10%</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94%</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4%</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2%</a:t>
                      </a:r>
                    </a:p>
                  </a:txBody>
                  <a:tcPr marL="9525" marR="9525" marT="9525" marB="0" anchor="ctr"/>
                </a:tc>
                <a:extLst>
                  <a:ext uri="{0D108BD9-81ED-4DB2-BD59-A6C34878D82A}">
                    <a16:rowId xmlns:a16="http://schemas.microsoft.com/office/drawing/2014/main" val="10004"/>
                  </a:ext>
                </a:extLst>
              </a:tr>
              <a:tr h="628977">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PH" altLang="en-US" dirty="0"/>
                        <a:t>A25b: </a:t>
                      </a:r>
                      <a:r>
                        <a:rPr lang="en-US" altLang="en-US" dirty="0"/>
                        <a:t>I</a:t>
                      </a:r>
                      <a:r>
                        <a:rPr lang="en-US" altLang="en-US" baseline="0" dirty="0"/>
                        <a:t> m</a:t>
                      </a:r>
                      <a:r>
                        <a:rPr lang="en-US" altLang="en-US" dirty="0"/>
                        <a:t>issed school lessons without my parent(s)/</a:t>
                      </a:r>
                      <a:r>
                        <a:rPr lang="en-US" altLang="en-US" dirty="0" err="1"/>
                        <a:t>carer</a:t>
                      </a:r>
                      <a:r>
                        <a:rPr lang="en-US" altLang="en-US" dirty="0"/>
                        <a:t>(s) knowing</a:t>
                      </a:r>
                    </a:p>
                  </a:txBody>
                  <a:tcPr/>
                </a:tc>
                <a:tc>
                  <a:txBody>
                    <a:bodyPr/>
                    <a:lstStyle/>
                    <a:p>
                      <a:pPr algn="ctr" fontAlgn="ctr"/>
                      <a:r>
                        <a:rPr lang="en-PH" sz="1800" b="0" i="0" u="none" strike="noStrike" dirty="0">
                          <a:solidFill>
                            <a:srgbClr val="000000"/>
                          </a:solidFill>
                          <a:effectLst/>
                          <a:latin typeface="Calibri" panose="020F0502020204030204" pitchFamily="34" charset="0"/>
                        </a:rPr>
                        <a:t>82%</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17%</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89%</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9%</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2%</a:t>
                      </a:r>
                    </a:p>
                  </a:txBody>
                  <a:tcPr marL="9525" marR="9525" marT="9525" marB="0" anchor="ctr"/>
                </a:tc>
                <a:extLst>
                  <a:ext uri="{0D108BD9-81ED-4DB2-BD59-A6C34878D82A}">
                    <a16:rowId xmlns:a16="http://schemas.microsoft.com/office/drawing/2014/main" val="10005"/>
                  </a:ext>
                </a:extLst>
              </a:tr>
              <a:tr h="628977">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US" dirty="0"/>
                        <a:t>A25f: Met personally with someone whom I met online (i.e.; eyeball)</a:t>
                      </a:r>
                    </a:p>
                  </a:txBody>
                  <a:tcPr/>
                </a:tc>
                <a:tc>
                  <a:txBody>
                    <a:bodyPr/>
                    <a:lstStyle/>
                    <a:p>
                      <a:pPr algn="ctr" fontAlgn="ctr"/>
                      <a:r>
                        <a:rPr lang="en-PH" sz="1800" b="0" i="0" u="none" strike="noStrike" dirty="0">
                          <a:solidFill>
                            <a:srgbClr val="000000"/>
                          </a:solidFill>
                          <a:effectLst/>
                          <a:latin typeface="Calibri" panose="020F0502020204030204" pitchFamily="34" charset="0"/>
                        </a:rPr>
                        <a:t>84%</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14%</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91%</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8%</a:t>
                      </a:r>
                    </a:p>
                  </a:txBody>
                  <a:tcPr marL="9525" marR="9525" marT="9525" marB="0" anchor="ctr"/>
                </a:tc>
                <a:tc>
                  <a:txBody>
                    <a:bodyPr/>
                    <a:lstStyle/>
                    <a:p>
                      <a:pPr algn="ctr" fontAlgn="ctr"/>
                      <a:r>
                        <a:rPr lang="en-PH" sz="18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214178897"/>
                  </a:ext>
                </a:extLst>
              </a:tr>
            </a:tbl>
          </a:graphicData>
        </a:graphic>
      </p:graphicFrame>
      <p:sp>
        <p:nvSpPr>
          <p:cNvPr id="5" name="TextBox 4"/>
          <p:cNvSpPr txBox="1"/>
          <p:nvPr/>
        </p:nvSpPr>
        <p:spPr>
          <a:xfrm>
            <a:off x="9437226" y="994710"/>
            <a:ext cx="2754774" cy="646331"/>
          </a:xfrm>
          <a:prstGeom prst="rect">
            <a:avLst/>
          </a:prstGeom>
          <a:noFill/>
        </p:spPr>
        <p:txBody>
          <a:bodyPr wrap="square" rtlCol="0">
            <a:spAutoFit/>
          </a:bodyPr>
          <a:lstStyle/>
          <a:p>
            <a:r>
              <a:rPr lang="en-US" dirty="0"/>
              <a:t>99% Confidence interval </a:t>
            </a:r>
            <a:r>
              <a:rPr lang="el-GR" b="1" dirty="0">
                <a:hlinkClick r:id="rId4"/>
              </a:rPr>
              <a:t>χ</a:t>
            </a:r>
            <a:r>
              <a:rPr lang="en-US" b="1" dirty="0"/>
              <a:t>2</a:t>
            </a:r>
            <a:endParaRPr lang="el-GR" b="1" dirty="0"/>
          </a:p>
          <a:p>
            <a:endParaRPr lang="en-US" dirty="0"/>
          </a:p>
        </p:txBody>
      </p:sp>
      <p:sp>
        <p:nvSpPr>
          <p:cNvPr id="2" name="Text Box 1"/>
          <p:cNvSpPr txBox="1"/>
          <p:nvPr/>
        </p:nvSpPr>
        <p:spPr>
          <a:xfrm>
            <a:off x="254000" y="4962417"/>
            <a:ext cx="6972935" cy="1754326"/>
          </a:xfrm>
          <a:prstGeom prst="rect">
            <a:avLst/>
          </a:prstGeom>
          <a:noFill/>
        </p:spPr>
        <p:txBody>
          <a:bodyPr wrap="square" rtlCol="0">
            <a:spAutoFit/>
          </a:bodyPr>
          <a:lstStyle/>
          <a:p>
            <a:pPr>
              <a:lnSpc>
                <a:spcPct val="150000"/>
              </a:lnSpc>
            </a:pPr>
            <a:r>
              <a:rPr lang="en-PH" altLang="en-US" b="1" dirty="0"/>
              <a:t>Note:</a:t>
            </a:r>
          </a:p>
          <a:p>
            <a:pPr>
              <a:lnSpc>
                <a:spcPct val="150000"/>
              </a:lnSpc>
            </a:pPr>
            <a:r>
              <a:rPr lang="en-PH" altLang="en-US" b="1" dirty="0"/>
              <a:t>a</a:t>
            </a:r>
            <a:r>
              <a:rPr lang="en-PH" altLang="en-US" dirty="0"/>
              <a:t> = Not true/No</a:t>
            </a:r>
          </a:p>
          <a:p>
            <a:pPr>
              <a:lnSpc>
                <a:spcPct val="150000"/>
              </a:lnSpc>
            </a:pPr>
            <a:r>
              <a:rPr lang="en-PH" altLang="en-US" b="1" dirty="0"/>
              <a:t>b</a:t>
            </a:r>
            <a:r>
              <a:rPr lang="en-PH" altLang="en-US" dirty="0"/>
              <a:t> = A bit true/Very true/Yes</a:t>
            </a:r>
          </a:p>
          <a:p>
            <a:pPr>
              <a:lnSpc>
                <a:spcPct val="150000"/>
              </a:lnSpc>
            </a:pPr>
            <a:r>
              <a:rPr lang="en-PH" altLang="en-US" b="1" dirty="0" err="1"/>
              <a:t>etc</a:t>
            </a:r>
            <a:r>
              <a:rPr lang="en-PH" altLang="en-US" dirty="0"/>
              <a:t> = Prefer not to say</a:t>
            </a:r>
          </a:p>
        </p:txBody>
      </p:sp>
    </p:spTree>
    <p:extLst>
      <p:ext uri="{BB962C8B-B14F-4D97-AF65-F5344CB8AC3E}">
        <p14:creationId xmlns:p14="http://schemas.microsoft.com/office/powerpoint/2010/main" val="4058862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6.googleusercontent.com/EKZOgKilZwvty1rl_i1z8SDJkWZGeUj1FtRgmxAse5V69ZdM1TVeRVXTHX6ohjQli-jcHd0q6PPjfh4QtbGe5Ug4xeAXNAcQ9jnqjnOxe4lvdmKQCAKZu2UfRWwrfjStKmqNYGdOrQ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402915" cy="132208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23867" y="1137423"/>
            <a:ext cx="1608133" cy="307777"/>
          </a:xfrm>
          <a:prstGeom prst="rect">
            <a:avLst/>
          </a:prstGeom>
        </p:spPr>
        <p:txBody>
          <a:bodyPr wrap="square">
            <a:spAutoFit/>
          </a:bodyPr>
          <a:lstStyle/>
          <a:p>
            <a:pPr algn="ctr"/>
            <a:r>
              <a:rPr lang="en-US" sz="1400" dirty="0">
                <a:solidFill>
                  <a:srgbClr val="595959"/>
                </a:solidFill>
                <a:latin typeface="Arial" panose="020B0604020202020204" pitchFamily="34" charset="0"/>
              </a:rPr>
              <a:t>PHILIPPINES</a:t>
            </a:r>
            <a:endParaRPr lang="en-US" sz="1400" dirty="0">
              <a:effectLst/>
            </a:endParaRPr>
          </a:p>
        </p:txBody>
      </p:sp>
      <p:sp>
        <p:nvSpPr>
          <p:cNvPr id="12" name="Rectangle 11"/>
          <p:cNvSpPr/>
          <p:nvPr/>
        </p:nvSpPr>
        <p:spPr>
          <a:xfrm>
            <a:off x="9648825" y="0"/>
            <a:ext cx="2543175" cy="923330"/>
          </a:xfrm>
          <a:prstGeom prst="rect">
            <a:avLst/>
          </a:prstGeom>
        </p:spPr>
        <p:txBody>
          <a:bodyPr wrap="square">
            <a:spAutoFit/>
          </a:bodyPr>
          <a:lstStyle/>
          <a:p>
            <a:r>
              <a:rPr lang="en-US" dirty="0">
                <a:solidFill>
                  <a:schemeClr val="bg2">
                    <a:lumMod val="75000"/>
                  </a:schemeClr>
                </a:solidFill>
                <a:latin typeface="Montserrat"/>
              </a:rPr>
              <a:t>OOTO Information Miner</a:t>
            </a:r>
            <a:endParaRPr lang="en-US" dirty="0">
              <a:solidFill>
                <a:schemeClr val="bg2">
                  <a:lumMod val="75000"/>
                </a:schemeClr>
              </a:solidFill>
              <a:effectLst/>
              <a:latin typeface="Montserrat"/>
            </a:endParaRPr>
          </a:p>
          <a:p>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74771090"/>
              </p:ext>
            </p:extLst>
          </p:nvPr>
        </p:nvGraphicFramePr>
        <p:xfrm>
          <a:off x="254000" y="1552759"/>
          <a:ext cx="11551312" cy="4164925"/>
        </p:xfrm>
        <a:graphic>
          <a:graphicData uri="http://schemas.openxmlformats.org/drawingml/2006/table">
            <a:tbl>
              <a:tblPr firstRow="1" bandRow="1">
                <a:tableStyleId>{69C7853C-536D-4A76-A0AE-DD22124D55A5}</a:tableStyleId>
              </a:tblPr>
              <a:tblGrid>
                <a:gridCol w="6370961">
                  <a:extLst>
                    <a:ext uri="{9D8B030D-6E8A-4147-A177-3AD203B41FA5}">
                      <a16:colId xmlns:a16="http://schemas.microsoft.com/office/drawing/2014/main" val="20000"/>
                    </a:ext>
                  </a:extLst>
                </a:gridCol>
                <a:gridCol w="866127">
                  <a:extLst>
                    <a:ext uri="{9D8B030D-6E8A-4147-A177-3AD203B41FA5}">
                      <a16:colId xmlns:a16="http://schemas.microsoft.com/office/drawing/2014/main" val="20001"/>
                    </a:ext>
                  </a:extLst>
                </a:gridCol>
                <a:gridCol w="866759">
                  <a:extLst>
                    <a:ext uri="{9D8B030D-6E8A-4147-A177-3AD203B41FA5}">
                      <a16:colId xmlns:a16="http://schemas.microsoft.com/office/drawing/2014/main" val="20002"/>
                    </a:ext>
                  </a:extLst>
                </a:gridCol>
                <a:gridCol w="866759">
                  <a:extLst>
                    <a:ext uri="{9D8B030D-6E8A-4147-A177-3AD203B41FA5}">
                      <a16:colId xmlns:a16="http://schemas.microsoft.com/office/drawing/2014/main" val="3648139281"/>
                    </a:ext>
                  </a:extLst>
                </a:gridCol>
                <a:gridCol w="861078">
                  <a:extLst>
                    <a:ext uri="{9D8B030D-6E8A-4147-A177-3AD203B41FA5}">
                      <a16:colId xmlns:a16="http://schemas.microsoft.com/office/drawing/2014/main" val="20004"/>
                    </a:ext>
                  </a:extLst>
                </a:gridCol>
                <a:gridCol w="859814">
                  <a:extLst>
                    <a:ext uri="{9D8B030D-6E8A-4147-A177-3AD203B41FA5}">
                      <a16:colId xmlns:a16="http://schemas.microsoft.com/office/drawing/2014/main" val="20005"/>
                    </a:ext>
                  </a:extLst>
                </a:gridCol>
                <a:gridCol w="859814">
                  <a:extLst>
                    <a:ext uri="{9D8B030D-6E8A-4147-A177-3AD203B41FA5}">
                      <a16:colId xmlns:a16="http://schemas.microsoft.com/office/drawing/2014/main" val="89182891"/>
                    </a:ext>
                  </a:extLst>
                </a:gridCol>
              </a:tblGrid>
              <a:tr h="309596">
                <a:tc rowSpan="2">
                  <a:txBody>
                    <a:bodyPr/>
                    <a:lstStyle/>
                    <a:p>
                      <a:pPr algn="ctr"/>
                      <a:endParaRPr lang="en-PH" altLang="en-US" dirty="0"/>
                    </a:p>
                  </a:txBody>
                  <a:tcPr anchor="ctr"/>
                </a:tc>
                <a:tc gridSpan="3">
                  <a:txBody>
                    <a:bodyPr/>
                    <a:lstStyle/>
                    <a:p>
                      <a:pPr algn="ctr"/>
                      <a:r>
                        <a:rPr lang="en-US" dirty="0"/>
                        <a:t>Male </a:t>
                      </a:r>
                    </a:p>
                  </a:txBody>
                  <a:tcPr anchor="ctr"/>
                </a:tc>
                <a:tc hMerge="1">
                  <a:txBody>
                    <a:bodyPr/>
                    <a:lstStyle/>
                    <a:p>
                      <a:endParaRPr lang="en-US"/>
                    </a:p>
                  </a:txBody>
                  <a:tcPr/>
                </a:tc>
                <a:tc hMerge="1">
                  <a:txBody>
                    <a:bodyPr/>
                    <a:lstStyle/>
                    <a:p>
                      <a:pPr algn="ctr"/>
                      <a:endParaRPr lang="en-US" dirty="0"/>
                    </a:p>
                  </a:txBody>
                  <a:tcPr anchor="ctr"/>
                </a:tc>
                <a:tc gridSpan="3">
                  <a:txBody>
                    <a:bodyPr/>
                    <a:lstStyle/>
                    <a:p>
                      <a:pPr algn="ctr"/>
                      <a:r>
                        <a:rPr lang="en-US" dirty="0"/>
                        <a:t>Female </a:t>
                      </a:r>
                    </a:p>
                  </a:txBody>
                  <a:tcPr anchor="ctr"/>
                </a:tc>
                <a:tc hMerge="1">
                  <a:txBody>
                    <a:bodyPr/>
                    <a:lstStyle/>
                    <a:p>
                      <a:endParaRPr lang="en-US"/>
                    </a:p>
                  </a:txBody>
                  <a:tcPr/>
                </a:tc>
                <a:tc hMerge="1">
                  <a:txBody>
                    <a:bodyPr/>
                    <a:lstStyle/>
                    <a:p>
                      <a:pPr algn="ctr"/>
                      <a:endParaRPr lang="en-US" dirty="0"/>
                    </a:p>
                  </a:txBody>
                  <a:tcPr anchor="ctr"/>
                </a:tc>
                <a:extLst>
                  <a:ext uri="{0D108BD9-81ED-4DB2-BD59-A6C34878D82A}">
                    <a16:rowId xmlns:a16="http://schemas.microsoft.com/office/drawing/2014/main" val="10000"/>
                  </a:ext>
                </a:extLst>
              </a:tr>
              <a:tr h="309596">
                <a:tc vMerge="1">
                  <a:txBody>
                    <a:bodyPr/>
                    <a:lstStyle/>
                    <a:p>
                      <a:endParaRPr lang="en-US"/>
                    </a:p>
                  </a:txBody>
                  <a:tcPr/>
                </a:tc>
                <a:tc>
                  <a:txBody>
                    <a:bodyPr/>
                    <a:lstStyle/>
                    <a:p>
                      <a:pPr algn="ctr"/>
                      <a:r>
                        <a:rPr lang="en-PH" altLang="en-US" b="1" dirty="0"/>
                        <a:t>a</a:t>
                      </a:r>
                      <a:endParaRPr lang="en-PH" altLang="en-US" b="1" dirty="0">
                        <a:solidFill>
                          <a:schemeClr val="bg1"/>
                        </a:solidFill>
                      </a:endParaRPr>
                    </a:p>
                  </a:txBody>
                  <a:tcPr anchor="ctr"/>
                </a:tc>
                <a:tc>
                  <a:txBody>
                    <a:bodyPr/>
                    <a:lstStyle/>
                    <a:p>
                      <a:pPr algn="ctr"/>
                      <a:r>
                        <a:rPr lang="en-PH" altLang="en-US" b="1" dirty="0"/>
                        <a:t>b</a:t>
                      </a:r>
                      <a:endParaRPr lang="en-PH" altLang="en-US" b="1" dirty="0">
                        <a:solidFill>
                          <a:schemeClr val="bg1"/>
                        </a:solidFill>
                      </a:endParaRPr>
                    </a:p>
                  </a:txBody>
                  <a:tcPr anchor="ctr"/>
                </a:tc>
                <a:tc>
                  <a:txBody>
                    <a:bodyPr/>
                    <a:lstStyle/>
                    <a:p>
                      <a:pPr algn="ctr"/>
                      <a:r>
                        <a:rPr lang="en-PH" altLang="en-US" b="1" dirty="0" err="1">
                          <a:solidFill>
                            <a:schemeClr val="tx1"/>
                          </a:solidFill>
                        </a:rPr>
                        <a:t>etc</a:t>
                      </a:r>
                      <a:endParaRPr lang="en-PH" altLang="en-US" b="1" dirty="0">
                        <a:solidFill>
                          <a:schemeClr val="tx1"/>
                        </a:solidFill>
                      </a:endParaRPr>
                    </a:p>
                  </a:txBody>
                  <a:tcPr anchor="ctr"/>
                </a:tc>
                <a:tc>
                  <a:txBody>
                    <a:bodyPr/>
                    <a:lstStyle/>
                    <a:p>
                      <a:pPr algn="ctr"/>
                      <a:r>
                        <a:rPr lang="en-PH" altLang="en-US" b="1" dirty="0"/>
                        <a:t>a</a:t>
                      </a:r>
                      <a:endParaRPr lang="en-PH" altLang="en-US" b="1" dirty="0">
                        <a:solidFill>
                          <a:schemeClr val="bg1"/>
                        </a:solidFill>
                      </a:endParaRPr>
                    </a:p>
                  </a:txBody>
                  <a:tcPr anchor="ctr"/>
                </a:tc>
                <a:tc>
                  <a:txBody>
                    <a:bodyPr/>
                    <a:lstStyle/>
                    <a:p>
                      <a:pPr algn="ctr"/>
                      <a:r>
                        <a:rPr lang="en-PH" altLang="en-US" b="1" dirty="0"/>
                        <a:t>b</a:t>
                      </a:r>
                      <a:endParaRPr lang="en-PH" altLang="en-US" b="1" dirty="0">
                        <a:solidFill>
                          <a:schemeClr val="bg1"/>
                        </a:solidFill>
                      </a:endParaRPr>
                    </a:p>
                  </a:txBody>
                  <a:tcPr anchor="ctr"/>
                </a:tc>
                <a:tc>
                  <a:txBody>
                    <a:bodyPr/>
                    <a:lstStyle/>
                    <a:p>
                      <a:pPr algn="ctr"/>
                      <a:r>
                        <a:rPr lang="en-PH" altLang="en-US" b="1" dirty="0" err="1">
                          <a:solidFill>
                            <a:schemeClr val="tx1"/>
                          </a:solidFill>
                        </a:rPr>
                        <a:t>etc</a:t>
                      </a:r>
                      <a:endParaRPr lang="en-PH" altLang="en-US" b="1" dirty="0">
                        <a:solidFill>
                          <a:schemeClr val="tx1"/>
                        </a:solidFill>
                      </a:endParaRPr>
                    </a:p>
                  </a:txBody>
                  <a:tcPr anchor="ctr"/>
                </a:tc>
                <a:extLst>
                  <a:ext uri="{0D108BD9-81ED-4DB2-BD59-A6C34878D82A}">
                    <a16:rowId xmlns:a16="http://schemas.microsoft.com/office/drawing/2014/main" val="10001"/>
                  </a:ext>
                </a:extLst>
              </a:tr>
              <a:tr h="77399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PH" sz="1600" dirty="0"/>
                        <a:t>G1b</a:t>
                      </a:r>
                      <a:r>
                        <a:rPr lang="en-US" sz="1600" dirty="0"/>
                        <a:t>: I opened a message or a link in a message that showed pictures of naked people or of people having sex that I did not want</a:t>
                      </a:r>
                    </a:p>
                  </a:txBody>
                  <a:tcPr/>
                </a:tc>
                <a:tc>
                  <a:txBody>
                    <a:bodyPr/>
                    <a:lstStyle/>
                    <a:p>
                      <a:pPr algn="ctr" fontAlgn="ctr"/>
                      <a:r>
                        <a:rPr lang="en-PH" sz="1600" b="0" i="0" u="none" strike="noStrike" dirty="0">
                          <a:solidFill>
                            <a:srgbClr val="000000"/>
                          </a:solidFill>
                          <a:effectLst/>
                          <a:latin typeface="Calibri" panose="020F0502020204030204" pitchFamily="34" charset="0"/>
                        </a:rPr>
                        <a:t>86%</a:t>
                      </a:r>
                    </a:p>
                  </a:txBody>
                  <a:tcPr marL="9525" marR="9525" marT="9525" marB="0" anchor="ctr"/>
                </a:tc>
                <a:tc>
                  <a:txBody>
                    <a:bodyPr/>
                    <a:lstStyle/>
                    <a:p>
                      <a:pPr algn="ctr" fontAlgn="ctr"/>
                      <a:r>
                        <a:rPr lang="en-PH" sz="1600" b="0" i="0" u="none" strike="noStrike" dirty="0">
                          <a:solidFill>
                            <a:srgbClr val="000000"/>
                          </a:solidFill>
                          <a:effectLst/>
                          <a:latin typeface="Calibri" panose="020F0502020204030204" pitchFamily="34" charset="0"/>
                        </a:rPr>
                        <a:t>12%</a:t>
                      </a:r>
                    </a:p>
                  </a:txBody>
                  <a:tcPr marL="9525" marR="9525" marT="9525" marB="0" anchor="ctr"/>
                </a:tc>
                <a:tc>
                  <a:txBody>
                    <a:bodyPr/>
                    <a:lstStyle/>
                    <a:p>
                      <a:pPr algn="ctr" fontAlgn="ctr"/>
                      <a:r>
                        <a:rPr lang="en-PH" sz="16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ctr" fontAlgn="ctr"/>
                      <a:r>
                        <a:rPr lang="en-PH" sz="1600" b="0" i="0" u="none" strike="noStrike" dirty="0">
                          <a:solidFill>
                            <a:srgbClr val="000000"/>
                          </a:solidFill>
                          <a:effectLst/>
                          <a:latin typeface="Calibri" panose="020F0502020204030204" pitchFamily="34" charset="0"/>
                        </a:rPr>
                        <a:t>92%</a:t>
                      </a:r>
                    </a:p>
                  </a:txBody>
                  <a:tcPr marL="9525" marR="9525" marT="9525" marB="0" anchor="ctr"/>
                </a:tc>
                <a:tc>
                  <a:txBody>
                    <a:bodyPr/>
                    <a:lstStyle/>
                    <a:p>
                      <a:pPr algn="ctr" fontAlgn="ctr"/>
                      <a:r>
                        <a:rPr lang="en-PH" sz="1600" b="0" i="0" u="none" strike="noStrike" dirty="0">
                          <a:solidFill>
                            <a:srgbClr val="000000"/>
                          </a:solidFill>
                          <a:effectLst/>
                          <a:latin typeface="Calibri" panose="020F0502020204030204" pitchFamily="34" charset="0"/>
                        </a:rPr>
                        <a:t>7%</a:t>
                      </a:r>
                    </a:p>
                  </a:txBody>
                  <a:tcPr marL="9525" marR="9525" marT="9525" marB="0" anchor="ctr"/>
                </a:tc>
                <a:tc>
                  <a:txBody>
                    <a:bodyPr/>
                    <a:lstStyle/>
                    <a:p>
                      <a:pPr algn="ctr" fontAlgn="ctr"/>
                      <a:r>
                        <a:rPr lang="en-PH" sz="1600" b="0" i="0" u="none" strike="noStrike" dirty="0">
                          <a:solidFill>
                            <a:srgbClr val="000000"/>
                          </a:solidFill>
                          <a:effectLst/>
                          <a:latin typeface="Calibri" panose="020F0502020204030204" pitchFamily="34" charset="0"/>
                        </a:rPr>
                        <a:t>2%</a:t>
                      </a:r>
                    </a:p>
                  </a:txBody>
                  <a:tcPr marL="9525" marR="9525" marT="9525" marB="0" anchor="ctr"/>
                </a:tc>
                <a:extLst>
                  <a:ext uri="{0D108BD9-81ED-4DB2-BD59-A6C34878D82A}">
                    <a16:rowId xmlns:a16="http://schemas.microsoft.com/office/drawing/2014/main" val="10002"/>
                  </a:ext>
                </a:extLst>
              </a:tr>
              <a:tr h="77399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PH" sz="1600" dirty="0"/>
                        <a:t>G5</a:t>
                      </a:r>
                      <a:r>
                        <a:rPr lang="en-US" sz="1600" dirty="0"/>
                        <a:t>: Thinking about the last time when you had unwanted sexual experience (that is; any of G2a-d); who was the person who did this?</a:t>
                      </a:r>
                    </a:p>
                  </a:txBody>
                  <a:tcPr/>
                </a:tc>
                <a:tc>
                  <a:txBody>
                    <a:bodyPr/>
                    <a:lstStyle/>
                    <a:p>
                      <a:pPr algn="ctr" fontAlgn="ctr"/>
                      <a:r>
                        <a:rPr lang="en-PH" sz="1600" b="0" i="0" u="none" strike="noStrike" dirty="0">
                          <a:solidFill>
                            <a:srgbClr val="000000"/>
                          </a:solidFill>
                          <a:effectLst/>
                          <a:latin typeface="Calibri" panose="020F0502020204030204" pitchFamily="34" charset="0"/>
                        </a:rPr>
                        <a:t>20%</a:t>
                      </a:r>
                    </a:p>
                  </a:txBody>
                  <a:tcPr marL="9525" marR="9525" marT="9525" marB="0" anchor="ctr"/>
                </a:tc>
                <a:tc>
                  <a:txBody>
                    <a:bodyPr/>
                    <a:lstStyle/>
                    <a:p>
                      <a:pPr algn="ctr" fontAlgn="ctr"/>
                      <a:r>
                        <a:rPr lang="en-PH" sz="1600" b="0" i="0" u="none" strike="noStrike" dirty="0">
                          <a:solidFill>
                            <a:srgbClr val="000000"/>
                          </a:solidFill>
                          <a:effectLst/>
                          <a:latin typeface="Calibri" panose="020F0502020204030204" pitchFamily="34" charset="0"/>
                        </a:rPr>
                        <a:t>21%</a:t>
                      </a:r>
                    </a:p>
                  </a:txBody>
                  <a:tcPr marL="9525" marR="9525" marT="9525" marB="0" anchor="ctr"/>
                </a:tc>
                <a:tc>
                  <a:txBody>
                    <a:bodyPr/>
                    <a:lstStyle/>
                    <a:p>
                      <a:pPr algn="ctr" fontAlgn="ctr"/>
                      <a:r>
                        <a:rPr lang="en-PH" sz="1600" b="0" i="0" u="none" strike="noStrike" dirty="0">
                          <a:solidFill>
                            <a:srgbClr val="000000"/>
                          </a:solidFill>
                          <a:effectLst/>
                          <a:latin typeface="Calibri" panose="020F0502020204030204" pitchFamily="34" charset="0"/>
                        </a:rPr>
                        <a:t>59%</a:t>
                      </a:r>
                    </a:p>
                  </a:txBody>
                  <a:tcPr marL="9525" marR="9525" marT="9525" marB="0" anchor="ctr"/>
                </a:tc>
                <a:tc>
                  <a:txBody>
                    <a:bodyPr/>
                    <a:lstStyle/>
                    <a:p>
                      <a:pPr algn="ctr" fontAlgn="ctr"/>
                      <a:r>
                        <a:rPr lang="en-PH" sz="1600" b="0" i="0" u="none" strike="noStrike" dirty="0">
                          <a:solidFill>
                            <a:srgbClr val="000000"/>
                          </a:solidFill>
                          <a:effectLst/>
                          <a:latin typeface="Calibri" panose="020F0502020204030204" pitchFamily="34" charset="0"/>
                        </a:rPr>
                        <a:t>20%</a:t>
                      </a:r>
                    </a:p>
                  </a:txBody>
                  <a:tcPr marL="9525" marR="9525" marT="9525" marB="0" anchor="ctr"/>
                </a:tc>
                <a:tc>
                  <a:txBody>
                    <a:bodyPr/>
                    <a:lstStyle/>
                    <a:p>
                      <a:pPr algn="ctr" fontAlgn="ctr"/>
                      <a:r>
                        <a:rPr lang="en-PH" sz="1600" b="0" i="0" u="none" strike="noStrike" dirty="0">
                          <a:solidFill>
                            <a:srgbClr val="000000"/>
                          </a:solidFill>
                          <a:effectLst/>
                          <a:latin typeface="Calibri" panose="020F0502020204030204" pitchFamily="34" charset="0"/>
                        </a:rPr>
                        <a:t>9%</a:t>
                      </a:r>
                    </a:p>
                  </a:txBody>
                  <a:tcPr marL="9525" marR="9525" marT="9525" marB="0" anchor="ctr"/>
                </a:tc>
                <a:tc>
                  <a:txBody>
                    <a:bodyPr/>
                    <a:lstStyle/>
                    <a:p>
                      <a:pPr algn="ctr" fontAlgn="ctr"/>
                      <a:r>
                        <a:rPr lang="en-PH" sz="1600" b="0" i="0" u="none" strike="noStrike" dirty="0">
                          <a:solidFill>
                            <a:srgbClr val="000000"/>
                          </a:solidFill>
                          <a:effectLst/>
                          <a:latin typeface="Calibri" panose="020F0502020204030204" pitchFamily="34" charset="0"/>
                        </a:rPr>
                        <a:t>71%</a:t>
                      </a:r>
                    </a:p>
                  </a:txBody>
                  <a:tcPr marL="9525" marR="9525" marT="9525" marB="0" anchor="ctr"/>
                </a:tc>
                <a:extLst>
                  <a:ext uri="{0D108BD9-81ED-4DB2-BD59-A6C34878D82A}">
                    <a16:rowId xmlns:a16="http://schemas.microsoft.com/office/drawing/2014/main" val="10003"/>
                  </a:ext>
                </a:extLst>
              </a:tr>
              <a:tr h="30959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US" sz="1600" dirty="0"/>
                        <a:t>G9</a:t>
                      </a:r>
                      <a:r>
                        <a:rPr lang="en-PH" altLang="en-US" sz="1600" dirty="0"/>
                        <a:t>a</a:t>
                      </a:r>
                      <a:r>
                        <a:rPr lang="en-US" sz="1600" dirty="0"/>
                        <a:t>: Thinking about the last time when you had unwanted</a:t>
                      </a:r>
                      <a:r>
                        <a:rPr lang="en-US" sz="1600" baseline="0" dirty="0"/>
                        <a:t> sexual experience; did you tell your b</a:t>
                      </a:r>
                      <a:r>
                        <a:rPr lang="en-US" sz="1600" dirty="0"/>
                        <a:t>rother (over 18) about it?</a:t>
                      </a:r>
                    </a:p>
                  </a:txBody>
                  <a:tcPr/>
                </a:tc>
                <a:tc>
                  <a:txBody>
                    <a:bodyPr/>
                    <a:lstStyle/>
                    <a:p>
                      <a:pPr algn="ctr" fontAlgn="ctr"/>
                      <a:r>
                        <a:rPr lang="en-PH" sz="1600" b="0" i="0" u="none" strike="noStrike" dirty="0">
                          <a:solidFill>
                            <a:srgbClr val="000000"/>
                          </a:solidFill>
                          <a:effectLst/>
                          <a:latin typeface="Calibri" panose="020F0502020204030204" pitchFamily="34" charset="0"/>
                        </a:rPr>
                        <a:t>73%</a:t>
                      </a:r>
                    </a:p>
                  </a:txBody>
                  <a:tcPr marL="9525" marR="9525" marT="9525" marB="0" anchor="ctr"/>
                </a:tc>
                <a:tc>
                  <a:txBody>
                    <a:bodyPr/>
                    <a:lstStyle/>
                    <a:p>
                      <a:pPr algn="ctr" fontAlgn="ctr"/>
                      <a:r>
                        <a:rPr lang="en-PH" sz="1600" b="0" i="0" u="none" strike="noStrike" dirty="0">
                          <a:solidFill>
                            <a:srgbClr val="000000"/>
                          </a:solidFill>
                          <a:effectLst/>
                          <a:latin typeface="Calibri" panose="020F0502020204030204" pitchFamily="34" charset="0"/>
                        </a:rPr>
                        <a:t>27%</a:t>
                      </a:r>
                    </a:p>
                  </a:txBody>
                  <a:tcPr marL="9525" marR="9525" marT="9525" marB="0" anchor="ctr"/>
                </a:tc>
                <a:tc>
                  <a:txBody>
                    <a:bodyPr/>
                    <a:lstStyle/>
                    <a:p>
                      <a:pPr algn="ctr" fontAlgn="ctr"/>
                      <a:r>
                        <a:rPr lang="en-PH" sz="1600" b="0" i="0" u="none" strike="noStrike" dirty="0">
                          <a:solidFill>
                            <a:srgbClr val="000000"/>
                          </a:solidFill>
                          <a:effectLst/>
                          <a:latin typeface="Calibri" panose="020F0502020204030204" pitchFamily="34" charset="0"/>
                        </a:rPr>
                        <a:t>0%</a:t>
                      </a:r>
                    </a:p>
                  </a:txBody>
                  <a:tcPr marL="9525" marR="9525" marT="9525" marB="0" anchor="ctr"/>
                </a:tc>
                <a:tc>
                  <a:txBody>
                    <a:bodyPr/>
                    <a:lstStyle/>
                    <a:p>
                      <a:pPr algn="ctr" fontAlgn="ctr"/>
                      <a:r>
                        <a:rPr lang="en-PH" sz="1600" b="0" i="0" u="none" strike="noStrike" dirty="0">
                          <a:solidFill>
                            <a:srgbClr val="000000"/>
                          </a:solidFill>
                          <a:effectLst/>
                          <a:latin typeface="Calibri" panose="020F0502020204030204" pitchFamily="34" charset="0"/>
                        </a:rPr>
                        <a:t>86%</a:t>
                      </a:r>
                    </a:p>
                  </a:txBody>
                  <a:tcPr marL="9525" marR="9525" marT="9525" marB="0" anchor="ctr"/>
                </a:tc>
                <a:tc>
                  <a:txBody>
                    <a:bodyPr/>
                    <a:lstStyle/>
                    <a:p>
                      <a:pPr algn="ctr" fontAlgn="ctr"/>
                      <a:r>
                        <a:rPr lang="en-PH" sz="1600" b="0" i="0" u="none" strike="noStrike" dirty="0">
                          <a:solidFill>
                            <a:srgbClr val="000000"/>
                          </a:solidFill>
                          <a:effectLst/>
                          <a:latin typeface="Calibri" panose="020F0502020204030204" pitchFamily="34" charset="0"/>
                        </a:rPr>
                        <a:t>14%</a:t>
                      </a:r>
                    </a:p>
                  </a:txBody>
                  <a:tcPr marL="9525" marR="9525" marT="9525" marB="0" anchor="ctr"/>
                </a:tc>
                <a:tc>
                  <a:txBody>
                    <a:bodyPr/>
                    <a:lstStyle/>
                    <a:p>
                      <a:pPr algn="ctr" fontAlgn="ctr"/>
                      <a:r>
                        <a:rPr lang="en-PH" sz="16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10004"/>
                  </a:ext>
                </a:extLst>
              </a:tr>
              <a:tr h="336701">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PH" altLang="en-US" sz="1600" dirty="0"/>
                        <a:t>H2c: When you are bored or upset,</a:t>
                      </a:r>
                      <a:r>
                        <a:rPr lang="en-PH" altLang="en-US" sz="1600" baseline="0" dirty="0"/>
                        <a:t> do you talk to </a:t>
                      </a:r>
                      <a:r>
                        <a:rPr lang="en-US" altLang="en-US" sz="1600" baseline="0" dirty="0"/>
                        <a:t>a</a:t>
                      </a:r>
                      <a:r>
                        <a:rPr lang="en-US" altLang="en-US" sz="1600" dirty="0"/>
                        <a:t> friend around your age?</a:t>
                      </a:r>
                    </a:p>
                  </a:txBody>
                  <a:tcPr/>
                </a:tc>
                <a:tc>
                  <a:txBody>
                    <a:bodyPr/>
                    <a:lstStyle/>
                    <a:p>
                      <a:pPr algn="ctr" fontAlgn="ctr"/>
                      <a:r>
                        <a:rPr lang="en-PH" sz="1600" b="0" i="0" u="none" strike="noStrike" dirty="0">
                          <a:solidFill>
                            <a:srgbClr val="000000"/>
                          </a:solidFill>
                          <a:effectLst/>
                          <a:latin typeface="Calibri" panose="020F0502020204030204" pitchFamily="34" charset="0"/>
                        </a:rPr>
                        <a:t>66%</a:t>
                      </a:r>
                    </a:p>
                  </a:txBody>
                  <a:tcPr marL="9525" marR="9525" marT="9525" marB="0" anchor="ctr"/>
                </a:tc>
                <a:tc>
                  <a:txBody>
                    <a:bodyPr/>
                    <a:lstStyle/>
                    <a:p>
                      <a:pPr algn="ctr" fontAlgn="ctr"/>
                      <a:r>
                        <a:rPr lang="en-PH" sz="1600" b="0" i="0" u="none" strike="noStrike" dirty="0">
                          <a:solidFill>
                            <a:srgbClr val="000000"/>
                          </a:solidFill>
                          <a:effectLst/>
                          <a:latin typeface="Calibri" panose="020F0502020204030204" pitchFamily="34" charset="0"/>
                        </a:rPr>
                        <a:t>34%</a:t>
                      </a:r>
                    </a:p>
                  </a:txBody>
                  <a:tcPr marL="9525" marR="9525" marT="9525" marB="0" anchor="ctr"/>
                </a:tc>
                <a:tc>
                  <a:txBody>
                    <a:bodyPr/>
                    <a:lstStyle/>
                    <a:p>
                      <a:pPr algn="ctr" fontAlgn="ctr"/>
                      <a:r>
                        <a:rPr lang="en-PH" sz="1600" b="0" i="0" u="none" strike="noStrike" dirty="0">
                          <a:solidFill>
                            <a:srgbClr val="000000"/>
                          </a:solidFill>
                          <a:effectLst/>
                          <a:latin typeface="Calibri" panose="020F0502020204030204" pitchFamily="34" charset="0"/>
                        </a:rPr>
                        <a:t>0%</a:t>
                      </a:r>
                    </a:p>
                  </a:txBody>
                  <a:tcPr marL="9525" marR="9525" marT="9525" marB="0" anchor="ctr"/>
                </a:tc>
                <a:tc>
                  <a:txBody>
                    <a:bodyPr/>
                    <a:lstStyle/>
                    <a:p>
                      <a:pPr algn="ctr" fontAlgn="ctr"/>
                      <a:r>
                        <a:rPr lang="en-PH" sz="1600" b="0" i="0" u="none" strike="noStrike" dirty="0">
                          <a:solidFill>
                            <a:srgbClr val="000000"/>
                          </a:solidFill>
                          <a:effectLst/>
                          <a:latin typeface="Calibri" panose="020F0502020204030204" pitchFamily="34" charset="0"/>
                        </a:rPr>
                        <a:t>58%</a:t>
                      </a:r>
                    </a:p>
                  </a:txBody>
                  <a:tcPr marL="9525" marR="9525" marT="9525" marB="0" anchor="ctr"/>
                </a:tc>
                <a:tc>
                  <a:txBody>
                    <a:bodyPr/>
                    <a:lstStyle/>
                    <a:p>
                      <a:pPr algn="ctr" fontAlgn="ctr"/>
                      <a:r>
                        <a:rPr lang="en-PH" sz="1600" b="0" i="0" u="none" strike="noStrike" dirty="0">
                          <a:solidFill>
                            <a:srgbClr val="000000"/>
                          </a:solidFill>
                          <a:effectLst/>
                          <a:latin typeface="Calibri" panose="020F0502020204030204" pitchFamily="34" charset="0"/>
                        </a:rPr>
                        <a:t>42%</a:t>
                      </a:r>
                    </a:p>
                  </a:txBody>
                  <a:tcPr marL="9525" marR="9525" marT="9525" marB="0" anchor="ctr"/>
                </a:tc>
                <a:tc>
                  <a:txBody>
                    <a:bodyPr/>
                    <a:lstStyle/>
                    <a:p>
                      <a:pPr algn="ctr" fontAlgn="ctr"/>
                      <a:r>
                        <a:rPr lang="en-PH" sz="16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10005"/>
                  </a:ext>
                </a:extLst>
              </a:tr>
              <a:tr h="326304">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US" sz="1600" dirty="0"/>
                        <a:t>H2g: </a:t>
                      </a:r>
                      <a:r>
                        <a:rPr lang="en-PH" altLang="en-US" sz="1600" dirty="0"/>
                        <a:t>When you are bored or upset,</a:t>
                      </a:r>
                      <a:r>
                        <a:rPr lang="en-PH" altLang="en-US" sz="1600" baseline="0" dirty="0"/>
                        <a:t> do you talk to </a:t>
                      </a:r>
                      <a:r>
                        <a:rPr lang="en-US" altLang="en-US" sz="1600" baseline="0" dirty="0"/>
                        <a:t>s</a:t>
                      </a:r>
                      <a:r>
                        <a:rPr lang="en-US" altLang="en-US" sz="1600" dirty="0"/>
                        <a:t>omeone else</a:t>
                      </a:r>
                      <a:r>
                        <a:rPr lang="en-US" altLang="en-US" sz="1600" baseline="0" dirty="0"/>
                        <a:t> about it?</a:t>
                      </a:r>
                      <a:endParaRPr lang="en-US" altLang="en-US" sz="1600" dirty="0"/>
                    </a:p>
                  </a:txBody>
                  <a:tcPr/>
                </a:tc>
                <a:tc>
                  <a:txBody>
                    <a:bodyPr/>
                    <a:lstStyle/>
                    <a:p>
                      <a:pPr algn="ctr" fontAlgn="ctr"/>
                      <a:r>
                        <a:rPr lang="en-PH" sz="1600" b="0" i="0" u="none" strike="noStrike" dirty="0">
                          <a:solidFill>
                            <a:srgbClr val="000000"/>
                          </a:solidFill>
                          <a:effectLst/>
                          <a:latin typeface="Calibri" panose="020F0502020204030204" pitchFamily="34" charset="0"/>
                        </a:rPr>
                        <a:t>96%</a:t>
                      </a:r>
                    </a:p>
                  </a:txBody>
                  <a:tcPr marL="9525" marR="9525" marT="9525" marB="0" anchor="ctr"/>
                </a:tc>
                <a:tc>
                  <a:txBody>
                    <a:bodyPr/>
                    <a:lstStyle/>
                    <a:p>
                      <a:pPr algn="ctr" fontAlgn="ctr"/>
                      <a:r>
                        <a:rPr lang="en-PH" sz="1600" b="0" i="0" u="none" strike="noStrike" dirty="0">
                          <a:solidFill>
                            <a:srgbClr val="000000"/>
                          </a:solidFill>
                          <a:effectLst/>
                          <a:latin typeface="Calibri" panose="020F0502020204030204" pitchFamily="34" charset="0"/>
                        </a:rPr>
                        <a:t>4%</a:t>
                      </a:r>
                    </a:p>
                  </a:txBody>
                  <a:tcPr marL="9525" marR="9525" marT="9525" marB="0" anchor="ctr"/>
                </a:tc>
                <a:tc>
                  <a:txBody>
                    <a:bodyPr/>
                    <a:lstStyle/>
                    <a:p>
                      <a:pPr algn="ctr" fontAlgn="ctr"/>
                      <a:r>
                        <a:rPr lang="en-PH" sz="1600" b="0" i="0" u="none" strike="noStrike" dirty="0">
                          <a:solidFill>
                            <a:srgbClr val="000000"/>
                          </a:solidFill>
                          <a:effectLst/>
                          <a:latin typeface="Calibri" panose="020F0502020204030204" pitchFamily="34" charset="0"/>
                        </a:rPr>
                        <a:t>0%</a:t>
                      </a:r>
                    </a:p>
                  </a:txBody>
                  <a:tcPr marL="9525" marR="9525" marT="9525" marB="0" anchor="ctr"/>
                </a:tc>
                <a:tc>
                  <a:txBody>
                    <a:bodyPr/>
                    <a:lstStyle/>
                    <a:p>
                      <a:pPr algn="ctr" fontAlgn="ctr"/>
                      <a:r>
                        <a:rPr lang="en-PH" sz="1600" b="0" i="0" u="none" strike="noStrike" dirty="0">
                          <a:solidFill>
                            <a:srgbClr val="000000"/>
                          </a:solidFill>
                          <a:effectLst/>
                          <a:latin typeface="Calibri" panose="020F0502020204030204" pitchFamily="34" charset="0"/>
                        </a:rPr>
                        <a:t>98%</a:t>
                      </a:r>
                    </a:p>
                  </a:txBody>
                  <a:tcPr marL="9525" marR="9525" marT="9525" marB="0" anchor="ctr"/>
                </a:tc>
                <a:tc>
                  <a:txBody>
                    <a:bodyPr/>
                    <a:lstStyle/>
                    <a:p>
                      <a:pPr algn="ctr" fontAlgn="ctr"/>
                      <a:r>
                        <a:rPr lang="en-PH" sz="16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ctr" fontAlgn="ctr"/>
                      <a:r>
                        <a:rPr lang="en-PH" sz="16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1214178897"/>
                  </a:ext>
                </a:extLst>
              </a:tr>
              <a:tr h="39190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US" sz="1600" dirty="0"/>
                        <a:t>H2h:</a:t>
                      </a:r>
                      <a:r>
                        <a:rPr lang="en-US" altLang="en-US" sz="1600" baseline="0" dirty="0"/>
                        <a:t> When you are bored or upset, do you keep it to yourself?</a:t>
                      </a:r>
                      <a:endParaRPr lang="en-US" altLang="en-US" sz="1600" dirty="0"/>
                    </a:p>
                  </a:txBody>
                  <a:tcPr/>
                </a:tc>
                <a:tc>
                  <a:txBody>
                    <a:bodyPr/>
                    <a:lstStyle/>
                    <a:p>
                      <a:pPr algn="ctr" fontAlgn="ctr"/>
                      <a:r>
                        <a:rPr lang="en-PH" sz="1600" b="0" i="0" u="none" strike="noStrike" dirty="0">
                          <a:solidFill>
                            <a:srgbClr val="000000"/>
                          </a:solidFill>
                          <a:effectLst/>
                          <a:latin typeface="Calibri" panose="020F0502020204030204" pitchFamily="34" charset="0"/>
                        </a:rPr>
                        <a:t>92%</a:t>
                      </a:r>
                    </a:p>
                  </a:txBody>
                  <a:tcPr marL="9525" marR="9525" marT="9525" marB="0" anchor="ctr"/>
                </a:tc>
                <a:tc>
                  <a:txBody>
                    <a:bodyPr/>
                    <a:lstStyle/>
                    <a:p>
                      <a:pPr algn="ctr" fontAlgn="ctr"/>
                      <a:r>
                        <a:rPr lang="en-PH" sz="1600" b="0" i="0" u="none" strike="noStrike" dirty="0">
                          <a:solidFill>
                            <a:srgbClr val="000000"/>
                          </a:solidFill>
                          <a:effectLst/>
                          <a:latin typeface="Calibri" panose="020F0502020204030204" pitchFamily="34" charset="0"/>
                        </a:rPr>
                        <a:t>8%</a:t>
                      </a:r>
                    </a:p>
                  </a:txBody>
                  <a:tcPr marL="9525" marR="9525" marT="9525" marB="0" anchor="ctr"/>
                </a:tc>
                <a:tc>
                  <a:txBody>
                    <a:bodyPr/>
                    <a:lstStyle/>
                    <a:p>
                      <a:pPr algn="ctr" fontAlgn="ctr"/>
                      <a:r>
                        <a:rPr lang="en-PH" sz="1600" b="0" i="0" u="none" strike="noStrike" dirty="0">
                          <a:solidFill>
                            <a:srgbClr val="000000"/>
                          </a:solidFill>
                          <a:effectLst/>
                          <a:latin typeface="Calibri" panose="020F0502020204030204" pitchFamily="34" charset="0"/>
                        </a:rPr>
                        <a:t>0%</a:t>
                      </a:r>
                    </a:p>
                  </a:txBody>
                  <a:tcPr marL="9525" marR="9525" marT="9525" marB="0" anchor="ctr"/>
                </a:tc>
                <a:tc>
                  <a:txBody>
                    <a:bodyPr/>
                    <a:lstStyle/>
                    <a:p>
                      <a:pPr algn="ctr" fontAlgn="ctr"/>
                      <a:r>
                        <a:rPr lang="en-PH" sz="1600" b="0" i="0" u="none" strike="noStrike" dirty="0">
                          <a:solidFill>
                            <a:srgbClr val="000000"/>
                          </a:solidFill>
                          <a:effectLst/>
                          <a:latin typeface="Calibri" panose="020F0502020204030204" pitchFamily="34" charset="0"/>
                        </a:rPr>
                        <a:t>97%</a:t>
                      </a:r>
                    </a:p>
                  </a:txBody>
                  <a:tcPr marL="9525" marR="9525" marT="9525" marB="0" anchor="ctr"/>
                </a:tc>
                <a:tc>
                  <a:txBody>
                    <a:bodyPr/>
                    <a:lstStyle/>
                    <a:p>
                      <a:pPr algn="ctr" fontAlgn="ctr"/>
                      <a:r>
                        <a:rPr lang="en-PH" sz="16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ctr" fontAlgn="ctr"/>
                      <a:r>
                        <a:rPr lang="en-PH" sz="16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1342210667"/>
                  </a:ext>
                </a:extLst>
              </a:tr>
            </a:tbl>
          </a:graphicData>
        </a:graphic>
      </p:graphicFrame>
      <p:sp>
        <p:nvSpPr>
          <p:cNvPr id="5" name="TextBox 4"/>
          <p:cNvSpPr txBox="1"/>
          <p:nvPr/>
        </p:nvSpPr>
        <p:spPr>
          <a:xfrm>
            <a:off x="9437226" y="994710"/>
            <a:ext cx="2754774" cy="646331"/>
          </a:xfrm>
          <a:prstGeom prst="rect">
            <a:avLst/>
          </a:prstGeom>
          <a:noFill/>
        </p:spPr>
        <p:txBody>
          <a:bodyPr wrap="square" rtlCol="0">
            <a:spAutoFit/>
          </a:bodyPr>
          <a:lstStyle/>
          <a:p>
            <a:r>
              <a:rPr lang="en-US" dirty="0"/>
              <a:t>99% Confidence interval </a:t>
            </a:r>
            <a:r>
              <a:rPr lang="el-GR" b="1" dirty="0">
                <a:hlinkClick r:id="rId4"/>
              </a:rPr>
              <a:t>χ</a:t>
            </a:r>
            <a:r>
              <a:rPr lang="en-US" b="1" dirty="0"/>
              <a:t>2</a:t>
            </a:r>
            <a:endParaRPr lang="el-GR" b="1" dirty="0"/>
          </a:p>
          <a:p>
            <a:endParaRPr lang="en-US" dirty="0"/>
          </a:p>
        </p:txBody>
      </p:sp>
      <p:sp>
        <p:nvSpPr>
          <p:cNvPr id="2" name="Text Box 1"/>
          <p:cNvSpPr txBox="1"/>
          <p:nvPr/>
        </p:nvSpPr>
        <p:spPr>
          <a:xfrm>
            <a:off x="254000" y="5948354"/>
            <a:ext cx="11551312" cy="464871"/>
          </a:xfrm>
          <a:prstGeom prst="rect">
            <a:avLst/>
          </a:prstGeom>
          <a:noFill/>
        </p:spPr>
        <p:txBody>
          <a:bodyPr wrap="square" rtlCol="0">
            <a:spAutoFit/>
          </a:bodyPr>
          <a:lstStyle/>
          <a:p>
            <a:pPr>
              <a:lnSpc>
                <a:spcPct val="150000"/>
              </a:lnSpc>
            </a:pPr>
            <a:r>
              <a:rPr lang="en-PH" altLang="en-US" b="1" dirty="0"/>
              <a:t>Note: a</a:t>
            </a:r>
            <a:r>
              <a:rPr lang="en-PH" altLang="en-US" dirty="0"/>
              <a:t> = Not true/No 	</a:t>
            </a:r>
            <a:r>
              <a:rPr lang="en-PH" altLang="en-US" b="1" dirty="0"/>
              <a:t>b</a:t>
            </a:r>
            <a:r>
              <a:rPr lang="en-PH" altLang="en-US" dirty="0"/>
              <a:t> = A bit true/Very true/Yes 		</a:t>
            </a:r>
            <a:r>
              <a:rPr lang="en-PH" altLang="en-US" b="1" dirty="0" err="1"/>
              <a:t>etc</a:t>
            </a:r>
            <a:r>
              <a:rPr lang="en-PH" altLang="en-US" dirty="0"/>
              <a:t> = Prefer not to say</a:t>
            </a:r>
          </a:p>
        </p:txBody>
      </p:sp>
    </p:spTree>
    <p:extLst>
      <p:ext uri="{BB962C8B-B14F-4D97-AF65-F5344CB8AC3E}">
        <p14:creationId xmlns:p14="http://schemas.microsoft.com/office/powerpoint/2010/main" val="4216940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p:nvPr/>
        </p:nvGraphicFramePr>
        <p:xfrm>
          <a:off x="0" y="1901368"/>
          <a:ext cx="12192000" cy="4184073"/>
        </p:xfrm>
        <a:graphic>
          <a:graphicData uri="http://schemas.openxmlformats.org/drawingml/2006/chart">
            <c:chart xmlns:c="http://schemas.openxmlformats.org/drawingml/2006/chart" xmlns:r="http://schemas.openxmlformats.org/officeDocument/2006/relationships" r:id="rId3"/>
          </a:graphicData>
        </a:graphic>
      </p:graphicFrame>
      <p:pic>
        <p:nvPicPr>
          <p:cNvPr id="1026" name="Picture 2" descr="https://lh6.googleusercontent.com/EKZOgKilZwvty1rl_i1z8SDJkWZGeUj1FtRgmxAse5V69ZdM1TVeRVXTHX6ohjQli-jcHd0q6PPjfh4QtbGe5Ug4xeAXNAcQ9jnqjnOxe4lvdmKQCAKZu2UfRWwrfjStKmqNYGdOrQ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402915" cy="132208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23867" y="1137423"/>
            <a:ext cx="1608133" cy="307777"/>
          </a:xfrm>
          <a:prstGeom prst="rect">
            <a:avLst/>
          </a:prstGeom>
        </p:spPr>
        <p:txBody>
          <a:bodyPr wrap="square">
            <a:spAutoFit/>
          </a:bodyPr>
          <a:lstStyle/>
          <a:p>
            <a:pPr algn="ctr"/>
            <a:r>
              <a:rPr lang="en-US" sz="1400" dirty="0">
                <a:solidFill>
                  <a:srgbClr val="595959"/>
                </a:solidFill>
                <a:latin typeface="Arial" panose="020B0604020202020204" pitchFamily="34" charset="0"/>
              </a:rPr>
              <a:t>PHILIPPINES</a:t>
            </a:r>
            <a:endParaRPr lang="en-US" sz="1400" dirty="0">
              <a:effectLst/>
            </a:endParaRPr>
          </a:p>
        </p:txBody>
      </p:sp>
      <p:sp>
        <p:nvSpPr>
          <p:cNvPr id="12" name="Rectangle 11"/>
          <p:cNvSpPr/>
          <p:nvPr/>
        </p:nvSpPr>
        <p:spPr>
          <a:xfrm>
            <a:off x="9648825" y="0"/>
            <a:ext cx="2543175" cy="923330"/>
          </a:xfrm>
          <a:prstGeom prst="rect">
            <a:avLst/>
          </a:prstGeom>
        </p:spPr>
        <p:txBody>
          <a:bodyPr wrap="square">
            <a:spAutoFit/>
          </a:bodyPr>
          <a:lstStyle/>
          <a:p>
            <a:r>
              <a:rPr lang="en-US" dirty="0">
                <a:solidFill>
                  <a:schemeClr val="bg2">
                    <a:lumMod val="75000"/>
                  </a:schemeClr>
                </a:solidFill>
                <a:latin typeface="Montserrat"/>
              </a:rPr>
              <a:t>OOTO Information Miner</a:t>
            </a:r>
            <a:endParaRPr lang="en-US" dirty="0">
              <a:solidFill>
                <a:schemeClr val="bg2">
                  <a:lumMod val="75000"/>
                </a:schemeClr>
              </a:solidFill>
              <a:effectLst/>
              <a:latin typeface="Montserrat"/>
            </a:endParaRPr>
          </a:p>
          <a:p>
            <a:br>
              <a:rPr lang="en-US" dirty="0"/>
            </a:br>
            <a:endParaRPr lang="en-US" dirty="0"/>
          </a:p>
        </p:txBody>
      </p:sp>
      <p:cxnSp>
        <p:nvCxnSpPr>
          <p:cNvPr id="14" name="Straight Connector 13"/>
          <p:cNvCxnSpPr/>
          <p:nvPr/>
        </p:nvCxnSpPr>
        <p:spPr>
          <a:xfrm>
            <a:off x="1485900" y="1685925"/>
            <a:ext cx="9434512" cy="0"/>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483768" y="1137423"/>
            <a:ext cx="5438775" cy="523220"/>
          </a:xfrm>
          <a:prstGeom prst="rect">
            <a:avLst/>
          </a:prstGeom>
          <a:noFill/>
        </p:spPr>
        <p:txBody>
          <a:bodyPr wrap="square" rtlCol="0">
            <a:spAutoFit/>
          </a:bodyPr>
          <a:lstStyle/>
          <a:p>
            <a:pPr algn="ctr"/>
            <a:r>
              <a:rPr lang="en-US" sz="2800" dirty="0">
                <a:latin typeface="Montserrat"/>
              </a:rPr>
              <a:t>Male vs Female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1284</Words>
  <Application>Microsoft Office PowerPoint</Application>
  <PresentationFormat>Widescreen</PresentationFormat>
  <Paragraphs>413</Paragraphs>
  <Slides>11</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Calibri Light</vt:lpstr>
      <vt:lpstr>Montserrat</vt:lpstr>
      <vt:lpstr>Office Theme</vt:lpstr>
      <vt:lpstr>1_Office Theme</vt:lpstr>
      <vt:lpstr>Male vs Female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Edmund Gerald  R. Cruz</dc:creator>
  <cp:lastModifiedBy>Rgee</cp:lastModifiedBy>
  <cp:revision>37</cp:revision>
  <dcterms:created xsi:type="dcterms:W3CDTF">2018-02-06T03:30:00Z</dcterms:created>
  <dcterms:modified xsi:type="dcterms:W3CDTF">2018-02-07T15:05:00Z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