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95F5-8F5D-4281-ABF4-24DA478AB3FA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60A1-BDEA-4596-BDA5-EEAA197BE9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Ecuación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ecuación de los puntos de casos de uso está compuesta por tres variables:</a:t>
            </a:r>
          </a:p>
          <a:p>
            <a:pPr lvl="1"/>
            <a:r>
              <a:rPr lang="es-MX" dirty="0" smtClean="0"/>
              <a:t>1. Puntos de casos de uso no ajustados (UUCP).</a:t>
            </a:r>
          </a:p>
          <a:p>
            <a:pPr lvl="1"/>
            <a:r>
              <a:rPr lang="es-MX" dirty="0" smtClean="0"/>
              <a:t>2. Factor de complejidad técnica (TCF).</a:t>
            </a:r>
          </a:p>
          <a:p>
            <a:pPr lvl="1"/>
            <a:r>
              <a:rPr lang="es-MX" dirty="0" smtClean="0"/>
              <a:t>3. Factor de complejidad ambiental (ECF).</a:t>
            </a:r>
            <a:endParaRPr lang="es-MX" dirty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UCP = UUCP * TCF * ECF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1037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UUCPs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Tiene dos computaciones: Peso de caso de uso no ajustado (UUCW) y peso de actor no ajustado (UAW).</a:t>
            </a:r>
          </a:p>
          <a:p>
            <a:endParaRPr lang="es-MX" dirty="0" smtClean="0"/>
          </a:p>
          <a:p>
            <a:pPr algn="ctr"/>
            <a:r>
              <a:rPr lang="es-MX" dirty="0" smtClean="0"/>
              <a:t>UUCP = UUCW + UAW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6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UUCW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cuenta el </a:t>
            </a:r>
            <a:r>
              <a:rPr lang="es-ES" dirty="0"/>
              <a:t>número de casos de uso que hay en el sistema, </a:t>
            </a:r>
            <a:r>
              <a:rPr lang="es-ES" dirty="0" smtClean="0"/>
              <a:t>se determina </a:t>
            </a:r>
            <a:r>
              <a:rPr lang="es-ES" dirty="0"/>
              <a:t>su factor, </a:t>
            </a:r>
            <a:r>
              <a:rPr lang="es-ES" dirty="0" smtClean="0"/>
              <a:t>se multiplica </a:t>
            </a:r>
            <a:r>
              <a:rPr lang="es-ES" dirty="0"/>
              <a:t>cada tipo por su factor de peso y </a:t>
            </a:r>
            <a:r>
              <a:rPr lang="es-ES" dirty="0" smtClean="0"/>
              <a:t>se suma </a:t>
            </a:r>
            <a:r>
              <a:rPr lang="es-ES" dirty="0"/>
              <a:t>esos productos para obtener el total (UUCW). </a:t>
            </a:r>
            <a:endParaRPr lang="es-ES" dirty="0" smtClean="0"/>
          </a:p>
          <a:p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82675"/>
              </p:ext>
            </p:extLst>
          </p:nvPr>
        </p:nvGraphicFramePr>
        <p:xfrm>
          <a:off x="838200" y="3531103"/>
          <a:ext cx="10515600" cy="218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498271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399688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0048503"/>
                    </a:ext>
                  </a:extLst>
                </a:gridCol>
              </a:tblGrid>
              <a:tr h="546827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caso de uso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37038"/>
                  </a:ext>
                </a:extLst>
              </a:tr>
              <a:tr h="546827">
                <a:tc>
                  <a:txBody>
                    <a:bodyPr/>
                    <a:lstStyle/>
                    <a:p>
                      <a:r>
                        <a:rPr lang="es-MX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 transacciones o menos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21392"/>
                  </a:ext>
                </a:extLst>
              </a:tr>
              <a:tr h="546827">
                <a:tc>
                  <a:txBody>
                    <a:bodyPr/>
                    <a:lstStyle/>
                    <a:p>
                      <a:r>
                        <a:rPr lang="es-MX" dirty="0" smtClean="0"/>
                        <a:t>Medio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 a 7 transacciones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29917"/>
                  </a:ext>
                </a:extLst>
              </a:tr>
              <a:tr h="546827">
                <a:tc>
                  <a:txBody>
                    <a:bodyPr/>
                    <a:lstStyle/>
                    <a:p>
                      <a:r>
                        <a:rPr lang="es-MX" dirty="0" smtClean="0"/>
                        <a:t>Complejo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Más de 7 transacciones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8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3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UAW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cuenta el número de actores que hay en el sistema, se multiplica cada tipo por su factor de peso y se suma esos productos para obtener el total (AUW).</a:t>
            </a:r>
          </a:p>
          <a:p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428"/>
              </p:ext>
            </p:extLst>
          </p:nvPr>
        </p:nvGraphicFramePr>
        <p:xfrm>
          <a:off x="838200" y="3490161"/>
          <a:ext cx="10515600" cy="32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203110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21848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97933756"/>
                    </a:ext>
                  </a:extLst>
                </a:gridCol>
              </a:tblGrid>
              <a:tr h="671701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r>
                        <a:rPr lang="es-MX" baseline="0" dirty="0" smtClean="0"/>
                        <a:t> de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81949"/>
                  </a:ext>
                </a:extLst>
              </a:tr>
              <a:tr h="671701">
                <a:tc>
                  <a:txBody>
                    <a:bodyPr/>
                    <a:lstStyle/>
                    <a:p>
                      <a:r>
                        <a:rPr lang="es-MX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Otro sistema con una API definida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51062"/>
                  </a:ext>
                </a:extLst>
              </a:tr>
              <a:tr h="671701">
                <a:tc>
                  <a:txBody>
                    <a:bodyPr/>
                    <a:lstStyle/>
                    <a:p>
                      <a:r>
                        <a:rPr lang="es-MX" dirty="0" smtClean="0"/>
                        <a:t>Medio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Otro sistema interactuando con algún protocolo</a:t>
                      </a:r>
                      <a:r>
                        <a:rPr lang="es-MX" baseline="0" dirty="0" smtClean="0"/>
                        <a:t> (TCP) o una persona interactuando a través de una interfaz en modo texto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05250"/>
                  </a:ext>
                </a:extLst>
              </a:tr>
              <a:tr h="671701">
                <a:tc>
                  <a:txBody>
                    <a:bodyPr/>
                    <a:lstStyle/>
                    <a:p>
                      <a:r>
                        <a:rPr lang="es-MX" dirty="0" smtClean="0"/>
                        <a:t>Complejo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Una persona interactuando a través de un interfaz gráfica de usuario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4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14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TCF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006612"/>
              </p:ext>
            </p:extLst>
          </p:nvPr>
        </p:nvGraphicFramePr>
        <p:xfrm>
          <a:off x="838200" y="1334305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919">
                  <a:extLst>
                    <a:ext uri="{9D8B030D-6E8A-4147-A177-3AD203B41FA5}">
                      <a16:colId xmlns:a16="http://schemas.microsoft.com/office/drawing/2014/main" val="1404024270"/>
                    </a:ext>
                  </a:extLst>
                </a:gridCol>
                <a:gridCol w="7124132">
                  <a:extLst>
                    <a:ext uri="{9D8B030D-6E8A-4147-A177-3AD203B41FA5}">
                      <a16:colId xmlns:a16="http://schemas.microsoft.com/office/drawing/2014/main" val="3226123900"/>
                    </a:ext>
                  </a:extLst>
                </a:gridCol>
                <a:gridCol w="1909549">
                  <a:extLst>
                    <a:ext uri="{9D8B030D-6E8A-4147-A177-3AD203B41FA5}">
                      <a16:colId xmlns:a16="http://schemas.microsoft.com/office/drawing/2014/main" val="1450683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2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Sistema distribuido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Objetivos de performance o tiempo de respuesta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4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Eficiencia del usuario 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Procesamiento interno</a:t>
                      </a:r>
                      <a:r>
                        <a:rPr lang="es-MX" baseline="0" dirty="0" smtClean="0"/>
                        <a:t> complejo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7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 código debe ser reutilizable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9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Facilidad de instalación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71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Facilidad</a:t>
                      </a:r>
                      <a:r>
                        <a:rPr lang="es-MX" baseline="0" dirty="0" smtClean="0"/>
                        <a:t> de uso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4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Portabilidad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9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Facilidad de cambio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4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Concurrencia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3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Objetivos especiales de seguridad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9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Acceso directo a terceras partes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Facilidades especiales de entrenamiento a usuarios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8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5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TCF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smtClean="0"/>
              <a:t>Se recorre la tabla </a:t>
            </a:r>
            <a:r>
              <a:rPr lang="es-ES" dirty="0"/>
              <a:t>y </a:t>
            </a:r>
            <a:r>
              <a:rPr lang="es-ES" dirty="0" smtClean="0"/>
              <a:t> se estima </a:t>
            </a:r>
            <a:r>
              <a:rPr lang="es-ES" dirty="0"/>
              <a:t>cada factor entre cero y cinco (0 y 5</a:t>
            </a:r>
            <a:r>
              <a:rPr lang="es-ES" dirty="0" smtClean="0"/>
              <a:t>).</a:t>
            </a:r>
          </a:p>
          <a:p>
            <a:r>
              <a:rPr lang="es-ES" dirty="0"/>
              <a:t>Posteriormente, </a:t>
            </a:r>
            <a:r>
              <a:rPr lang="es-ES" dirty="0" smtClean="0"/>
              <a:t>se multiplica </a:t>
            </a:r>
            <a:r>
              <a:rPr lang="es-ES" dirty="0"/>
              <a:t>la estimación de cada factor por su peso y </a:t>
            </a:r>
            <a:r>
              <a:rPr lang="es-ES" dirty="0" smtClean="0"/>
              <a:t>se suma </a:t>
            </a:r>
            <a:r>
              <a:rPr lang="es-ES" dirty="0"/>
              <a:t>esos productos para obtener el total (</a:t>
            </a:r>
            <a:r>
              <a:rPr lang="es-ES" dirty="0" err="1"/>
              <a:t>TFactor</a:t>
            </a:r>
            <a:r>
              <a:rPr lang="es-ES" dirty="0" smtClean="0"/>
              <a:t>).</a:t>
            </a:r>
          </a:p>
          <a:p>
            <a:r>
              <a:rPr lang="es-ES" dirty="0" smtClean="0"/>
              <a:t>Finalmente</a:t>
            </a:r>
            <a:r>
              <a:rPr lang="es-ES" dirty="0"/>
              <a:t>, para obtener el peso de los factores técnicos </a:t>
            </a:r>
            <a:r>
              <a:rPr lang="es-ES" dirty="0" smtClean="0"/>
              <a:t>se multiplica </a:t>
            </a:r>
            <a:r>
              <a:rPr lang="es-ES" dirty="0"/>
              <a:t>el </a:t>
            </a:r>
            <a:r>
              <a:rPr lang="es-ES" dirty="0" err="1"/>
              <a:t>TFactor</a:t>
            </a:r>
            <a:r>
              <a:rPr lang="es-ES" dirty="0"/>
              <a:t> por la fórmula constante propuesta por el creador de la técnica de la siguiente </a:t>
            </a:r>
            <a:r>
              <a:rPr lang="es-ES" dirty="0" smtClean="0"/>
              <a:t>forma.</a:t>
            </a:r>
          </a:p>
          <a:p>
            <a:pPr algn="ctr"/>
            <a:endParaRPr lang="es-ES" dirty="0"/>
          </a:p>
          <a:p>
            <a:pPr marL="0" indent="0" algn="ctr">
              <a:buNone/>
            </a:pPr>
            <a:r>
              <a:rPr lang="es-ES" dirty="0"/>
              <a:t>TCF = 0.6 + (0.01 * </a:t>
            </a:r>
            <a:r>
              <a:rPr lang="es-ES" dirty="0" err="1"/>
              <a:t>TFactor</a:t>
            </a:r>
            <a:r>
              <a:rPr lang="es-E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126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ECF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590945"/>
              </p:ext>
            </p:extLst>
          </p:nvPr>
        </p:nvGraphicFramePr>
        <p:xfrm>
          <a:off x="838200" y="2330592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9">
                  <a:extLst>
                    <a:ext uri="{9D8B030D-6E8A-4147-A177-3AD203B41FA5}">
                      <a16:colId xmlns:a16="http://schemas.microsoft.com/office/drawing/2014/main" val="1900833022"/>
                    </a:ext>
                  </a:extLst>
                </a:gridCol>
                <a:gridCol w="8284191">
                  <a:extLst>
                    <a:ext uri="{9D8B030D-6E8A-4147-A177-3AD203B41FA5}">
                      <a16:colId xmlns:a16="http://schemas.microsoft.com/office/drawing/2014/main" val="1796877149"/>
                    </a:ext>
                  </a:extLst>
                </a:gridCol>
                <a:gridCol w="926910">
                  <a:extLst>
                    <a:ext uri="{9D8B030D-6E8A-4147-A177-3AD203B41FA5}">
                      <a16:colId xmlns:a16="http://schemas.microsoft.com/office/drawing/2014/main" val="362973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Familiaridad con el modelo del proyecto utilizado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2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Experiencia en la aplicación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0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Experiencia en orientación a objetos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Capacidad del analista líder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7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Motivación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3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Estabilidad en los</a:t>
                      </a:r>
                      <a:r>
                        <a:rPr lang="es-MX" baseline="0" dirty="0" smtClean="0"/>
                        <a:t> requerimientos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8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Personal de medio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Dificultad en el lenguaje de programación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38044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838201" y="15060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</a:t>
            </a:r>
            <a:r>
              <a:rPr lang="es-ES" dirty="0" smtClean="0"/>
              <a:t>ara </a:t>
            </a:r>
            <a:r>
              <a:rPr lang="es-ES" dirty="0"/>
              <a:t>pesar los factores ambientales (EF) </a:t>
            </a:r>
            <a:r>
              <a:rPr lang="es-ES" dirty="0" smtClean="0"/>
              <a:t>se recorre </a:t>
            </a:r>
            <a:r>
              <a:rPr lang="es-ES" dirty="0"/>
              <a:t>la siguiente tabla y </a:t>
            </a:r>
            <a:r>
              <a:rPr lang="es-ES" dirty="0" smtClean="0"/>
              <a:t> se estima </a:t>
            </a:r>
            <a:r>
              <a:rPr lang="es-ES" dirty="0"/>
              <a:t>cada factor entre cero y cinco (0 y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ECF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Igualmente, </a:t>
            </a:r>
            <a:r>
              <a:rPr lang="es-ES" dirty="0" smtClean="0"/>
              <a:t>se debe multiplicar </a:t>
            </a:r>
            <a:r>
              <a:rPr lang="es-ES" dirty="0"/>
              <a:t>la estimación de cada factor por su peso y sumar esos productos para obtener el total (</a:t>
            </a:r>
            <a:r>
              <a:rPr lang="es-ES" dirty="0" err="1"/>
              <a:t>EFactor</a:t>
            </a:r>
            <a:r>
              <a:rPr lang="es-ES" dirty="0"/>
              <a:t>). </a:t>
            </a:r>
            <a:endParaRPr lang="es-ES" dirty="0" smtClean="0"/>
          </a:p>
          <a:p>
            <a:r>
              <a:rPr lang="es-ES" dirty="0" smtClean="0"/>
              <a:t>Finalmente</a:t>
            </a:r>
            <a:r>
              <a:rPr lang="es-ES" dirty="0"/>
              <a:t>, para obtener el peso de los factores ambientales </a:t>
            </a:r>
            <a:r>
              <a:rPr lang="es-ES" dirty="0" smtClean="0"/>
              <a:t>se multiplica </a:t>
            </a:r>
            <a:r>
              <a:rPr lang="es-ES" dirty="0"/>
              <a:t>el </a:t>
            </a:r>
            <a:r>
              <a:rPr lang="es-ES" dirty="0" err="1"/>
              <a:t>EFactor</a:t>
            </a:r>
            <a:r>
              <a:rPr lang="es-ES" dirty="0"/>
              <a:t> por la fórmula propuesta por el creador de la técnica de la siguiente forma: 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EF = 1.4 + (-0.03 * </a:t>
            </a:r>
            <a:r>
              <a:rPr lang="es-ES" dirty="0" err="1"/>
              <a:t>EFactor</a:t>
            </a:r>
            <a:r>
              <a:rPr lang="es-E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69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539</Words>
  <Application>Microsoft Office PowerPoint</Application>
  <PresentationFormat>Panorámica</PresentationFormat>
  <Paragraphs>122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Ecuación</vt:lpstr>
      <vt:lpstr>UUCPs</vt:lpstr>
      <vt:lpstr>UUCW</vt:lpstr>
      <vt:lpstr>UAW</vt:lpstr>
      <vt:lpstr>TCF</vt:lpstr>
      <vt:lpstr>TCF</vt:lpstr>
      <vt:lpstr>ECF</vt:lpstr>
      <vt:lpstr>ECF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Ecuación</dc:title>
  <dc:creator>adolfo angel de la Cruz Díaz</dc:creator>
  <cp:lastModifiedBy>adolfo angel de la Cruz Díaz</cp:lastModifiedBy>
  <cp:revision>12</cp:revision>
  <dcterms:created xsi:type="dcterms:W3CDTF">2018-09-23T18:07:28Z</dcterms:created>
  <dcterms:modified xsi:type="dcterms:W3CDTF">2018-09-23T21:47:28Z</dcterms:modified>
</cp:coreProperties>
</file>