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4" r:id="rId10"/>
    <p:sldId id="265" r:id="rId11"/>
    <p:sldId id="266" r:id="rId12"/>
    <p:sldId id="269" r:id="rId13"/>
    <p:sldId id="271" r:id="rId14"/>
    <p:sldId id="272" r:id="rId15"/>
    <p:sldId id="273" r:id="rId16"/>
    <p:sldId id="267" r:id="rId17"/>
    <p:sldId id="268" r:id="rId18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max flow algorithm in the visualization is :-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f696de3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f696de3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4" name="Google Shape;34;p7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bg>
      <p:bgPr>
        <a:solidFill>
          <a:schemeClr val="dk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25" y="410250"/>
            <a:ext cx="718975" cy="11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4313300" y="1965800"/>
            <a:ext cx="4467000" cy="8535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Mentor Name:KAJAL JEWANI</a:t>
            </a: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1"/>
          <p:cNvSpPr txBox="1"/>
          <p:nvPr/>
        </p:nvSpPr>
        <p:spPr>
          <a:xfrm>
            <a:off x="1184750" y="1139650"/>
            <a:ext cx="76155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Title: MOVIE BOOKING SYSTEM</a:t>
            </a:r>
            <a:endParaRPr sz="17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313525" y="1895375"/>
            <a:ext cx="3761400" cy="10467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Domain: </a:t>
            </a:r>
            <a:r>
              <a:rPr lang="en" dirty="0">
                <a:solidFill>
                  <a:srgbClr val="980000"/>
                </a:solidFill>
              </a:rPr>
              <a:t>DSA</a:t>
            </a:r>
            <a:endParaRPr sz="1400" b="0" i="0" u="none" strike="noStrike" cap="none" dirty="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r>
              <a:rPr lang="en" dirty="0">
                <a:solidFill>
                  <a:srgbClr val="980000"/>
                </a:solidFill>
              </a:rPr>
              <a:t>: MANAV JETHANI</a:t>
            </a:r>
            <a:endParaRPr sz="1400" b="0" i="0" u="none" strike="noStrike" cap="none" dirty="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1"/>
          <p:cNvSpPr txBox="1"/>
          <p:nvPr/>
        </p:nvSpPr>
        <p:spPr>
          <a:xfrm>
            <a:off x="1032500" y="1"/>
            <a:ext cx="8111499" cy="959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2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Vivekanand Education Society’s Institute Of Technology</a:t>
            </a:r>
            <a:endParaRPr lang="en-US" dirty="0"/>
          </a:p>
          <a:p>
            <a:pPr lvl="0" algn="ctr">
              <a:buSzPts val="2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</a:p>
          <a:p>
            <a:pPr marL="1828800" lvl="0" indent="457200">
              <a:buSzPts val="1900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DSA mini Project </a:t>
            </a:r>
          </a:p>
          <a:p>
            <a:pPr marL="1828800" lvl="0" indent="457200">
              <a:buSzPts val="1900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A.Y. 2025-26</a:t>
            </a:r>
          </a:p>
          <a:p>
            <a:pPr lvl="0">
              <a:buSzPts val="2000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SzPts val="2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Sustainability Goal 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>
                <a:solidFill>
                  <a:srgbClr val="FFFF00"/>
                </a:solidFill>
              </a:rPr>
              <a:t>B</a:t>
            </a:r>
            <a:r>
              <a:rPr lang="en" dirty="0">
                <a:solidFill>
                  <a:srgbClr val="FFFF00"/>
                </a:solidFill>
              </a:rPr>
              <a:t>ack end Implementation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6A8463E-507D-A9AB-E21C-C07A921019A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-40888" y="1416118"/>
            <a:ext cx="922577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manage bookings (FIFO).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2D 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storing audience names.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Calculation of total amount automatically.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Booking ID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Processing bookings using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enqueue()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dequeue()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FFFF00"/>
                </a:solidFill>
              </a:rPr>
              <a:t>Gantt Chart</a:t>
            </a:r>
            <a:endParaRPr b="1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FFFF00"/>
              </a:solidFill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7FAE7D-108D-B1D6-7C0B-68F41C808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456520"/>
              </p:ext>
            </p:extLst>
          </p:nvPr>
        </p:nvGraphicFramePr>
        <p:xfrm>
          <a:off x="311725" y="1323277"/>
          <a:ext cx="8520596" cy="3508917"/>
        </p:xfrm>
        <a:graphic>
          <a:graphicData uri="http://schemas.openxmlformats.org/drawingml/2006/table">
            <a:tbl>
              <a:tblPr/>
              <a:tblGrid>
                <a:gridCol w="1217228">
                  <a:extLst>
                    <a:ext uri="{9D8B030D-6E8A-4147-A177-3AD203B41FA5}">
                      <a16:colId xmlns:a16="http://schemas.microsoft.com/office/drawing/2014/main" val="1629383023"/>
                    </a:ext>
                  </a:extLst>
                </a:gridCol>
                <a:gridCol w="1217228">
                  <a:extLst>
                    <a:ext uri="{9D8B030D-6E8A-4147-A177-3AD203B41FA5}">
                      <a16:colId xmlns:a16="http://schemas.microsoft.com/office/drawing/2014/main" val="834888490"/>
                    </a:ext>
                  </a:extLst>
                </a:gridCol>
                <a:gridCol w="1217228">
                  <a:extLst>
                    <a:ext uri="{9D8B030D-6E8A-4147-A177-3AD203B41FA5}">
                      <a16:colId xmlns:a16="http://schemas.microsoft.com/office/drawing/2014/main" val="1434379332"/>
                    </a:ext>
                  </a:extLst>
                </a:gridCol>
                <a:gridCol w="1217228">
                  <a:extLst>
                    <a:ext uri="{9D8B030D-6E8A-4147-A177-3AD203B41FA5}">
                      <a16:colId xmlns:a16="http://schemas.microsoft.com/office/drawing/2014/main" val="3011246565"/>
                    </a:ext>
                  </a:extLst>
                </a:gridCol>
                <a:gridCol w="1217228">
                  <a:extLst>
                    <a:ext uri="{9D8B030D-6E8A-4147-A177-3AD203B41FA5}">
                      <a16:colId xmlns:a16="http://schemas.microsoft.com/office/drawing/2014/main" val="2379188884"/>
                    </a:ext>
                  </a:extLst>
                </a:gridCol>
                <a:gridCol w="1217228">
                  <a:extLst>
                    <a:ext uri="{9D8B030D-6E8A-4147-A177-3AD203B41FA5}">
                      <a16:colId xmlns:a16="http://schemas.microsoft.com/office/drawing/2014/main" val="2171321937"/>
                    </a:ext>
                  </a:extLst>
                </a:gridCol>
                <a:gridCol w="1217228">
                  <a:extLst>
                    <a:ext uri="{9D8B030D-6E8A-4147-A177-3AD203B41FA5}">
                      <a16:colId xmlns:a16="http://schemas.microsoft.com/office/drawing/2014/main" val="36399489"/>
                    </a:ext>
                  </a:extLst>
                </a:gridCol>
              </a:tblGrid>
              <a:tr h="1652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700" b="1"/>
                        <a:t>Task</a:t>
                      </a: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700" b="1"/>
                        <a:t>Description</a:t>
                      </a: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b="1"/>
                        <a:t>Week 1</a:t>
                      </a: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b="1"/>
                        <a:t>Week 2</a:t>
                      </a: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b="1"/>
                        <a:t>Week 3</a:t>
                      </a: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b="1"/>
                        <a:t>Week 4</a:t>
                      </a: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b="1"/>
                        <a:t>Week 5</a:t>
                      </a: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272786"/>
                  </a:ext>
                </a:extLst>
              </a:tr>
              <a:tr h="4732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700" b="1"/>
                        <a:t>1. Problem Analysis</a:t>
                      </a: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/>
                        <a:t>Identify the problem, objectives &amp; scope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/>
                        <a:t>██████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080129"/>
                  </a:ext>
                </a:extLst>
              </a:tr>
              <a:tr h="5580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700" b="1"/>
                        <a:t>2. Requirement Gathering</a:t>
                      </a: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700"/>
                        <a:t>Define functional &amp; non-functional requirements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/>
                        <a:t>██████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/>
                        <a:t>██████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08267"/>
                  </a:ext>
                </a:extLst>
              </a:tr>
              <a:tr h="4732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700" b="1"/>
                        <a:t>3. System Design (ER + Flowchart)</a:t>
                      </a: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700"/>
                        <a:t>Design ER diagram, algorithm &amp; layout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/>
                        <a:t>██████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/>
                        <a:t>██████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086663"/>
                  </a:ext>
                </a:extLst>
              </a:tr>
              <a:tr h="4552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700" b="1"/>
                        <a:t>4. Frontend Implementation</a:t>
                      </a: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/>
                        <a:t>Build user interface using printf/scanf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/>
                        <a:t>██████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242495"/>
                  </a:ext>
                </a:extLst>
              </a:tr>
              <a:tr h="4552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700" b="1"/>
                        <a:t>5. Backend Implementation</a:t>
                      </a: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700"/>
                        <a:t>Implement Queue, 2D Array &amp; logic in C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/>
                        <a:t>██████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/>
                        <a:t>██████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630622"/>
                  </a:ext>
                </a:extLst>
              </a:tr>
              <a:tr h="4732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700" b="1"/>
                        <a:t>6. Integration &amp; Testing</a:t>
                      </a: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/>
                        <a:t>Combine frontend &amp; backend, test cases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/>
                        <a:t>██████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883342"/>
                  </a:ext>
                </a:extLst>
              </a:tr>
              <a:tr h="4552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700" b="1"/>
                        <a:t>7. Documentation &amp; Report</a:t>
                      </a: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/>
                        <a:t>Prepare PPT, report, and conclusion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sz="700"/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700" dirty="0"/>
                        <a:t>██████</a:t>
                      </a:r>
                    </a:p>
                  </a:txBody>
                  <a:tcPr marL="43799" marR="43799" marT="21899" marB="2189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9846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DEDB-DB7C-BE01-8374-C9024FCC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199" y="500925"/>
            <a:ext cx="6089125" cy="6237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FUTURE SCOPE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DA329B0-00E4-0C73-6DED-FFF3FAF57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71707" y="1505700"/>
            <a:ext cx="587297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seat selection using 2D seat layout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better user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storing past bookings.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payment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or web version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6" name="Google Shape;147;p22">
            <a:extLst>
              <a:ext uri="{FF2B5EF4-FFF2-40B4-BE49-F238E27FC236}">
                <a16:creationId xmlns:a16="http://schemas.microsoft.com/office/drawing/2014/main" id="{2995D9E0-BD7D-68B8-D12B-8C787C3CF41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2975" y="89123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5726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414D9-DFA9-1CC0-B140-53F3C741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639" y="500925"/>
            <a:ext cx="5122686" cy="6237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OUTPUT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19" name="Google Shape;140;p21">
            <a:extLst>
              <a:ext uri="{FF2B5EF4-FFF2-40B4-BE49-F238E27FC236}">
                <a16:creationId xmlns:a16="http://schemas.microsoft.com/office/drawing/2014/main" id="{3A95C080-C857-1DE9-480C-7D6AC35C29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5B91AF-52AA-CE64-2716-5711AF1FC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87" y="1417795"/>
            <a:ext cx="7461225" cy="362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839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A2C4-64B0-1CDC-E53B-DE25F076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103" y="478622"/>
            <a:ext cx="5858666" cy="6237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OUTPUT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8" name="Google Shape;140;p21">
            <a:extLst>
              <a:ext uri="{FF2B5EF4-FFF2-40B4-BE49-F238E27FC236}">
                <a16:creationId xmlns:a16="http://schemas.microsoft.com/office/drawing/2014/main" id="{73228EF0-7D18-40BA-6CD8-4E8F5CD852E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F5B71F-1815-C922-1DBF-C8379F805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36" y="1374515"/>
            <a:ext cx="8329189" cy="376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60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6A72D-44AF-1DB9-21EC-70DFFD60F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6702-F87F-2BEB-BF9B-E04ADF82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5103" y="478622"/>
            <a:ext cx="5858666" cy="6237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OUTPUT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8" name="Google Shape;140;p21">
            <a:extLst>
              <a:ext uri="{FF2B5EF4-FFF2-40B4-BE49-F238E27FC236}">
                <a16:creationId xmlns:a16="http://schemas.microsoft.com/office/drawing/2014/main" id="{29E20150-93E3-13E5-7D18-7314CB7EE4A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82ED27-047E-70AC-3D0D-FCEA458EB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66" y="1389693"/>
            <a:ext cx="8244468" cy="365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56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FFFF00"/>
                </a:solidFill>
              </a:rPr>
              <a:t>Conclusion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3274175" y="1050550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89123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4C7398C-3DF8-6C8F-723B-E5A0AFEB4C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150" y="1996001"/>
            <a:ext cx="8520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created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console-based movie ticket booking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(user interaction)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(logic &amp; queue)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audience names, booking IDs, total amount, and queue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enhanced for real-world applications.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References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48AD37-56F8-0133-A725-FD7B261CC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426"/>
            <a:ext cx="8637990" cy="3045473"/>
          </a:xfrm>
        </p:spPr>
        <p:txBody>
          <a:bodyPr/>
          <a:lstStyle/>
          <a:p>
            <a:r>
              <a:rPr lang="en-IN" sz="1800" dirty="0"/>
              <a:t>“Programming in C” – E. </a:t>
            </a:r>
            <a:r>
              <a:rPr lang="en-IN" sz="1800" dirty="0" err="1"/>
              <a:t>Balagurusamy</a:t>
            </a:r>
            <a:endParaRPr lang="en-IN" sz="1800" dirty="0"/>
          </a:p>
          <a:p>
            <a:endParaRPr lang="en-IN" sz="1800" dirty="0"/>
          </a:p>
          <a:p>
            <a:r>
              <a:rPr lang="en-IN" sz="1800" dirty="0" err="1"/>
              <a:t>GeeksforGeeks</a:t>
            </a:r>
            <a:r>
              <a:rPr lang="en-IN" sz="1800" dirty="0"/>
              <a:t> – Queue and 2D Arrays in C</a:t>
            </a:r>
          </a:p>
          <a:p>
            <a:endParaRPr lang="en-IN" sz="1800" dirty="0"/>
          </a:p>
          <a:p>
            <a:r>
              <a:rPr lang="en-IN" sz="1800" dirty="0" err="1"/>
              <a:t>TutorialsPoint</a:t>
            </a:r>
            <a:r>
              <a:rPr lang="en-IN" sz="1800" dirty="0"/>
              <a:t> – File handling &amp; Console Output in C</a:t>
            </a:r>
          </a:p>
          <a:p>
            <a:endParaRPr lang="en-IN" sz="1800" dirty="0"/>
          </a:p>
          <a:p>
            <a:r>
              <a:rPr lang="en-IN" sz="1800" dirty="0"/>
              <a:t>GitHub – Sample C Projects for beginners</a:t>
            </a:r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89123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311700" y="364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Content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311725" y="1291450"/>
            <a:ext cx="4130700" cy="3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the Project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 of the Project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 of the System (Hardware, Software)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and Space Complexity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 End Implementation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endParaRPr lang="en"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chemeClr val="dk1"/>
              </a:buClr>
              <a:buFont typeface="Roboto"/>
              <a:buAutoNum type="arabicPeriod"/>
            </a:pPr>
            <a:r>
              <a:rPr lang="en-I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End  Implementation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endParaRPr lang="en-IN"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Gantt Chart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</p:txBody>
      </p:sp>
      <p:pic>
        <p:nvPicPr>
          <p:cNvPr id="81" name="Google Shape;8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 txBox="1"/>
          <p:nvPr/>
        </p:nvSpPr>
        <p:spPr>
          <a:xfrm>
            <a:off x="4572000" y="1524000"/>
            <a:ext cx="3000000" cy="154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10. Future Scope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11. Output Screenshots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12. Conclusion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1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13. References (in IEEE Format)</a:t>
            </a:r>
            <a:endParaRPr sz="11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Introduction to Project</a:t>
            </a:r>
            <a:endParaRPr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4294967295"/>
          </p:nvPr>
        </p:nvSpPr>
        <p:spPr>
          <a:xfrm>
            <a:off x="311700" y="1529225"/>
            <a:ext cx="8520600" cy="3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Rates</a:t>
            </a:r>
            <a:endParaRPr sz="14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1369725" y="3731725"/>
            <a:ext cx="71001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4294967295"/>
          </p:nvPr>
        </p:nvSpPr>
        <p:spPr>
          <a:xfrm>
            <a:off x="0" y="1077951"/>
            <a:ext cx="9144000" cy="4082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None/>
            </a:pPr>
            <a:endParaRPr lang="en-US" sz="2000" b="1" dirty="0"/>
          </a:p>
          <a:p>
            <a:r>
              <a:rPr lang="en-US" sz="2000" dirty="0"/>
              <a:t>A system to book movie tickets digitally.</a:t>
            </a:r>
          </a:p>
          <a:p>
            <a:endParaRPr lang="en-US" sz="2000" dirty="0"/>
          </a:p>
          <a:p>
            <a:r>
              <a:rPr lang="en-US" sz="2000" dirty="0"/>
              <a:t>Simulates real-life ticket booking process in a console application.</a:t>
            </a:r>
          </a:p>
          <a:p>
            <a:endParaRPr lang="en-US" sz="2000" dirty="0"/>
          </a:p>
          <a:p>
            <a:r>
              <a:rPr lang="en-US" sz="2000" dirty="0"/>
              <a:t>Uses C language, 2D arrays, and queue for audience and booking management.</a:t>
            </a:r>
          </a:p>
          <a:p>
            <a:endParaRPr lang="en-US" sz="2000" dirty="0"/>
          </a:p>
          <a:p>
            <a:r>
              <a:rPr lang="en-US" sz="2000" dirty="0"/>
              <a:t>Helps in managing multiple bookings efficiently.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500" dirty="0"/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Problem Statement</a:t>
            </a:r>
            <a:endParaRPr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4294967295"/>
          </p:nvPr>
        </p:nvSpPr>
        <p:spPr>
          <a:xfrm>
            <a:off x="311700" y="1529225"/>
            <a:ext cx="8520600" cy="3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Rates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369725" y="3731725"/>
            <a:ext cx="71001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4294967295"/>
          </p:nvPr>
        </p:nvSpPr>
        <p:spPr>
          <a:xfrm>
            <a:off x="79650" y="1132850"/>
            <a:ext cx="8984700" cy="402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285750" indent="-285750"/>
            <a:r>
              <a:rPr lang="en-US" sz="2000" dirty="0"/>
              <a:t>Manual ticket booking is time-consuming.</a:t>
            </a:r>
          </a:p>
          <a:p>
            <a:pPr marL="285750" indent="-285750"/>
            <a:endParaRPr lang="en-US" sz="2000" dirty="0"/>
          </a:p>
          <a:p>
            <a:pPr marL="285750" indent="-285750"/>
            <a:r>
              <a:rPr lang="en-US" sz="2000" dirty="0"/>
              <a:t> Managing audience names, seats, and show timings manually is error-prone.</a:t>
            </a:r>
          </a:p>
          <a:p>
            <a:pPr marL="285750" indent="-285750"/>
            <a:endParaRPr lang="en-US" sz="2000" dirty="0"/>
          </a:p>
          <a:p>
            <a:pPr marL="285750" indent="-285750"/>
            <a:r>
              <a:rPr lang="en-US" sz="2000" dirty="0"/>
              <a:t>Need for an automated system to handle bookings, show details, and payments.</a:t>
            </a:r>
            <a:endParaRPr sz="2000" dirty="0"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Objectives of the project</a:t>
            </a:r>
            <a:endParaRPr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4294967295"/>
          </p:nvPr>
        </p:nvSpPr>
        <p:spPr>
          <a:xfrm>
            <a:off x="311700" y="1529225"/>
            <a:ext cx="8520600" cy="3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1800" dirty="0"/>
              <a:t>To create a console-based movie ticket booking system.</a:t>
            </a:r>
          </a:p>
          <a:p>
            <a:endParaRPr lang="en-US" sz="1800" dirty="0"/>
          </a:p>
          <a:p>
            <a:r>
              <a:rPr lang="en-US" sz="1800" dirty="0"/>
              <a:t>To manage audience names using </a:t>
            </a:r>
            <a:r>
              <a:rPr lang="en-US" sz="1800" b="1" dirty="0"/>
              <a:t>2D arrays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To implement </a:t>
            </a:r>
            <a:r>
              <a:rPr lang="en-US" sz="1800" b="1" dirty="0"/>
              <a:t>queue</a:t>
            </a:r>
            <a:r>
              <a:rPr lang="en-US" sz="1800" dirty="0"/>
              <a:t> for processing bookings in order.</a:t>
            </a:r>
          </a:p>
          <a:p>
            <a:endParaRPr lang="en-US" sz="1800" dirty="0"/>
          </a:p>
          <a:p>
            <a:r>
              <a:rPr lang="en-US" sz="1800" dirty="0"/>
              <a:t>To display booking details in a structured and decorated format.</a:t>
            </a:r>
          </a:p>
          <a:p>
            <a:endParaRPr lang="en-US" sz="1800" dirty="0"/>
          </a:p>
          <a:p>
            <a:r>
              <a:rPr lang="en-US" sz="1800" dirty="0"/>
              <a:t>To calculate total amount automatically.</a:t>
            </a: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Rates</a:t>
            </a:r>
            <a:endParaRPr sz="18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1369725" y="3731725"/>
            <a:ext cx="71001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25" y="222650"/>
            <a:ext cx="87390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    Requirements of the system (Hardware, software)</a:t>
            </a:r>
            <a:endParaRPr>
              <a:solidFill>
                <a:srgbClr val="FFFF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33425" y="1435893"/>
            <a:ext cx="8397600" cy="3484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endParaRPr lang="en-US" sz="2000" dirty="0"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en-IN" sz="2000" b="1" dirty="0">
                <a:latin typeface="Roboto"/>
                <a:ea typeface="Roboto"/>
                <a:cs typeface="Roboto"/>
                <a:sym typeface="Roboto"/>
              </a:rPr>
              <a:t>Software</a:t>
            </a:r>
            <a:r>
              <a:rPr lang="en-IN" sz="2000" dirty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>
              <a:buSzPts val="1400"/>
            </a:pPr>
            <a:r>
              <a:rPr lang="en-IN" sz="2000" dirty="0">
                <a:latin typeface="Roboto"/>
                <a:ea typeface="Roboto"/>
                <a:cs typeface="Roboto"/>
                <a:sym typeface="Roboto"/>
              </a:rPr>
              <a:t>       C compiler (Turbo C, GCC, Code::Blocks, Dev C++).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en-IN" sz="2000" b="1" dirty="0">
                <a:latin typeface="Roboto"/>
                <a:ea typeface="Roboto"/>
                <a:cs typeface="Roboto"/>
                <a:sym typeface="Roboto"/>
              </a:rPr>
              <a:t>Hardware</a:t>
            </a:r>
            <a:r>
              <a:rPr lang="en-IN" sz="2000" dirty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>
              <a:buSzPts val="1400"/>
            </a:pPr>
            <a:r>
              <a:rPr lang="en-IN" sz="2000" dirty="0">
                <a:latin typeface="Roboto"/>
                <a:ea typeface="Roboto"/>
                <a:cs typeface="Roboto"/>
                <a:sym typeface="Roboto"/>
              </a:rPr>
              <a:t>       Minimum 2GB RAM, 1GB free storage.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en-IN" sz="2000" b="1" dirty="0">
                <a:latin typeface="Roboto"/>
                <a:ea typeface="Roboto"/>
                <a:cs typeface="Roboto"/>
                <a:sym typeface="Roboto"/>
              </a:rPr>
              <a:t>Functional</a:t>
            </a:r>
            <a:r>
              <a:rPr lang="en-IN" sz="2000" dirty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>
              <a:buSzPts val="1400"/>
            </a:pPr>
            <a:r>
              <a:rPr lang="en-IN" sz="2000" dirty="0">
                <a:latin typeface="Roboto"/>
                <a:ea typeface="Roboto"/>
                <a:cs typeface="Roboto"/>
                <a:sym typeface="Roboto"/>
              </a:rPr>
              <a:t>       Book tickets, display audience list, show timings, process queue.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en-IN" sz="2000" b="1" dirty="0">
                <a:latin typeface="Roboto"/>
                <a:ea typeface="Roboto"/>
                <a:cs typeface="Roboto"/>
                <a:sym typeface="Roboto"/>
              </a:rPr>
              <a:t>Non-functional</a:t>
            </a:r>
            <a:r>
              <a:rPr lang="en-IN" sz="2000" dirty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>
              <a:buSzPts val="1400"/>
            </a:pPr>
            <a:r>
              <a:rPr lang="en-IN" sz="2000" dirty="0">
                <a:latin typeface="Roboto"/>
                <a:ea typeface="Roboto"/>
                <a:cs typeface="Roboto"/>
                <a:sym typeface="Roboto"/>
              </a:rPr>
              <a:t>       Fast, simple, easy-to-use console interface.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000" b="1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lem Statement</a:t>
            </a:r>
            <a:endParaRPr sz="2800" b="0" i="0" u="none" strike="noStrike" cap="none" dirty="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9B79-2455-1CF3-D41B-73234571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815" y="500925"/>
            <a:ext cx="7174510" cy="6237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TIME AND SPACE COMPLEXITY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3" name="Google Shape;122;p18">
            <a:extLst>
              <a:ext uri="{FF2B5EF4-FFF2-40B4-BE49-F238E27FC236}">
                <a16:creationId xmlns:a16="http://schemas.microsoft.com/office/drawing/2014/main" id="{A9C3EA69-57A7-6433-EA1B-18588256FF2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230E1-D43E-FECA-F7A5-0E279B02084B}"/>
              </a:ext>
            </a:extLst>
          </p:cNvPr>
          <p:cNvSpPr txBox="1"/>
          <p:nvPr/>
        </p:nvSpPr>
        <p:spPr>
          <a:xfrm>
            <a:off x="557561" y="1509132"/>
            <a:ext cx="630043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Time Complexity: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Input names → O(n)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Display audience → O(n)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Queue operations → O(1) (enqueue/dequeue)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r>
              <a:rPr lang="en-IN" sz="1800" b="1" dirty="0"/>
              <a:t>Space Complexity: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2D array for names → O(n*m)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Queue array → O(MAX)</a:t>
            </a:r>
          </a:p>
        </p:txBody>
      </p:sp>
    </p:spTree>
    <p:extLst>
      <p:ext uri="{BB962C8B-B14F-4D97-AF65-F5344CB8AC3E}">
        <p14:creationId xmlns:p14="http://schemas.microsoft.com/office/powerpoint/2010/main" val="336152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FFFF00"/>
                </a:solidFill>
              </a:rPr>
              <a:t>Front End Implementation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A02A506-A8F2-838D-B34D-B8A9A701BA8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0" y="1600550"/>
            <a:ext cx="905479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Console-based user interface using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scanf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Decorative output using lines, stars, and emojis.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Column-wise display of movie list and audience names.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validations for movie ID, audience count, and show time.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662</Words>
  <Application>Microsoft Office PowerPoint</Application>
  <PresentationFormat>On-screen Show (16:9)</PresentationFormat>
  <Paragraphs>177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Roboto</vt:lpstr>
      <vt:lpstr>Arial</vt:lpstr>
      <vt:lpstr>Times New Roman</vt:lpstr>
      <vt:lpstr>Merriweather</vt:lpstr>
      <vt:lpstr>Arial Unicode MS</vt:lpstr>
      <vt:lpstr>Paradigm</vt:lpstr>
      <vt:lpstr>PowerPoint Presentation</vt:lpstr>
      <vt:lpstr>PowerPoint Presentation</vt:lpstr>
      <vt:lpstr>Content</vt:lpstr>
      <vt:lpstr>Introduction to Project  </vt:lpstr>
      <vt:lpstr>Problem Statement  </vt:lpstr>
      <vt:lpstr>Objectives of the project  </vt:lpstr>
      <vt:lpstr>    Requirements of the system (Hardware, software) </vt:lpstr>
      <vt:lpstr>TIME AND SPACE COMPLEXITY</vt:lpstr>
      <vt:lpstr>Front End Implementation</vt:lpstr>
      <vt:lpstr>Back end Implementation</vt:lpstr>
      <vt:lpstr>Gantt Chart </vt:lpstr>
      <vt:lpstr>FUTURE SCOPE</vt:lpstr>
      <vt:lpstr>OUTPUT</vt:lpstr>
      <vt:lpstr>OUTPUT</vt:lpstr>
      <vt:lpstr>OUTPUT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kohinoor jethani</cp:lastModifiedBy>
  <cp:revision>3</cp:revision>
  <dcterms:modified xsi:type="dcterms:W3CDTF">2025-10-29T07:59:32Z</dcterms:modified>
</cp:coreProperties>
</file>