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61" r:id="rId3"/>
    <p:sldId id="262" r:id="rId4"/>
    <p:sldId id="263" r:id="rId5"/>
    <p:sldId id="264" r:id="rId6"/>
    <p:sldId id="265" r:id="rId7"/>
    <p:sldId id="266" r:id="rId8"/>
    <p:sldId id="267"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6" autoAdjust="0"/>
    <p:restoredTop sz="94660"/>
  </p:normalViewPr>
  <p:slideViewPr>
    <p:cSldViewPr snapToGrid="0">
      <p:cViewPr varScale="1">
        <p:scale>
          <a:sx n="77" d="100"/>
          <a:sy n="77" d="100"/>
        </p:scale>
        <p:origin x="37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720134-709C-4DF1-9D5E-AEFEDA8F4B62}"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B66E0-412C-469E-9085-FEF6A6ACB91C}" type="slidenum">
              <a:rPr lang="en-US" smtClean="0"/>
              <a:t>‹#›</a:t>
            </a:fld>
            <a:endParaRPr lang="en-US"/>
          </a:p>
        </p:txBody>
      </p:sp>
    </p:spTree>
    <p:extLst>
      <p:ext uri="{BB962C8B-B14F-4D97-AF65-F5344CB8AC3E}">
        <p14:creationId xmlns:p14="http://schemas.microsoft.com/office/powerpoint/2010/main" val="646563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720134-709C-4DF1-9D5E-AEFEDA8F4B62}" type="datetimeFigureOut">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DB66E0-412C-469E-9085-FEF6A6ACB91C}" type="slidenum">
              <a:rPr lang="en-US" smtClean="0"/>
              <a:t>‹#›</a:t>
            </a:fld>
            <a:endParaRPr lang="en-US"/>
          </a:p>
        </p:txBody>
      </p:sp>
    </p:spTree>
    <p:extLst>
      <p:ext uri="{BB962C8B-B14F-4D97-AF65-F5344CB8AC3E}">
        <p14:creationId xmlns:p14="http://schemas.microsoft.com/office/powerpoint/2010/main" val="3159317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D720134-709C-4DF1-9D5E-AEFEDA8F4B62}"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B66E0-412C-469E-9085-FEF6A6ACB91C}" type="slidenum">
              <a:rPr lang="en-US" smtClean="0"/>
              <a:t>‹#›</a:t>
            </a:fld>
            <a:endParaRPr lang="en-US"/>
          </a:p>
        </p:txBody>
      </p:sp>
    </p:spTree>
    <p:extLst>
      <p:ext uri="{BB962C8B-B14F-4D97-AF65-F5344CB8AC3E}">
        <p14:creationId xmlns:p14="http://schemas.microsoft.com/office/powerpoint/2010/main" val="1490951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D720134-709C-4DF1-9D5E-AEFEDA8F4B62}"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B66E0-412C-469E-9085-FEF6A6ACB91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50745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720134-709C-4DF1-9D5E-AEFEDA8F4B62}"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B66E0-412C-469E-9085-FEF6A6ACB91C}" type="slidenum">
              <a:rPr lang="en-US" smtClean="0"/>
              <a:t>‹#›</a:t>
            </a:fld>
            <a:endParaRPr lang="en-US"/>
          </a:p>
        </p:txBody>
      </p:sp>
    </p:spTree>
    <p:extLst>
      <p:ext uri="{BB962C8B-B14F-4D97-AF65-F5344CB8AC3E}">
        <p14:creationId xmlns:p14="http://schemas.microsoft.com/office/powerpoint/2010/main" val="1041244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D720134-709C-4DF1-9D5E-AEFEDA8F4B62}" type="datetimeFigureOut">
              <a:rPr lang="en-US" smtClean="0"/>
              <a:t>3/29/2024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B66E0-412C-469E-9085-FEF6A6ACB91C}" type="slidenum">
              <a:rPr lang="en-US" smtClean="0"/>
              <a:t>‹#›</a:t>
            </a:fld>
            <a:endParaRPr lang="en-US"/>
          </a:p>
        </p:txBody>
      </p:sp>
    </p:spTree>
    <p:extLst>
      <p:ext uri="{BB962C8B-B14F-4D97-AF65-F5344CB8AC3E}">
        <p14:creationId xmlns:p14="http://schemas.microsoft.com/office/powerpoint/2010/main" val="163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D720134-709C-4DF1-9D5E-AEFEDA8F4B62}" type="datetimeFigureOut">
              <a:rPr lang="en-US" smtClean="0"/>
              <a:t>3/29/2024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B66E0-412C-469E-9085-FEF6A6ACB91C}" type="slidenum">
              <a:rPr lang="en-US" smtClean="0"/>
              <a:t>‹#›</a:t>
            </a:fld>
            <a:endParaRPr lang="en-US"/>
          </a:p>
        </p:txBody>
      </p:sp>
    </p:spTree>
    <p:extLst>
      <p:ext uri="{BB962C8B-B14F-4D97-AF65-F5344CB8AC3E}">
        <p14:creationId xmlns:p14="http://schemas.microsoft.com/office/powerpoint/2010/main" val="2514114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720134-709C-4DF1-9D5E-AEFEDA8F4B62}"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B66E0-412C-469E-9085-FEF6A6ACB91C}" type="slidenum">
              <a:rPr lang="en-US" smtClean="0"/>
              <a:t>‹#›</a:t>
            </a:fld>
            <a:endParaRPr lang="en-US"/>
          </a:p>
        </p:txBody>
      </p:sp>
    </p:spTree>
    <p:extLst>
      <p:ext uri="{BB962C8B-B14F-4D97-AF65-F5344CB8AC3E}">
        <p14:creationId xmlns:p14="http://schemas.microsoft.com/office/powerpoint/2010/main" val="17222215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720134-709C-4DF1-9D5E-AEFEDA8F4B62}"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B66E0-412C-469E-9085-FEF6A6ACB91C}" type="slidenum">
              <a:rPr lang="en-US" smtClean="0"/>
              <a:t>‹#›</a:t>
            </a:fld>
            <a:endParaRPr lang="en-US"/>
          </a:p>
        </p:txBody>
      </p:sp>
    </p:spTree>
    <p:extLst>
      <p:ext uri="{BB962C8B-B14F-4D97-AF65-F5344CB8AC3E}">
        <p14:creationId xmlns:p14="http://schemas.microsoft.com/office/powerpoint/2010/main" val="516023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D720134-709C-4DF1-9D5E-AEFEDA8F4B62}"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B66E0-412C-469E-9085-FEF6A6ACB91C}" type="slidenum">
              <a:rPr lang="en-US" smtClean="0"/>
              <a:t>‹#›</a:t>
            </a:fld>
            <a:endParaRPr lang="en-US"/>
          </a:p>
        </p:txBody>
      </p:sp>
    </p:spTree>
    <p:extLst>
      <p:ext uri="{BB962C8B-B14F-4D97-AF65-F5344CB8AC3E}">
        <p14:creationId xmlns:p14="http://schemas.microsoft.com/office/powerpoint/2010/main" val="1570873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720134-709C-4DF1-9D5E-AEFEDA8F4B62}"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B66E0-412C-469E-9085-FEF6A6ACB91C}" type="slidenum">
              <a:rPr lang="en-US" smtClean="0"/>
              <a:t>‹#›</a:t>
            </a:fld>
            <a:endParaRPr lang="en-US"/>
          </a:p>
        </p:txBody>
      </p:sp>
    </p:spTree>
    <p:extLst>
      <p:ext uri="{BB962C8B-B14F-4D97-AF65-F5344CB8AC3E}">
        <p14:creationId xmlns:p14="http://schemas.microsoft.com/office/powerpoint/2010/main" val="4114755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720134-709C-4DF1-9D5E-AEFEDA8F4B62}" type="datetimeFigureOut">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DB66E0-412C-469E-9085-FEF6A6ACB91C}" type="slidenum">
              <a:rPr lang="en-US" smtClean="0"/>
              <a:t>‹#›</a:t>
            </a:fld>
            <a:endParaRPr lang="en-US"/>
          </a:p>
        </p:txBody>
      </p:sp>
    </p:spTree>
    <p:extLst>
      <p:ext uri="{BB962C8B-B14F-4D97-AF65-F5344CB8AC3E}">
        <p14:creationId xmlns:p14="http://schemas.microsoft.com/office/powerpoint/2010/main" val="3651989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720134-709C-4DF1-9D5E-AEFEDA8F4B62}" type="datetimeFigureOut">
              <a:rPr lang="en-US" smtClean="0"/>
              <a:t>3/29/2024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DB66E0-412C-469E-9085-FEF6A6ACB91C}" type="slidenum">
              <a:rPr lang="en-US" smtClean="0"/>
              <a:t>‹#›</a:t>
            </a:fld>
            <a:endParaRPr lang="en-US"/>
          </a:p>
        </p:txBody>
      </p:sp>
    </p:spTree>
    <p:extLst>
      <p:ext uri="{BB962C8B-B14F-4D97-AF65-F5344CB8AC3E}">
        <p14:creationId xmlns:p14="http://schemas.microsoft.com/office/powerpoint/2010/main" val="1805302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D720134-709C-4DF1-9D5E-AEFEDA8F4B62}" type="datetimeFigureOut">
              <a:rPr lang="en-US" smtClean="0"/>
              <a:t>3/29/2024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7DB66E0-412C-469E-9085-FEF6A6ACB91C}" type="slidenum">
              <a:rPr lang="en-US" smtClean="0"/>
              <a:t>‹#›</a:t>
            </a:fld>
            <a:endParaRPr lang="en-US"/>
          </a:p>
        </p:txBody>
      </p:sp>
    </p:spTree>
    <p:extLst>
      <p:ext uri="{BB962C8B-B14F-4D97-AF65-F5344CB8AC3E}">
        <p14:creationId xmlns:p14="http://schemas.microsoft.com/office/powerpoint/2010/main" val="2355184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D720134-709C-4DF1-9D5E-AEFEDA8F4B62}" type="datetimeFigureOut">
              <a:rPr lang="en-US" smtClean="0"/>
              <a:t>3/29/2024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7DB66E0-412C-469E-9085-FEF6A6ACB91C}" type="slidenum">
              <a:rPr lang="en-US" smtClean="0"/>
              <a:t>‹#›</a:t>
            </a:fld>
            <a:endParaRPr lang="en-US"/>
          </a:p>
        </p:txBody>
      </p:sp>
    </p:spTree>
    <p:extLst>
      <p:ext uri="{BB962C8B-B14F-4D97-AF65-F5344CB8AC3E}">
        <p14:creationId xmlns:p14="http://schemas.microsoft.com/office/powerpoint/2010/main" val="1206933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D720134-709C-4DF1-9D5E-AEFEDA8F4B62}" type="datetimeFigureOut">
              <a:rPr lang="en-US" smtClean="0"/>
              <a:t>3/29/2024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7DB66E0-412C-469E-9085-FEF6A6ACB91C}" type="slidenum">
              <a:rPr lang="en-US" smtClean="0"/>
              <a:t>‹#›</a:t>
            </a:fld>
            <a:endParaRPr lang="en-US"/>
          </a:p>
        </p:txBody>
      </p:sp>
    </p:spTree>
    <p:extLst>
      <p:ext uri="{BB962C8B-B14F-4D97-AF65-F5344CB8AC3E}">
        <p14:creationId xmlns:p14="http://schemas.microsoft.com/office/powerpoint/2010/main" val="138609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720134-709C-4DF1-9D5E-AEFEDA8F4B62}" type="datetimeFigureOut">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DB66E0-412C-469E-9085-FEF6A6ACB91C}" type="slidenum">
              <a:rPr lang="en-US" smtClean="0"/>
              <a:t>‹#›</a:t>
            </a:fld>
            <a:endParaRPr lang="en-US"/>
          </a:p>
        </p:txBody>
      </p:sp>
    </p:spTree>
    <p:extLst>
      <p:ext uri="{BB962C8B-B14F-4D97-AF65-F5344CB8AC3E}">
        <p14:creationId xmlns:p14="http://schemas.microsoft.com/office/powerpoint/2010/main" val="977054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D720134-709C-4DF1-9D5E-AEFEDA8F4B62}" type="datetimeFigureOut">
              <a:rPr lang="en-US" smtClean="0"/>
              <a:t>3/29/2024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7DB66E0-412C-469E-9085-FEF6A6ACB91C}" type="slidenum">
              <a:rPr lang="en-US" smtClean="0"/>
              <a:t>‹#›</a:t>
            </a:fld>
            <a:endParaRPr lang="en-US"/>
          </a:p>
        </p:txBody>
      </p:sp>
    </p:spTree>
    <p:extLst>
      <p:ext uri="{BB962C8B-B14F-4D97-AF65-F5344CB8AC3E}">
        <p14:creationId xmlns:p14="http://schemas.microsoft.com/office/powerpoint/2010/main" val="27814099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1143B-0F04-4ECD-9CF3-DFF71A6A1792}"/>
              </a:ext>
            </a:extLst>
          </p:cNvPr>
          <p:cNvSpPr>
            <a:spLocks noGrp="1"/>
          </p:cNvSpPr>
          <p:nvPr>
            <p:ph type="title"/>
          </p:nvPr>
        </p:nvSpPr>
        <p:spPr/>
        <p:txBody>
          <a:bodyPr/>
          <a:lstStyle/>
          <a:p>
            <a:r>
              <a:rPr lang="en-US" dirty="0"/>
              <a:t>Harnessing African Cultural Diversity in Information Technology (IT)</a:t>
            </a:r>
          </a:p>
        </p:txBody>
      </p:sp>
      <p:sp>
        <p:nvSpPr>
          <p:cNvPr id="3" name="Content Placeholder 2">
            <a:extLst>
              <a:ext uri="{FF2B5EF4-FFF2-40B4-BE49-F238E27FC236}">
                <a16:creationId xmlns:a16="http://schemas.microsoft.com/office/drawing/2014/main" id="{2DD0771C-0472-449A-8783-553B75D63BEC}"/>
              </a:ext>
            </a:extLst>
          </p:cNvPr>
          <p:cNvSpPr>
            <a:spLocks noGrp="1"/>
          </p:cNvSpPr>
          <p:nvPr>
            <p:ph idx="1"/>
          </p:nvPr>
        </p:nvSpPr>
        <p:spPr/>
        <p:txBody>
          <a:bodyPr>
            <a:normAutofit/>
          </a:bodyPr>
          <a:lstStyle/>
          <a:p>
            <a:r>
              <a:rPr lang="en-US" sz="2800" dirty="0"/>
              <a:t>Embarking on a journey to uncover the transformative power of African cultural diversity within the realm of Information Technology (IT), this presentation explores how various cultural elements contribute to innovation and development in the IT landscape.</a:t>
            </a:r>
          </a:p>
        </p:txBody>
      </p:sp>
    </p:spTree>
    <p:extLst>
      <p:ext uri="{BB962C8B-B14F-4D97-AF65-F5344CB8AC3E}">
        <p14:creationId xmlns:p14="http://schemas.microsoft.com/office/powerpoint/2010/main" val="3684414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7EFBB-E0C0-454D-A31A-6400F9E206A5}"/>
              </a:ext>
            </a:extLst>
          </p:cNvPr>
          <p:cNvSpPr>
            <a:spLocks noGrp="1"/>
          </p:cNvSpPr>
          <p:nvPr>
            <p:ph type="title"/>
          </p:nvPr>
        </p:nvSpPr>
        <p:spPr/>
        <p:txBody>
          <a:bodyPr/>
          <a:lstStyle/>
          <a:p>
            <a:r>
              <a:rPr lang="en-US" dirty="0"/>
              <a:t>The Rich Tapestry of African Culture</a:t>
            </a:r>
          </a:p>
        </p:txBody>
      </p:sp>
      <p:sp>
        <p:nvSpPr>
          <p:cNvPr id="3" name="Content Placeholder 2">
            <a:extLst>
              <a:ext uri="{FF2B5EF4-FFF2-40B4-BE49-F238E27FC236}">
                <a16:creationId xmlns:a16="http://schemas.microsoft.com/office/drawing/2014/main" id="{3C0D1CA1-32AB-43A7-8287-2DC1340CFC14}"/>
              </a:ext>
            </a:extLst>
          </p:cNvPr>
          <p:cNvSpPr>
            <a:spLocks noGrp="1"/>
          </p:cNvSpPr>
          <p:nvPr>
            <p:ph idx="1"/>
          </p:nvPr>
        </p:nvSpPr>
        <p:spPr/>
        <p:txBody>
          <a:bodyPr>
            <a:normAutofit/>
          </a:bodyPr>
          <a:lstStyle/>
          <a:p>
            <a:r>
              <a:rPr lang="en-US" sz="2800" dirty="0"/>
              <a:t>Africa's diversity: The cornerstone of its identity, offering a mosaic of perspectives, languages, and traditions.</a:t>
            </a:r>
          </a:p>
          <a:p>
            <a:r>
              <a:rPr lang="en-US" sz="2800" dirty="0"/>
              <a:t>Cultural Elements: From the rhythmic beats of traditional drums to the intricate patterns adorning indigenous textiles, African culture encompasses storytelling, art, music, and communal values.</a:t>
            </a:r>
          </a:p>
        </p:txBody>
      </p:sp>
    </p:spTree>
    <p:extLst>
      <p:ext uri="{BB962C8B-B14F-4D97-AF65-F5344CB8AC3E}">
        <p14:creationId xmlns:p14="http://schemas.microsoft.com/office/powerpoint/2010/main" val="3113270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FE796-AFFA-4C49-A840-CF8B5ADD073A}"/>
              </a:ext>
            </a:extLst>
          </p:cNvPr>
          <p:cNvSpPr>
            <a:spLocks noGrp="1"/>
          </p:cNvSpPr>
          <p:nvPr>
            <p:ph type="title"/>
          </p:nvPr>
        </p:nvSpPr>
        <p:spPr>
          <a:xfrm>
            <a:off x="646111" y="452718"/>
            <a:ext cx="7536597" cy="1400530"/>
          </a:xfrm>
        </p:spPr>
        <p:txBody>
          <a:bodyPr/>
          <a:lstStyle/>
          <a:p>
            <a:r>
              <a:rPr lang="en-US" dirty="0"/>
              <a:t> Importance of Cultural Context in IT</a:t>
            </a:r>
          </a:p>
        </p:txBody>
      </p:sp>
      <p:sp>
        <p:nvSpPr>
          <p:cNvPr id="3" name="Content Placeholder 2">
            <a:extLst>
              <a:ext uri="{FF2B5EF4-FFF2-40B4-BE49-F238E27FC236}">
                <a16:creationId xmlns:a16="http://schemas.microsoft.com/office/drawing/2014/main" id="{6BEEF7AA-6E66-4E8F-830C-C4EB369989DA}"/>
              </a:ext>
            </a:extLst>
          </p:cNvPr>
          <p:cNvSpPr>
            <a:spLocks noGrp="1"/>
          </p:cNvSpPr>
          <p:nvPr>
            <p:ph idx="1"/>
          </p:nvPr>
        </p:nvSpPr>
        <p:spPr/>
        <p:txBody>
          <a:bodyPr>
            <a:normAutofit/>
          </a:bodyPr>
          <a:lstStyle/>
          <a:p>
            <a:r>
              <a:rPr lang="en-US" sz="2800" dirty="0"/>
              <a:t>Cultural Relevance: Incorporating cultural context enhances user experience and usability of IT solutions.</a:t>
            </a:r>
          </a:p>
          <a:p>
            <a:r>
              <a:rPr lang="en-US" sz="2800" dirty="0"/>
              <a:t>Localization: Tailoring technology solutions to align with cultural norms improves adoption and accessibility.</a:t>
            </a:r>
          </a:p>
        </p:txBody>
      </p:sp>
    </p:spTree>
    <p:extLst>
      <p:ext uri="{BB962C8B-B14F-4D97-AF65-F5344CB8AC3E}">
        <p14:creationId xmlns:p14="http://schemas.microsoft.com/office/powerpoint/2010/main" val="1160959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54799-DA74-4991-8A6E-E302FB454BC1}"/>
              </a:ext>
            </a:extLst>
          </p:cNvPr>
          <p:cNvSpPr>
            <a:spLocks noGrp="1"/>
          </p:cNvSpPr>
          <p:nvPr>
            <p:ph type="title"/>
          </p:nvPr>
        </p:nvSpPr>
        <p:spPr/>
        <p:txBody>
          <a:bodyPr/>
          <a:lstStyle/>
          <a:p>
            <a:r>
              <a:rPr lang="en-US" dirty="0"/>
              <a:t>Gender Awareness in African Society</a:t>
            </a:r>
          </a:p>
        </p:txBody>
      </p:sp>
      <p:sp>
        <p:nvSpPr>
          <p:cNvPr id="3" name="Content Placeholder 2">
            <a:extLst>
              <a:ext uri="{FF2B5EF4-FFF2-40B4-BE49-F238E27FC236}">
                <a16:creationId xmlns:a16="http://schemas.microsoft.com/office/drawing/2014/main" id="{116082CC-368E-4139-815B-678615561A4C}"/>
              </a:ext>
            </a:extLst>
          </p:cNvPr>
          <p:cNvSpPr>
            <a:spLocks noGrp="1"/>
          </p:cNvSpPr>
          <p:nvPr>
            <p:ph idx="1"/>
          </p:nvPr>
        </p:nvSpPr>
        <p:spPr/>
        <p:txBody>
          <a:bodyPr>
            <a:normAutofit/>
          </a:bodyPr>
          <a:lstStyle/>
          <a:p>
            <a:r>
              <a:rPr lang="en-US" sz="2800" dirty="0"/>
              <a:t>Gender Dynamics: Traditional roles influence societal opportunities and dynamics within African communities.</a:t>
            </a:r>
          </a:p>
          <a:p>
            <a:r>
              <a:rPr lang="en-US" sz="2800" dirty="0"/>
              <a:t>Empowerment: Promoting gender equality fosters inclusivity and diversity within the tech sector, unlocking untapped potential and perspectives.</a:t>
            </a:r>
          </a:p>
        </p:txBody>
      </p:sp>
    </p:spTree>
    <p:extLst>
      <p:ext uri="{BB962C8B-B14F-4D97-AF65-F5344CB8AC3E}">
        <p14:creationId xmlns:p14="http://schemas.microsoft.com/office/powerpoint/2010/main" val="1014808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42BD1-3CAC-470D-8E51-5A8AB2836CA7}"/>
              </a:ext>
            </a:extLst>
          </p:cNvPr>
          <p:cNvSpPr>
            <a:spLocks noGrp="1"/>
          </p:cNvSpPr>
          <p:nvPr>
            <p:ph type="title"/>
          </p:nvPr>
        </p:nvSpPr>
        <p:spPr/>
        <p:txBody>
          <a:bodyPr/>
          <a:lstStyle/>
          <a:p>
            <a:r>
              <a:rPr lang="en-US" dirty="0"/>
              <a:t>Role of Women in African IT</a:t>
            </a:r>
          </a:p>
        </p:txBody>
      </p:sp>
      <p:sp>
        <p:nvSpPr>
          <p:cNvPr id="3" name="Content Placeholder 2">
            <a:extLst>
              <a:ext uri="{FF2B5EF4-FFF2-40B4-BE49-F238E27FC236}">
                <a16:creationId xmlns:a16="http://schemas.microsoft.com/office/drawing/2014/main" id="{ABBFA705-894A-48A6-A3BB-F685EC123EFD}"/>
              </a:ext>
            </a:extLst>
          </p:cNvPr>
          <p:cNvSpPr>
            <a:spLocks noGrp="1"/>
          </p:cNvSpPr>
          <p:nvPr>
            <p:ph idx="1"/>
          </p:nvPr>
        </p:nvSpPr>
        <p:spPr/>
        <p:txBody>
          <a:bodyPr>
            <a:normAutofit/>
          </a:bodyPr>
          <a:lstStyle/>
          <a:p>
            <a:r>
              <a:rPr lang="en-US" sz="2800" dirty="0"/>
              <a:t>Contributions: Women play vital roles in IT innovation, entrepreneurship, and community development across Africa.</a:t>
            </a:r>
          </a:p>
          <a:p>
            <a:r>
              <a:rPr lang="en-US" sz="2800" dirty="0"/>
              <a:t>Challenges: Gender disparities persist in access to education, employment opportunities, and leadership roles within the tech industry</a:t>
            </a:r>
          </a:p>
        </p:txBody>
      </p:sp>
    </p:spTree>
    <p:extLst>
      <p:ext uri="{BB962C8B-B14F-4D97-AF65-F5344CB8AC3E}">
        <p14:creationId xmlns:p14="http://schemas.microsoft.com/office/powerpoint/2010/main" val="2519860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766F2-BA6D-4EE4-96BC-E272CD12CF81}"/>
              </a:ext>
            </a:extLst>
          </p:cNvPr>
          <p:cNvSpPr>
            <a:spLocks noGrp="1"/>
          </p:cNvSpPr>
          <p:nvPr>
            <p:ph type="title"/>
          </p:nvPr>
        </p:nvSpPr>
        <p:spPr/>
        <p:txBody>
          <a:bodyPr/>
          <a:lstStyle/>
          <a:p>
            <a:r>
              <a:rPr lang="en-US"/>
              <a:t>Bridging the Gender Gap in African IT</a:t>
            </a:r>
          </a:p>
        </p:txBody>
      </p:sp>
      <p:sp>
        <p:nvSpPr>
          <p:cNvPr id="3" name="Content Placeholder 2">
            <a:extLst>
              <a:ext uri="{FF2B5EF4-FFF2-40B4-BE49-F238E27FC236}">
                <a16:creationId xmlns:a16="http://schemas.microsoft.com/office/drawing/2014/main" id="{33724935-9BD3-487E-B745-AAB3851B3472}"/>
              </a:ext>
            </a:extLst>
          </p:cNvPr>
          <p:cNvSpPr>
            <a:spLocks noGrp="1"/>
          </p:cNvSpPr>
          <p:nvPr>
            <p:ph idx="1"/>
          </p:nvPr>
        </p:nvSpPr>
        <p:spPr/>
        <p:txBody>
          <a:bodyPr>
            <a:normAutofit/>
          </a:bodyPr>
          <a:lstStyle/>
          <a:p>
            <a:r>
              <a:rPr lang="en-US" sz="2800" dirty="0"/>
              <a:t>Empowerment Initiatives: Programs promoting STEM education for girls, mentorship, and leadership training empower women in IT.</a:t>
            </a:r>
          </a:p>
          <a:p>
            <a:r>
              <a:rPr lang="en-US" sz="2800" dirty="0"/>
              <a:t>Creating Inclusive Spaces: Fostering supportive environments and challenging gender biases in the workplace promote diversity and innovation.</a:t>
            </a:r>
          </a:p>
        </p:txBody>
      </p:sp>
    </p:spTree>
    <p:extLst>
      <p:ext uri="{BB962C8B-B14F-4D97-AF65-F5344CB8AC3E}">
        <p14:creationId xmlns:p14="http://schemas.microsoft.com/office/powerpoint/2010/main" val="3134590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447D8-0C27-491A-9E40-664F678953A6}"/>
              </a:ext>
            </a:extLst>
          </p:cNvPr>
          <p:cNvSpPr>
            <a:spLocks noGrp="1"/>
          </p:cNvSpPr>
          <p:nvPr>
            <p:ph type="title"/>
          </p:nvPr>
        </p:nvSpPr>
        <p:spPr/>
        <p:txBody>
          <a:bodyPr/>
          <a:lstStyle/>
          <a:p>
            <a:r>
              <a:rPr lang="en-US" dirty="0"/>
              <a:t>Case Study: Mobile Technology in Rural Africa</a:t>
            </a:r>
          </a:p>
        </p:txBody>
      </p:sp>
      <p:sp>
        <p:nvSpPr>
          <p:cNvPr id="3" name="Content Placeholder 2">
            <a:extLst>
              <a:ext uri="{FF2B5EF4-FFF2-40B4-BE49-F238E27FC236}">
                <a16:creationId xmlns:a16="http://schemas.microsoft.com/office/drawing/2014/main" id="{FB0A80B8-46AD-47BC-9565-C13425A397CC}"/>
              </a:ext>
            </a:extLst>
          </p:cNvPr>
          <p:cNvSpPr>
            <a:spLocks noGrp="1"/>
          </p:cNvSpPr>
          <p:nvPr>
            <p:ph idx="1"/>
          </p:nvPr>
        </p:nvSpPr>
        <p:spPr/>
        <p:txBody>
          <a:bodyPr>
            <a:normAutofit/>
          </a:bodyPr>
          <a:lstStyle/>
          <a:p>
            <a:r>
              <a:rPr lang="en-US" sz="2800" dirty="0"/>
              <a:t>Impact: Mobile technology has transformed lives in rural Africa, providing access to essential services such as healthcare, finance, and education.</a:t>
            </a:r>
          </a:p>
          <a:p>
            <a:r>
              <a:rPr lang="en-US" sz="2800" dirty="0"/>
              <a:t>Gender Dynamics: Understanding gender roles and preferences influences the design and adoption of mobile solutions in rural communities.</a:t>
            </a:r>
          </a:p>
        </p:txBody>
      </p:sp>
    </p:spTree>
    <p:extLst>
      <p:ext uri="{BB962C8B-B14F-4D97-AF65-F5344CB8AC3E}">
        <p14:creationId xmlns:p14="http://schemas.microsoft.com/office/powerpoint/2010/main" val="26618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84D91-AD6E-42D9-9061-00D401B9D0B7}"/>
              </a:ext>
            </a:extLst>
          </p:cNvPr>
          <p:cNvSpPr>
            <a:spLocks noGrp="1"/>
          </p:cNvSpPr>
          <p:nvPr>
            <p:ph type="title"/>
          </p:nvPr>
        </p:nvSpPr>
        <p:spPr/>
        <p:txBody>
          <a:bodyPr/>
          <a:lstStyle/>
          <a:p>
            <a:r>
              <a:rPr lang="en-US" dirty="0"/>
              <a:t>Leveraging Cultural Diversity for Innovation</a:t>
            </a:r>
          </a:p>
        </p:txBody>
      </p:sp>
      <p:sp>
        <p:nvSpPr>
          <p:cNvPr id="3" name="Content Placeholder 2">
            <a:extLst>
              <a:ext uri="{FF2B5EF4-FFF2-40B4-BE49-F238E27FC236}">
                <a16:creationId xmlns:a16="http://schemas.microsoft.com/office/drawing/2014/main" id="{892B709A-28F5-4EC4-8433-AAAE66230840}"/>
              </a:ext>
            </a:extLst>
          </p:cNvPr>
          <p:cNvSpPr>
            <a:spLocks noGrp="1"/>
          </p:cNvSpPr>
          <p:nvPr>
            <p:ph idx="1"/>
          </p:nvPr>
        </p:nvSpPr>
        <p:spPr/>
        <p:txBody>
          <a:bodyPr>
            <a:normAutofit/>
          </a:bodyPr>
          <a:lstStyle/>
          <a:p>
            <a:r>
              <a:rPr lang="en-US" sz="2800" dirty="0"/>
              <a:t>Cross-cultural Collaboration: Embracing diversity in IT teams enhances creativity and problem-solving, leading to innovative solutions.</a:t>
            </a:r>
          </a:p>
          <a:p>
            <a:r>
              <a:rPr lang="en-US" sz="2800" dirty="0"/>
              <a:t>Cultural Sensitivity: Incorporating cultural nuances in IT products and services enhances user engagement and market penetration.</a:t>
            </a:r>
          </a:p>
        </p:txBody>
      </p:sp>
    </p:spTree>
    <p:extLst>
      <p:ext uri="{BB962C8B-B14F-4D97-AF65-F5344CB8AC3E}">
        <p14:creationId xmlns:p14="http://schemas.microsoft.com/office/powerpoint/2010/main" val="404868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23DDF-9AC8-4C82-8167-580F63F008F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0983115-27CC-4982-8CD7-678F7CF0B096}"/>
              </a:ext>
            </a:extLst>
          </p:cNvPr>
          <p:cNvSpPr>
            <a:spLocks noGrp="1"/>
          </p:cNvSpPr>
          <p:nvPr>
            <p:ph idx="1"/>
          </p:nvPr>
        </p:nvSpPr>
        <p:spPr>
          <a:xfrm>
            <a:off x="1103312" y="1383324"/>
            <a:ext cx="8946541" cy="5228492"/>
          </a:xfrm>
        </p:spPr>
        <p:txBody>
          <a:bodyPr>
            <a:normAutofit/>
          </a:bodyPr>
          <a:lstStyle/>
          <a:p>
            <a:r>
              <a:rPr lang="en-US" sz="2800" dirty="0"/>
              <a:t>African cultural diversity enriches the field of Information Technology by providing unique perspectives and insights.</a:t>
            </a:r>
          </a:p>
          <a:p>
            <a:r>
              <a:rPr lang="en-US" sz="2800" dirty="0"/>
              <a:t>Importance of Gender Awareness: Promoting gender equality and inclusivity in IT fosters innovation and social development.</a:t>
            </a:r>
          </a:p>
          <a:p>
            <a:r>
              <a:rPr lang="en-US" sz="2800" dirty="0"/>
              <a:t>Call to Action: Embrace cultural diversity and gender awareness to drive innovation and create impactful IT solutions in Africa.</a:t>
            </a:r>
          </a:p>
        </p:txBody>
      </p:sp>
    </p:spTree>
    <p:extLst>
      <p:ext uri="{BB962C8B-B14F-4D97-AF65-F5344CB8AC3E}">
        <p14:creationId xmlns:p14="http://schemas.microsoft.com/office/powerpoint/2010/main" val="17549372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27</TotalTime>
  <Words>422</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Harnessing African Cultural Diversity in Information Technology (IT)</vt:lpstr>
      <vt:lpstr>The Rich Tapestry of African Culture</vt:lpstr>
      <vt:lpstr> Importance of Cultural Context in IT</vt:lpstr>
      <vt:lpstr>Gender Awareness in African Society</vt:lpstr>
      <vt:lpstr>Role of Women in African IT</vt:lpstr>
      <vt:lpstr>Bridging the Gender Gap in African IT</vt:lpstr>
      <vt:lpstr>Case Study: Mobile Technology in Rural Africa</vt:lpstr>
      <vt:lpstr>Leveraging Cultural Diversity for Innovation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Harnessing African Cultural Diversity in Information Technology (IT)</dc:title>
  <dc:creator>jethrosumbeiywet@gmail.com</dc:creator>
  <cp:lastModifiedBy>jethrosumbeiywet@gmail.com</cp:lastModifiedBy>
  <cp:revision>1</cp:revision>
  <dcterms:created xsi:type="dcterms:W3CDTF">2024-03-29T11:43:19Z</dcterms:created>
  <dcterms:modified xsi:type="dcterms:W3CDTF">2024-03-29T12:10:45Z</dcterms:modified>
</cp:coreProperties>
</file>