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E0E345-1B04-41B5-9A1D-069315ABC6E5}"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289E7-1581-4526-B9CA-CEE898995660}" type="slidenum">
              <a:rPr lang="en-US" smtClean="0"/>
              <a:t>‹#›</a:t>
            </a:fld>
            <a:endParaRPr lang="en-US"/>
          </a:p>
        </p:txBody>
      </p:sp>
    </p:spTree>
    <p:extLst>
      <p:ext uri="{BB962C8B-B14F-4D97-AF65-F5344CB8AC3E}">
        <p14:creationId xmlns:p14="http://schemas.microsoft.com/office/powerpoint/2010/main" val="3641689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E0E345-1B04-41B5-9A1D-069315ABC6E5}"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8289E7-1581-4526-B9CA-CEE898995660}" type="slidenum">
              <a:rPr lang="en-US" smtClean="0"/>
              <a:t>‹#›</a:t>
            </a:fld>
            <a:endParaRPr lang="en-US"/>
          </a:p>
        </p:txBody>
      </p:sp>
    </p:spTree>
    <p:extLst>
      <p:ext uri="{BB962C8B-B14F-4D97-AF65-F5344CB8AC3E}">
        <p14:creationId xmlns:p14="http://schemas.microsoft.com/office/powerpoint/2010/main" val="1409247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3E0E345-1B04-41B5-9A1D-069315ABC6E5}"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289E7-1581-4526-B9CA-CEE898995660}" type="slidenum">
              <a:rPr lang="en-US" smtClean="0"/>
              <a:t>‹#›</a:t>
            </a:fld>
            <a:endParaRPr lang="en-US"/>
          </a:p>
        </p:txBody>
      </p:sp>
    </p:spTree>
    <p:extLst>
      <p:ext uri="{BB962C8B-B14F-4D97-AF65-F5344CB8AC3E}">
        <p14:creationId xmlns:p14="http://schemas.microsoft.com/office/powerpoint/2010/main" val="3034697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3E0E345-1B04-41B5-9A1D-069315ABC6E5}"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289E7-1581-4526-B9CA-CEE89899566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02264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0E345-1B04-41B5-9A1D-069315ABC6E5}"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289E7-1581-4526-B9CA-CEE898995660}" type="slidenum">
              <a:rPr lang="en-US" smtClean="0"/>
              <a:t>‹#›</a:t>
            </a:fld>
            <a:endParaRPr lang="en-US"/>
          </a:p>
        </p:txBody>
      </p:sp>
    </p:spTree>
    <p:extLst>
      <p:ext uri="{BB962C8B-B14F-4D97-AF65-F5344CB8AC3E}">
        <p14:creationId xmlns:p14="http://schemas.microsoft.com/office/powerpoint/2010/main" val="1405484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E0E345-1B04-41B5-9A1D-069315ABC6E5}" type="datetimeFigureOut">
              <a:rPr lang="en-US" smtClean="0"/>
              <a:t>3/27/2024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289E7-1581-4526-B9CA-CEE898995660}" type="slidenum">
              <a:rPr lang="en-US" smtClean="0"/>
              <a:t>‹#›</a:t>
            </a:fld>
            <a:endParaRPr lang="en-US"/>
          </a:p>
        </p:txBody>
      </p:sp>
    </p:spTree>
    <p:extLst>
      <p:ext uri="{BB962C8B-B14F-4D97-AF65-F5344CB8AC3E}">
        <p14:creationId xmlns:p14="http://schemas.microsoft.com/office/powerpoint/2010/main" val="1759619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E0E345-1B04-41B5-9A1D-069315ABC6E5}" type="datetimeFigureOut">
              <a:rPr lang="en-US" smtClean="0"/>
              <a:t>3/27/2024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289E7-1581-4526-B9CA-CEE898995660}" type="slidenum">
              <a:rPr lang="en-US" smtClean="0"/>
              <a:t>‹#›</a:t>
            </a:fld>
            <a:endParaRPr lang="en-US"/>
          </a:p>
        </p:txBody>
      </p:sp>
    </p:spTree>
    <p:extLst>
      <p:ext uri="{BB962C8B-B14F-4D97-AF65-F5344CB8AC3E}">
        <p14:creationId xmlns:p14="http://schemas.microsoft.com/office/powerpoint/2010/main" val="14486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0E345-1B04-41B5-9A1D-069315ABC6E5}"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289E7-1581-4526-B9CA-CEE898995660}" type="slidenum">
              <a:rPr lang="en-US" smtClean="0"/>
              <a:t>‹#›</a:t>
            </a:fld>
            <a:endParaRPr lang="en-US"/>
          </a:p>
        </p:txBody>
      </p:sp>
    </p:spTree>
    <p:extLst>
      <p:ext uri="{BB962C8B-B14F-4D97-AF65-F5344CB8AC3E}">
        <p14:creationId xmlns:p14="http://schemas.microsoft.com/office/powerpoint/2010/main" val="42091731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0E345-1B04-41B5-9A1D-069315ABC6E5}"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289E7-1581-4526-B9CA-CEE898995660}" type="slidenum">
              <a:rPr lang="en-US" smtClean="0"/>
              <a:t>‹#›</a:t>
            </a:fld>
            <a:endParaRPr lang="en-US"/>
          </a:p>
        </p:txBody>
      </p:sp>
    </p:spTree>
    <p:extLst>
      <p:ext uri="{BB962C8B-B14F-4D97-AF65-F5344CB8AC3E}">
        <p14:creationId xmlns:p14="http://schemas.microsoft.com/office/powerpoint/2010/main" val="134576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3E0E345-1B04-41B5-9A1D-069315ABC6E5}"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289E7-1581-4526-B9CA-CEE898995660}" type="slidenum">
              <a:rPr lang="en-US" smtClean="0"/>
              <a:t>‹#›</a:t>
            </a:fld>
            <a:endParaRPr lang="en-US"/>
          </a:p>
        </p:txBody>
      </p:sp>
    </p:spTree>
    <p:extLst>
      <p:ext uri="{BB962C8B-B14F-4D97-AF65-F5344CB8AC3E}">
        <p14:creationId xmlns:p14="http://schemas.microsoft.com/office/powerpoint/2010/main" val="232793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0E345-1B04-41B5-9A1D-069315ABC6E5}"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289E7-1581-4526-B9CA-CEE898995660}" type="slidenum">
              <a:rPr lang="en-US" smtClean="0"/>
              <a:t>‹#›</a:t>
            </a:fld>
            <a:endParaRPr lang="en-US"/>
          </a:p>
        </p:txBody>
      </p:sp>
    </p:spTree>
    <p:extLst>
      <p:ext uri="{BB962C8B-B14F-4D97-AF65-F5344CB8AC3E}">
        <p14:creationId xmlns:p14="http://schemas.microsoft.com/office/powerpoint/2010/main" val="1250947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E0E345-1B04-41B5-9A1D-069315ABC6E5}"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8289E7-1581-4526-B9CA-CEE898995660}" type="slidenum">
              <a:rPr lang="en-US" smtClean="0"/>
              <a:t>‹#›</a:t>
            </a:fld>
            <a:endParaRPr lang="en-US"/>
          </a:p>
        </p:txBody>
      </p:sp>
    </p:spTree>
    <p:extLst>
      <p:ext uri="{BB962C8B-B14F-4D97-AF65-F5344CB8AC3E}">
        <p14:creationId xmlns:p14="http://schemas.microsoft.com/office/powerpoint/2010/main" val="3846513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E0E345-1B04-41B5-9A1D-069315ABC6E5}" type="datetimeFigureOut">
              <a:rPr lang="en-US" smtClean="0"/>
              <a:t>3/27/2024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8289E7-1581-4526-B9CA-CEE898995660}" type="slidenum">
              <a:rPr lang="en-US" smtClean="0"/>
              <a:t>‹#›</a:t>
            </a:fld>
            <a:endParaRPr lang="en-US"/>
          </a:p>
        </p:txBody>
      </p:sp>
    </p:spTree>
    <p:extLst>
      <p:ext uri="{BB962C8B-B14F-4D97-AF65-F5344CB8AC3E}">
        <p14:creationId xmlns:p14="http://schemas.microsoft.com/office/powerpoint/2010/main" val="36038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3E0E345-1B04-41B5-9A1D-069315ABC6E5}" type="datetimeFigureOut">
              <a:rPr lang="en-US" smtClean="0"/>
              <a:t>3/27/2024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98289E7-1581-4526-B9CA-CEE898995660}" type="slidenum">
              <a:rPr lang="en-US" smtClean="0"/>
              <a:t>‹#›</a:t>
            </a:fld>
            <a:endParaRPr lang="en-US"/>
          </a:p>
        </p:txBody>
      </p:sp>
    </p:spTree>
    <p:extLst>
      <p:ext uri="{BB962C8B-B14F-4D97-AF65-F5344CB8AC3E}">
        <p14:creationId xmlns:p14="http://schemas.microsoft.com/office/powerpoint/2010/main" val="2244179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3E0E345-1B04-41B5-9A1D-069315ABC6E5}" type="datetimeFigureOut">
              <a:rPr lang="en-US" smtClean="0"/>
              <a:t>3/27/2024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98289E7-1581-4526-B9CA-CEE898995660}" type="slidenum">
              <a:rPr lang="en-US" smtClean="0"/>
              <a:t>‹#›</a:t>
            </a:fld>
            <a:endParaRPr lang="en-US"/>
          </a:p>
        </p:txBody>
      </p:sp>
    </p:spTree>
    <p:extLst>
      <p:ext uri="{BB962C8B-B14F-4D97-AF65-F5344CB8AC3E}">
        <p14:creationId xmlns:p14="http://schemas.microsoft.com/office/powerpoint/2010/main" val="2396782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3E0E345-1B04-41B5-9A1D-069315ABC6E5}" type="datetimeFigureOut">
              <a:rPr lang="en-US" smtClean="0"/>
              <a:t>3/27/2024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98289E7-1581-4526-B9CA-CEE898995660}" type="slidenum">
              <a:rPr lang="en-US" smtClean="0"/>
              <a:t>‹#›</a:t>
            </a:fld>
            <a:endParaRPr lang="en-US"/>
          </a:p>
        </p:txBody>
      </p:sp>
    </p:spTree>
    <p:extLst>
      <p:ext uri="{BB962C8B-B14F-4D97-AF65-F5344CB8AC3E}">
        <p14:creationId xmlns:p14="http://schemas.microsoft.com/office/powerpoint/2010/main" val="1976472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E0E345-1B04-41B5-9A1D-069315ABC6E5}"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8289E7-1581-4526-B9CA-CEE898995660}" type="slidenum">
              <a:rPr lang="en-US" smtClean="0"/>
              <a:t>‹#›</a:t>
            </a:fld>
            <a:endParaRPr lang="en-US"/>
          </a:p>
        </p:txBody>
      </p:sp>
    </p:spTree>
    <p:extLst>
      <p:ext uri="{BB962C8B-B14F-4D97-AF65-F5344CB8AC3E}">
        <p14:creationId xmlns:p14="http://schemas.microsoft.com/office/powerpoint/2010/main" val="287382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3E0E345-1B04-41B5-9A1D-069315ABC6E5}" type="datetimeFigureOut">
              <a:rPr lang="en-US" smtClean="0"/>
              <a:t>3/27/2024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98289E7-1581-4526-B9CA-CEE898995660}" type="slidenum">
              <a:rPr lang="en-US" smtClean="0"/>
              <a:t>‹#›</a:t>
            </a:fld>
            <a:endParaRPr lang="en-US"/>
          </a:p>
        </p:txBody>
      </p:sp>
    </p:spTree>
    <p:extLst>
      <p:ext uri="{BB962C8B-B14F-4D97-AF65-F5344CB8AC3E}">
        <p14:creationId xmlns:p14="http://schemas.microsoft.com/office/powerpoint/2010/main" val="11832279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B20E-EFE6-4D7F-AC12-7716DB8089D3}"/>
              </a:ext>
            </a:extLst>
          </p:cNvPr>
          <p:cNvSpPr>
            <a:spLocks noGrp="1"/>
          </p:cNvSpPr>
          <p:nvPr>
            <p:ph type="ctrTitle"/>
          </p:nvPr>
        </p:nvSpPr>
        <p:spPr>
          <a:xfrm>
            <a:off x="1154955" y="274320"/>
            <a:ext cx="8825658" cy="3794759"/>
          </a:xfrm>
        </p:spPr>
        <p:txBody>
          <a:bodyPr/>
          <a:lstStyle/>
          <a:p>
            <a:r>
              <a:rPr lang="en-US" dirty="0">
                <a:latin typeface="Times New Roman" panose="02020603050405020304" pitchFamily="18" charset="0"/>
                <a:cs typeface="Times New Roman" panose="02020603050405020304" pitchFamily="18" charset="0"/>
              </a:rPr>
              <a:t>The Journey of Jethro Cheruiyot Sumbeiywet</a:t>
            </a:r>
          </a:p>
        </p:txBody>
      </p:sp>
      <p:sp>
        <p:nvSpPr>
          <p:cNvPr id="3" name="Subtitle 2">
            <a:extLst>
              <a:ext uri="{FF2B5EF4-FFF2-40B4-BE49-F238E27FC236}">
                <a16:creationId xmlns:a16="http://schemas.microsoft.com/office/drawing/2014/main" id="{42C10DE2-D3A6-470E-A1BC-F3F079A5DCF8}"/>
              </a:ext>
            </a:extLst>
          </p:cNvPr>
          <p:cNvSpPr>
            <a:spLocks noGrp="1"/>
          </p:cNvSpPr>
          <p:nvPr>
            <p:ph type="subTitle"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From resilient to redemption</a:t>
            </a:r>
          </a:p>
        </p:txBody>
      </p:sp>
    </p:spTree>
    <p:extLst>
      <p:ext uri="{BB962C8B-B14F-4D97-AF65-F5344CB8AC3E}">
        <p14:creationId xmlns:p14="http://schemas.microsoft.com/office/powerpoint/2010/main" val="3201525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256EF-DE73-4F3F-806F-0B5F3B5EEBC7}"/>
              </a:ext>
            </a:extLst>
          </p:cNvPr>
          <p:cNvSpPr>
            <a:spLocks noGrp="1"/>
          </p:cNvSpPr>
          <p:nvPr>
            <p:ph type="title"/>
          </p:nvPr>
        </p:nvSpPr>
        <p:spPr/>
        <p:txBody>
          <a:bodyPr/>
          <a:lstStyle/>
          <a:p>
            <a:r>
              <a:rPr lang="en-US" dirty="0">
                <a:solidFill>
                  <a:srgbClr val="00B050"/>
                </a:solidFill>
              </a:rPr>
              <a:t>Chapter Six: Gratitude for the Journey</a:t>
            </a:r>
          </a:p>
        </p:txBody>
      </p:sp>
      <p:sp>
        <p:nvSpPr>
          <p:cNvPr id="3" name="Content Placeholder 2">
            <a:extLst>
              <a:ext uri="{FF2B5EF4-FFF2-40B4-BE49-F238E27FC236}">
                <a16:creationId xmlns:a16="http://schemas.microsoft.com/office/drawing/2014/main" id="{73513A9E-C8F6-4E41-9781-20DA6EA95BDA}"/>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Reflecting on my journey in technology, I am overwhelmed with gratitude for the transformative power of education and perseverance. Learning about Android development during my third year ignited a passion for programming.</a:t>
            </a:r>
          </a:p>
          <a:p>
            <a:r>
              <a:rPr lang="en-US" sz="2800" dirty="0">
                <a:latin typeface="Times New Roman" panose="02020603050405020304" pitchFamily="18" charset="0"/>
                <a:cs typeface="Times New Roman" panose="02020603050405020304" pitchFamily="18" charset="0"/>
              </a:rPr>
              <a:t>Despite facing hardships, I am thankful for the support of friends, family, mentors, and colleagues who stood by me through challenges and triumphs.</a:t>
            </a:r>
          </a:p>
        </p:txBody>
      </p:sp>
    </p:spTree>
    <p:extLst>
      <p:ext uri="{BB962C8B-B14F-4D97-AF65-F5344CB8AC3E}">
        <p14:creationId xmlns:p14="http://schemas.microsoft.com/office/powerpoint/2010/main" val="359186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1CE0-6449-4161-896E-57B7C68CA9BE}"/>
              </a:ext>
            </a:extLst>
          </p:cNvPr>
          <p:cNvSpPr>
            <a:spLocks noGrp="1"/>
          </p:cNvSpPr>
          <p:nvPr>
            <p:ph type="title"/>
          </p:nvPr>
        </p:nvSpPr>
        <p:spPr/>
        <p:txBody>
          <a:bodyPr/>
          <a:lstStyle/>
          <a:p>
            <a:r>
              <a:rPr lang="en-US" dirty="0">
                <a:solidFill>
                  <a:srgbClr val="00B050"/>
                </a:solidFill>
              </a:rPr>
              <a:t>Conclusion</a:t>
            </a:r>
          </a:p>
        </p:txBody>
      </p:sp>
      <p:sp>
        <p:nvSpPr>
          <p:cNvPr id="3" name="Content Placeholder 2">
            <a:extLst>
              <a:ext uri="{FF2B5EF4-FFF2-40B4-BE49-F238E27FC236}">
                <a16:creationId xmlns:a16="http://schemas.microsoft.com/office/drawing/2014/main" id="{1F84EAB8-452B-4E84-AD17-D0439577AAC8}"/>
              </a:ext>
            </a:extLst>
          </p:cNvPr>
          <p:cNvSpPr>
            <a:spLocks noGrp="1"/>
          </p:cNvSpPr>
          <p:nvPr>
            <p:ph idx="1"/>
          </p:nvPr>
        </p:nvSpPr>
        <p:spPr>
          <a:xfrm>
            <a:off x="1103312" y="1377864"/>
            <a:ext cx="8946541" cy="4870536"/>
          </a:xfrm>
        </p:spPr>
        <p:txBody>
          <a:bodyPr>
            <a:normAutofit/>
          </a:bodyPr>
          <a:lstStyle/>
          <a:p>
            <a:r>
              <a:rPr lang="en-US" sz="2800" dirty="0">
                <a:latin typeface="Times New Roman" panose="02020603050405020304" pitchFamily="18" charset="0"/>
                <a:cs typeface="Times New Roman" panose="02020603050405020304" pitchFamily="18" charset="0"/>
              </a:rPr>
              <a:t>In conclusion, my journey has been one of resilience, growth, and redemption. From rural Kenya to academic achievements and personal development, each challenge has shaped me into the person I am today.</a:t>
            </a:r>
          </a:p>
          <a:p>
            <a:r>
              <a:rPr lang="en-US" sz="2800" dirty="0">
                <a:latin typeface="Times New Roman" panose="02020603050405020304" pitchFamily="18" charset="0"/>
                <a:cs typeface="Times New Roman" panose="02020603050405020304" pitchFamily="18" charset="0"/>
              </a:rPr>
              <a:t>I am grateful for the opportunities that have come my way and the lessons learned along the journey. As I look towards the future, I am filled with excitement for what lies ahead.</a:t>
            </a:r>
          </a:p>
        </p:txBody>
      </p:sp>
    </p:spTree>
    <p:extLst>
      <p:ext uri="{BB962C8B-B14F-4D97-AF65-F5344CB8AC3E}">
        <p14:creationId xmlns:p14="http://schemas.microsoft.com/office/powerpoint/2010/main" val="41599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907C6-F3A2-4250-A8A2-F2590F66D572}"/>
              </a:ext>
            </a:extLst>
          </p:cNvPr>
          <p:cNvSpPr>
            <a:spLocks noGrp="1"/>
          </p:cNvSpPr>
          <p:nvPr>
            <p:ph type="title"/>
          </p:nvPr>
        </p:nvSpPr>
        <p:spPr>
          <a:xfrm>
            <a:off x="646111" y="452718"/>
            <a:ext cx="9404723" cy="3593502"/>
          </a:xfrm>
        </p:spPr>
        <p:txBody>
          <a:bodyPr/>
          <a:lstStyle/>
          <a:p>
            <a:br>
              <a:rPr lang="en-US" dirty="0"/>
            </a:br>
            <a:br>
              <a:rPr lang="en-US" dirty="0"/>
            </a:br>
            <a:r>
              <a:rPr lang="en-US" dirty="0"/>
              <a:t>Presented by 	Jethro Cheruiyot</a:t>
            </a:r>
            <a:br>
              <a:rPr lang="en-US" dirty="0"/>
            </a:br>
            <a:br>
              <a:rPr lang="en-US" dirty="0"/>
            </a:br>
            <a:r>
              <a:rPr lang="en-US" dirty="0"/>
              <a:t>3/27/2024</a:t>
            </a:r>
            <a:br>
              <a:rPr lang="en-US" dirty="0"/>
            </a:br>
            <a:endParaRPr lang="en-US" dirty="0"/>
          </a:p>
        </p:txBody>
      </p:sp>
    </p:spTree>
    <p:extLst>
      <p:ext uri="{BB962C8B-B14F-4D97-AF65-F5344CB8AC3E}">
        <p14:creationId xmlns:p14="http://schemas.microsoft.com/office/powerpoint/2010/main" val="1724292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D5FF4-4F69-45DD-AF5D-82FCB9762578}"/>
              </a:ext>
            </a:extLst>
          </p:cNvPr>
          <p:cNvSpPr>
            <a:spLocks noGrp="1"/>
          </p:cNvSpPr>
          <p:nvPr>
            <p:ph type="title"/>
          </p:nvPr>
        </p:nvSpPr>
        <p:spPr/>
        <p:txBody>
          <a:bodyPr/>
          <a:lstStyle/>
          <a:p>
            <a:r>
              <a:rPr lang="en-US" dirty="0">
                <a:solidFill>
                  <a:srgbClr val="00B050"/>
                </a:solidFill>
              </a:rPr>
              <a:t>Introduction</a:t>
            </a:r>
          </a:p>
        </p:txBody>
      </p:sp>
      <p:sp>
        <p:nvSpPr>
          <p:cNvPr id="3" name="Content Placeholder 2">
            <a:extLst>
              <a:ext uri="{FF2B5EF4-FFF2-40B4-BE49-F238E27FC236}">
                <a16:creationId xmlns:a16="http://schemas.microsoft.com/office/drawing/2014/main" id="{1E1B6169-E7FD-4D17-B71F-E8209DB41EFC}"/>
              </a:ext>
            </a:extLst>
          </p:cNvPr>
          <p:cNvSpPr>
            <a:spLocks noGrp="1"/>
          </p:cNvSpPr>
          <p:nvPr>
            <p:ph idx="1"/>
          </p:nvPr>
        </p:nvSpPr>
        <p:spPr>
          <a:xfrm>
            <a:off x="1103312" y="1415442"/>
            <a:ext cx="8946541" cy="4832958"/>
          </a:xfrm>
        </p:spPr>
        <p:txBody>
          <a:bodyPr>
            <a:noAutofit/>
          </a:bodyPr>
          <a:lstStyle/>
          <a:p>
            <a:r>
              <a:rPr lang="en-US" sz="2800" dirty="0">
                <a:latin typeface="Times New Roman" panose="02020603050405020304" pitchFamily="18" charset="0"/>
                <a:cs typeface="Times New Roman" panose="02020603050405020304" pitchFamily="18" charset="0"/>
              </a:rPr>
              <a:t>I began my journey in rural Kenya, born into a family of thirteen in the quaint village of Sogoo. Raised amidst the rolling hills and fertile valleys of Narok County, my childhood was filled with the timeless rhythms of nature and the enduring bonds of community.</a:t>
            </a:r>
          </a:p>
          <a:p>
            <a:r>
              <a:rPr lang="en-US" sz="2800" dirty="0">
                <a:latin typeface="Times New Roman" panose="02020603050405020304" pitchFamily="18" charset="0"/>
                <a:cs typeface="Times New Roman" panose="02020603050405020304" pitchFamily="18" charset="0"/>
              </a:rPr>
              <a:t>The AGC Noosagami church played a pivotal role in my spiritual upbringing, where I found solace in prayer and camaraderie with fellow believers.</a:t>
            </a:r>
          </a:p>
        </p:txBody>
      </p:sp>
    </p:spTree>
    <p:extLst>
      <p:ext uri="{BB962C8B-B14F-4D97-AF65-F5344CB8AC3E}">
        <p14:creationId xmlns:p14="http://schemas.microsoft.com/office/powerpoint/2010/main" val="175198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21D82E-18CF-42C1-970C-BFBB0A3127DE}"/>
              </a:ext>
            </a:extLst>
          </p:cNvPr>
          <p:cNvSpPr>
            <a:spLocks noGrp="1"/>
          </p:cNvSpPr>
          <p:nvPr>
            <p:ph idx="1"/>
          </p:nvPr>
        </p:nvSpPr>
        <p:spPr>
          <a:xfrm>
            <a:off x="1103313" y="488950"/>
            <a:ext cx="8947150" cy="5759450"/>
          </a:xfrm>
        </p:spPr>
        <p:txBody>
          <a:bodyPr>
            <a:normAutofit/>
          </a:bodyPr>
          <a:lstStyle/>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Childhood memories are etched in my heart, from exploring with my friend Aron to laboring alongside my family in the fields. Each moment was a precious gem in the tapestry of time, shaping the person I would become.</a:t>
            </a:r>
          </a:p>
        </p:txBody>
      </p:sp>
    </p:spTree>
    <p:extLst>
      <p:ext uri="{BB962C8B-B14F-4D97-AF65-F5344CB8AC3E}">
        <p14:creationId xmlns:p14="http://schemas.microsoft.com/office/powerpoint/2010/main" val="117203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A258F-D1B4-444C-80DE-4D60F0B1B6FA}"/>
              </a:ext>
            </a:extLst>
          </p:cNvPr>
          <p:cNvSpPr>
            <a:spLocks noGrp="1"/>
          </p:cNvSpPr>
          <p:nvPr>
            <p:ph type="title"/>
          </p:nvPr>
        </p:nvSpPr>
        <p:spPr/>
        <p:txBody>
          <a:bodyPr/>
          <a:lstStyle/>
          <a:p>
            <a:r>
              <a:rPr lang="en-US" dirty="0">
                <a:solidFill>
                  <a:srgbClr val="00B050"/>
                </a:solidFill>
                <a:latin typeface="Times New Roman" panose="02020603050405020304" pitchFamily="18" charset="0"/>
                <a:cs typeface="Times New Roman" panose="02020603050405020304" pitchFamily="18" charset="0"/>
              </a:rPr>
              <a:t>Chapter one: Early School Years</a:t>
            </a:r>
          </a:p>
        </p:txBody>
      </p:sp>
      <p:sp>
        <p:nvSpPr>
          <p:cNvPr id="3" name="Content Placeholder 2">
            <a:extLst>
              <a:ext uri="{FF2B5EF4-FFF2-40B4-BE49-F238E27FC236}">
                <a16:creationId xmlns:a16="http://schemas.microsoft.com/office/drawing/2014/main" id="{192D810B-879E-418B-83A5-0F9794BABB06}"/>
              </a:ext>
            </a:extLst>
          </p:cNvPr>
          <p:cNvSpPr>
            <a:spLocks noGrp="1"/>
          </p:cNvSpPr>
          <p:nvPr>
            <p:ph idx="1"/>
          </p:nvPr>
        </p:nvSpPr>
        <p:spPr>
          <a:xfrm>
            <a:off x="1103312" y="1515650"/>
            <a:ext cx="8946541" cy="4732750"/>
          </a:xfrm>
        </p:spPr>
        <p:txBody>
          <a:bodyPr>
            <a:normAutofit/>
          </a:bodyPr>
          <a:lstStyle/>
          <a:p>
            <a:r>
              <a:rPr lang="en-US" sz="2800" dirty="0">
                <a:latin typeface="Times New Roman" panose="02020603050405020304" pitchFamily="18" charset="0"/>
                <a:cs typeface="Times New Roman" panose="02020603050405020304" pitchFamily="18" charset="0"/>
              </a:rPr>
              <a:t>My educational journey began at the age of six, as I transitioned to nursery school. Despite initial challenges, I was determined to excel, immersing myself in learning and embracing the joys of reading.</a:t>
            </a:r>
          </a:p>
          <a:p>
            <a:r>
              <a:rPr lang="en-US" sz="2800" dirty="0">
                <a:latin typeface="Times New Roman" panose="02020603050405020304" pitchFamily="18" charset="0"/>
                <a:cs typeface="Times New Roman" panose="02020603050405020304" pitchFamily="18" charset="0"/>
              </a:rPr>
              <a:t>Forming a close friendship with Hedwick, we navigated the competitive nature of school life together. Our synchronicity was evident in subjects like Social Studies, where we both achieved commendable scores.</a:t>
            </a:r>
          </a:p>
        </p:txBody>
      </p:sp>
    </p:spTree>
    <p:extLst>
      <p:ext uri="{BB962C8B-B14F-4D97-AF65-F5344CB8AC3E}">
        <p14:creationId xmlns:p14="http://schemas.microsoft.com/office/powerpoint/2010/main" val="908114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825CA-32E4-4CFA-81C2-472FD715904A}"/>
              </a:ext>
            </a:extLst>
          </p:cNvPr>
          <p:cNvSpPr>
            <a:spLocks noGrp="1"/>
          </p:cNvSpPr>
          <p:nvPr>
            <p:ph type="title"/>
          </p:nvPr>
        </p:nvSpPr>
        <p:spPr>
          <a:xfrm>
            <a:off x="646111" y="274320"/>
            <a:ext cx="9404723" cy="1417320"/>
          </a:xfrm>
        </p:spPr>
        <p:txBody>
          <a:bodyPr/>
          <a:lstStyle/>
          <a:p>
            <a:r>
              <a:rPr lang="en-US" dirty="0">
                <a:solidFill>
                  <a:srgbClr val="00B050"/>
                </a:solidFill>
              </a:rPr>
              <a:t>Chapter 2: Middle School Challenges</a:t>
            </a:r>
          </a:p>
        </p:txBody>
      </p:sp>
      <p:sp>
        <p:nvSpPr>
          <p:cNvPr id="3" name="Content Placeholder 2">
            <a:extLst>
              <a:ext uri="{FF2B5EF4-FFF2-40B4-BE49-F238E27FC236}">
                <a16:creationId xmlns:a16="http://schemas.microsoft.com/office/drawing/2014/main" id="{AF422E83-0E7E-4979-A174-6C45A1C82D47}"/>
              </a:ext>
            </a:extLst>
          </p:cNvPr>
          <p:cNvSpPr>
            <a:spLocks noGrp="1"/>
          </p:cNvSpPr>
          <p:nvPr>
            <p:ph idx="1"/>
          </p:nvPr>
        </p:nvSpPr>
        <p:spPr>
          <a:xfrm>
            <a:off x="1103312" y="1853248"/>
            <a:ext cx="8946541" cy="4730432"/>
          </a:xfrm>
        </p:spPr>
        <p:txBody>
          <a:bodyPr>
            <a:noAutofit/>
          </a:bodyPr>
          <a:lstStyle/>
          <a:p>
            <a:r>
              <a:rPr lang="en-US" sz="2800" dirty="0">
                <a:latin typeface="Times New Roman" panose="02020603050405020304" pitchFamily="18" charset="0"/>
                <a:cs typeface="Times New Roman" panose="02020603050405020304" pitchFamily="18" charset="0"/>
              </a:rPr>
              <a:t>Transitioning to Standard Seven brought new challenges and responsibilities. The passing of my older brothers before my crucial exams left me with a sense of duty to honor their legacy through my own academic pursuits.</a:t>
            </a:r>
          </a:p>
          <a:p>
            <a:r>
              <a:rPr lang="en-US" sz="2800" dirty="0">
                <a:latin typeface="Times New Roman" panose="02020603050405020304" pitchFamily="18" charset="0"/>
                <a:cs typeface="Times New Roman" panose="02020603050405020304" pitchFamily="18" charset="0"/>
              </a:rPr>
              <a:t>Participating in inter-school academic competitions became a defining aspect of my middle school years. Competing against peers from various schools, I consistently ranked among the top performers.</a:t>
            </a:r>
          </a:p>
        </p:txBody>
      </p:sp>
    </p:spTree>
    <p:extLst>
      <p:ext uri="{BB962C8B-B14F-4D97-AF65-F5344CB8AC3E}">
        <p14:creationId xmlns:p14="http://schemas.microsoft.com/office/powerpoint/2010/main" val="3336675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66CF6-3D7D-404A-B212-311282BB530C}"/>
              </a:ext>
            </a:extLst>
          </p:cNvPr>
          <p:cNvSpPr>
            <a:spLocks noGrp="1"/>
          </p:cNvSpPr>
          <p:nvPr>
            <p:ph type="title"/>
          </p:nvPr>
        </p:nvSpPr>
        <p:spPr>
          <a:xfrm>
            <a:off x="646111" y="160020"/>
            <a:ext cx="9404723" cy="1623060"/>
          </a:xfrm>
        </p:spPr>
        <p:txBody>
          <a:bodyPr/>
          <a:lstStyle/>
          <a:p>
            <a:r>
              <a:rPr lang="en-US" dirty="0">
                <a:solidFill>
                  <a:srgbClr val="00B050"/>
                </a:solidFill>
              </a:rPr>
              <a:t>Chapter Three: Challenges in High School</a:t>
            </a:r>
          </a:p>
        </p:txBody>
      </p:sp>
      <p:sp>
        <p:nvSpPr>
          <p:cNvPr id="3" name="Content Placeholder 2">
            <a:extLst>
              <a:ext uri="{FF2B5EF4-FFF2-40B4-BE49-F238E27FC236}">
                <a16:creationId xmlns:a16="http://schemas.microsoft.com/office/drawing/2014/main" id="{B5570B17-1053-4310-840F-7B213CFE509D}"/>
              </a:ext>
            </a:extLst>
          </p:cNvPr>
          <p:cNvSpPr>
            <a:spLocks noGrp="1"/>
          </p:cNvSpPr>
          <p:nvPr>
            <p:ph idx="1"/>
          </p:nvPr>
        </p:nvSpPr>
        <p:spPr>
          <a:xfrm>
            <a:off x="1103312" y="1531620"/>
            <a:ext cx="8946541" cy="4716779"/>
          </a:xfrm>
        </p:spPr>
        <p:txBody>
          <a:bodyPr>
            <a:noAutofit/>
          </a:bodyPr>
          <a:lstStyle/>
          <a:p>
            <a:r>
              <a:rPr lang="en-US" sz="2800" dirty="0">
                <a:latin typeface="Times New Roman" panose="02020603050405020304" pitchFamily="18" charset="0"/>
                <a:cs typeface="Times New Roman" panose="02020603050405020304" pitchFamily="18" charset="0"/>
              </a:rPr>
              <a:t>Entering Longisa Boys High School marked a significant shift in my educational journey. The initial period was difficult as I struggled to adapt to the new environment and witnessed a decline in my academic performance.</a:t>
            </a:r>
          </a:p>
          <a:p>
            <a:r>
              <a:rPr lang="en-US" sz="2800" dirty="0">
                <a:latin typeface="Times New Roman" panose="02020603050405020304" pitchFamily="18" charset="0"/>
                <a:cs typeface="Times New Roman" panose="02020603050405020304" pitchFamily="18" charset="0"/>
              </a:rPr>
              <a:t>Despite the hardships, having my primary school friend, Hedwick, alongside provided solace amidst the unfamiliarity. However, the rigors of academic life and the stark realities of my circumstances weighed heavily on me.</a:t>
            </a:r>
          </a:p>
        </p:txBody>
      </p:sp>
    </p:spTree>
    <p:extLst>
      <p:ext uri="{BB962C8B-B14F-4D97-AF65-F5344CB8AC3E}">
        <p14:creationId xmlns:p14="http://schemas.microsoft.com/office/powerpoint/2010/main" val="636743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C800-179D-43A1-9D92-C8B0F5FEEA21}"/>
              </a:ext>
            </a:extLst>
          </p:cNvPr>
          <p:cNvSpPr>
            <a:spLocks noGrp="1"/>
          </p:cNvSpPr>
          <p:nvPr>
            <p:ph type="title"/>
          </p:nvPr>
        </p:nvSpPr>
        <p:spPr>
          <a:xfrm>
            <a:off x="646111" y="0"/>
            <a:ext cx="9404723" cy="1325880"/>
          </a:xfrm>
        </p:spPr>
        <p:txBody>
          <a:bodyPr/>
          <a:lstStyle/>
          <a:p>
            <a:r>
              <a:rPr lang="en-US" dirty="0">
                <a:solidFill>
                  <a:srgbClr val="00B050"/>
                </a:solidFill>
              </a:rPr>
              <a:t>Chapter Four: Determination and Redemption</a:t>
            </a:r>
          </a:p>
        </p:txBody>
      </p:sp>
      <p:sp>
        <p:nvSpPr>
          <p:cNvPr id="3" name="Content Placeholder 2">
            <a:extLst>
              <a:ext uri="{FF2B5EF4-FFF2-40B4-BE49-F238E27FC236}">
                <a16:creationId xmlns:a16="http://schemas.microsoft.com/office/drawing/2014/main" id="{5C205203-BA1E-40D1-B8C2-9FD3C862D6F2}"/>
              </a:ext>
            </a:extLst>
          </p:cNvPr>
          <p:cNvSpPr>
            <a:spLocks noGrp="1"/>
          </p:cNvSpPr>
          <p:nvPr>
            <p:ph idx="1"/>
          </p:nvPr>
        </p:nvSpPr>
        <p:spPr>
          <a:xfrm>
            <a:off x="1103312" y="1531620"/>
            <a:ext cx="8946541" cy="4716779"/>
          </a:xfrm>
        </p:spPr>
        <p:txBody>
          <a:bodyPr>
            <a:noAutofit/>
          </a:bodyPr>
          <a:lstStyle/>
          <a:p>
            <a:r>
              <a:rPr lang="en-US" sz="2800" dirty="0">
                <a:latin typeface="Times New Roman" panose="02020603050405020304" pitchFamily="18" charset="0"/>
                <a:cs typeface="Times New Roman" panose="02020603050405020304" pitchFamily="18" charset="0"/>
              </a:rPr>
              <a:t>It was during this period of soul-searching that I realized the need to redefine my path and reclaim control of my academic destiny. With the guidance of Madam Lilian, my Kiswahili teacher, I immersed myself in the study of Kiswahili literature.</a:t>
            </a:r>
          </a:p>
          <a:p>
            <a:r>
              <a:rPr lang="en-US" sz="2800" dirty="0">
                <a:latin typeface="Times New Roman" panose="02020603050405020304" pitchFamily="18" charset="0"/>
                <a:cs typeface="Times New Roman" panose="02020603050405020304" pitchFamily="18" charset="0"/>
              </a:rPr>
              <a:t>Each page turned was a step closer to self-discovery and academic redemption. Encouraged by small victories and fueled by a newfound sense of purpose, I embraced the challenges ahead with unwavering determination.</a:t>
            </a:r>
          </a:p>
        </p:txBody>
      </p:sp>
    </p:spTree>
    <p:extLst>
      <p:ext uri="{BB962C8B-B14F-4D97-AF65-F5344CB8AC3E}">
        <p14:creationId xmlns:p14="http://schemas.microsoft.com/office/powerpoint/2010/main" val="2434543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3592-FCA8-48B1-A8EC-16559D947FB8}"/>
              </a:ext>
            </a:extLst>
          </p:cNvPr>
          <p:cNvSpPr>
            <a:spLocks noGrp="1"/>
          </p:cNvSpPr>
          <p:nvPr>
            <p:ph type="title"/>
          </p:nvPr>
        </p:nvSpPr>
        <p:spPr/>
        <p:txBody>
          <a:bodyPr/>
          <a:lstStyle/>
          <a:p>
            <a:r>
              <a:rPr lang="en-US" dirty="0">
                <a:solidFill>
                  <a:srgbClr val="00B050"/>
                </a:solidFill>
              </a:rPr>
              <a:t>Chapter Five: Embracing Change: University Life</a:t>
            </a:r>
          </a:p>
        </p:txBody>
      </p:sp>
      <p:sp>
        <p:nvSpPr>
          <p:cNvPr id="3" name="Content Placeholder 2">
            <a:extLst>
              <a:ext uri="{FF2B5EF4-FFF2-40B4-BE49-F238E27FC236}">
                <a16:creationId xmlns:a16="http://schemas.microsoft.com/office/drawing/2014/main" id="{BF5708BC-C619-4889-859B-6ED8F1E9E645}"/>
              </a:ext>
            </a:extLst>
          </p:cNvPr>
          <p:cNvSpPr>
            <a:spLocks noGrp="1"/>
          </p:cNvSpPr>
          <p:nvPr>
            <p:ph idx="1"/>
          </p:nvPr>
        </p:nvSpPr>
        <p:spPr>
          <a:xfrm>
            <a:off x="1103312" y="2052918"/>
            <a:ext cx="8946541" cy="4560824"/>
          </a:xfrm>
        </p:spPr>
        <p:txBody>
          <a:bodyPr>
            <a:noAutofit/>
          </a:bodyPr>
          <a:lstStyle/>
          <a:p>
            <a:r>
              <a:rPr lang="en-US" sz="2800" dirty="0">
                <a:latin typeface="Times New Roman" panose="02020603050405020304" pitchFamily="18" charset="0"/>
                <a:cs typeface="Times New Roman" panose="02020603050405020304" pitchFamily="18" charset="0"/>
              </a:rPr>
              <a:t>Upon receiving acceptance into Dedan Kimathi University of Technology, I eagerly joined during the September intake. The transition to university life brought newfound freedom and challenges, which I approached with excitement and determination.</a:t>
            </a:r>
          </a:p>
          <a:p>
            <a:r>
              <a:rPr lang="en-US" sz="2800" dirty="0">
                <a:latin typeface="Times New Roman" panose="02020603050405020304" pitchFamily="18" charset="0"/>
                <a:cs typeface="Times New Roman" panose="02020603050405020304" pitchFamily="18" charset="0"/>
              </a:rPr>
              <a:t>Forming the "Great Minds" group with like-minded peers provided support, camaraderie, and opportunities for personal growth. It was a space where we collectively embraced opportunities for development and skill enhancement.</a:t>
            </a:r>
          </a:p>
        </p:txBody>
      </p:sp>
    </p:spTree>
    <p:extLst>
      <p:ext uri="{BB962C8B-B14F-4D97-AF65-F5344CB8AC3E}">
        <p14:creationId xmlns:p14="http://schemas.microsoft.com/office/powerpoint/2010/main" val="3688177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46</TotalTime>
  <Words>684</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Ion</vt:lpstr>
      <vt:lpstr>The Journey of Jethro Cheruiyot Sumbeiywet</vt:lpstr>
      <vt:lpstr>  Presented by  Jethro Cheruiyot  3/27/2024 </vt:lpstr>
      <vt:lpstr>Introduction</vt:lpstr>
      <vt:lpstr>PowerPoint Presentation</vt:lpstr>
      <vt:lpstr>Chapter one: Early School Years</vt:lpstr>
      <vt:lpstr>Chapter 2: Middle School Challenges</vt:lpstr>
      <vt:lpstr>Chapter Three: Challenges in High School</vt:lpstr>
      <vt:lpstr>Chapter Four: Determination and Redemption</vt:lpstr>
      <vt:lpstr>Chapter Five: Embracing Change: University Life</vt:lpstr>
      <vt:lpstr>Chapter Six: Gratitude for the Journey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Journey of Jethro Cheruiyot Sumbeiywet</dc:title>
  <dc:creator>jethrosumbeiywet@gmail.com</dc:creator>
  <cp:lastModifiedBy>jethrosumbeiywet@gmail.com</cp:lastModifiedBy>
  <cp:revision>1</cp:revision>
  <dcterms:created xsi:type="dcterms:W3CDTF">2024-03-27T18:50:43Z</dcterms:created>
  <dcterms:modified xsi:type="dcterms:W3CDTF">2024-03-27T19:37:17Z</dcterms:modified>
</cp:coreProperties>
</file>