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Frame the talk as shortening wet-lab iteration in antigen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one sentence to distinguish 'linear epitope' vs 'conformational epitope'.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this as motivation for your pipeline rather than a teardown.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Exact complex: 7R6W. Mark chosen operating point on PR curve; show τ=0.3/0.6/0.9 montage.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B-cell conformational epitopes to accelerate antigen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[Your Name] • Vaccine and Infectious Disease Organization (VIDO)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different about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Leakage-resistant splits via CD-HIT 40% clustering and cluster-level split (vs naïve random)</a:t>
            </a:r>
          </a:p>
          <a:p>
            <a:pPr>
              <a:defRPr sz="1800"/>
            </a:pPr>
            <a:r>
              <a:t>Hybrid signals: RSA/B-factor + ESM-2 (sequence) + ESM-IF1 (structure) per residue</a:t>
            </a:r>
          </a:p>
          <a:p>
            <a:pPr>
              <a:defRPr sz="1800"/>
            </a:pPr>
            <a:r>
              <a:t>Imbalance-aware training and grouped CV; report both AUC-PR and AUC-ROC</a:t>
            </a:r>
          </a:p>
          <a:p>
            <a:pPr>
              <a:defRPr sz="1800"/>
            </a:pPr>
            <a:r>
              <a:t>Domain-shift evaluation on Spike-only external test.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1463040"/>
            <a:ext cx="3931920" cy="32918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Schematic: Baseline vs Our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Roadmap: larger transformer (production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Plan: train a transformer for tabular/per-residue features (ExcelFormer backbone) with mixup, cosine LR, early stopping, AUC-ROC metric (already scaffolded in your repo)</a:t>
            </a:r>
          </a:p>
          <a:p>
            <a:pPr>
              <a:defRPr sz="1800"/>
            </a:pPr>
            <a:r>
              <a:t>Optuna tuning over layers/heads/token dim, LR &amp; weight decay; mixup type/β also tuned (scripts: tune_only_mix.py, tune_fully_after_mix_tune.py)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914400"/>
            <a:ext cx="3931920" cy="256032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Block diagram: inputs → transformer → per-residue probability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840" y="3749039"/>
            <a:ext cx="3931920" cy="219456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Grid: hyperparameter search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improvements &amp; augmentation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PTM-aware negatives: add features for glycosylation/phosphorylation masking; residues under bulky PTMs often less likely epitopes (encode as features and/or priors). For example, Spike is heavily glycosylated, PTM-aware features are planned.</a:t>
            </a:r>
          </a:p>
          <a:p>
            <a:pPr>
              <a:defRPr sz="1800"/>
            </a:pPr>
            <a:r>
              <a:t>RFdiffusion-based scaffolding for motif augmentation:</a:t>
            </a:r>
          </a:p>
          <a:p>
            <a:pPr lvl="1">
              <a:defRPr sz="1800"/>
            </a:pPr>
            <a:r>
              <a:t>1) Extract known epitope motif (e.g., residues 50–65 → epitope_A_motif.pdb)</a:t>
            </a:r>
          </a:p>
          <a:p>
            <a:pPr lvl="1">
              <a:defRPr sz="1800"/>
            </a:pPr>
            <a:r>
              <a:t>2) “Scaffold” 100-residue mini-proteins that present the motif (generate 10 designs)</a:t>
            </a:r>
          </a:p>
          <a:p>
            <a:pPr lvl="1">
              <a:defRPr sz="1800"/>
            </a:pPr>
            <a:r>
              <a:t>3) Label motif residues = 1, scaffold residues = 0, and use for pre-training, not for final test</a:t>
            </a:r>
          </a:p>
          <a:p>
            <a:pPr>
              <a:defRPr sz="1800"/>
            </a:pPr>
            <a:r>
              <a:t>Caution: keep synthetic data out of the evaluation to avoid distribution shift.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1097280"/>
            <a:ext cx="3931920" cy="411480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3-panel: motif extraction → RFdiffusion designs → labeled pairs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we’ll validate biologically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Threshold calibration to match desired precision or recall for triage (tune from PREDICTION_THRESHOLD=0.6)</a:t>
            </a:r>
          </a:p>
          <a:p>
            <a:pPr>
              <a:defRPr sz="1800"/>
            </a:pPr>
            <a:r>
              <a:t>Wet-lab validation: pick top-ranked residues for mutagenesis/ELISA/competition assays; verify loss of binding when mutated.</a:t>
            </a:r>
          </a:p>
          <a:p>
            <a:pPr>
              <a:defRPr sz="1800"/>
            </a:pPr>
            <a:r>
              <a:t>Generalization checks: per-protein metrics and held-out clusters to ensure robustness.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for VIDO + practical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cases: antigen construct design, epitope-focused immunogen engineering, down-selection for structural studies</a:t>
            </a:r>
          </a:p>
          <a:p>
            <a:pPr>
              <a:defRPr sz="1800"/>
            </a:pPr>
            <a:r>
              <a:t>What we need:</a:t>
            </a:r>
          </a:p>
          <a:p>
            <a:pPr lvl="1">
              <a:defRPr sz="1800"/>
            </a:pPr>
            <a:r>
              <a:t>GPU access for transformer training (PyTorch, Torch ≥2.6) and ESM embeddings</a:t>
            </a:r>
          </a:p>
          <a:p>
            <a:pPr lvl="1">
              <a:defRPr sz="1800"/>
            </a:pPr>
            <a:r>
              <a:t>PTM annotation sources (glycan maps)</a:t>
            </a:r>
          </a:p>
          <a:p>
            <a:pPr lvl="1">
              <a:defRPr sz="1800"/>
            </a:pPr>
            <a:r>
              <a:t>Occasional structural curation support</a:t>
            </a:r>
          </a:p>
          <a:p>
            <a:pPr>
              <a:defRPr sz="1800"/>
            </a:pPr>
            <a:r>
              <a:t>3-month plan (proposal):</a:t>
            </a:r>
          </a:p>
          <a:p>
            <a:pPr lvl="1">
              <a:defRPr sz="1800"/>
            </a:pPr>
            <a:r>
              <a:t>Month 1: finalize PTM features + retrain XGB; establish wet-lab shortlist</a:t>
            </a:r>
          </a:p>
          <a:p>
            <a:pPr lvl="1">
              <a:defRPr sz="1800"/>
            </a:pPr>
            <a:r>
              <a:t>Month 2: transformer tuning + ablations; interim review</a:t>
            </a:r>
          </a:p>
          <a:p>
            <a:pPr lvl="1">
              <a:defRPr sz="1800"/>
            </a:pPr>
            <a:r>
              <a:t>Month 3: prospective validation on new antigens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methods details (for Q&amp;A)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Labeling details (6 Å, heavy/light chains) and RSA/B-factor computation (Shrake-Rupley)</a:t>
            </a:r>
          </a:p>
          <a:p>
            <a:pPr>
              <a:defRPr sz="1800"/>
            </a:pPr>
            <a:r>
              <a:t>Files/paths: STRUCTURED_DATA_PATH, SPLITS_FILE_PATH, evaluation outputs (pr_curve.png, confusion_matrix.png)</a:t>
            </a:r>
          </a:p>
          <a:p>
            <a:pPr>
              <a:defRPr sz="1800"/>
            </a:pPr>
            <a:r>
              <a:t>Feature importance: XGBoost feature importance plotting utility is included (nice to have a bar chart slide)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Figures &amp; where to get them (quick wins)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PR curve and confusion matrix: auto-saved by evaluate.py to evaluation_results/ (save_precision_recall_curve / save_confusion_matrix) — drop those PNGs straight into slides.</a:t>
            </a:r>
          </a:p>
          <a:p>
            <a:pPr>
              <a:defRPr sz="1800"/>
            </a:pPr>
            <a:r>
              <a:t>Top features bar chart: run plot_feature_importance on the final model (suggest top_n=30).</a:t>
            </a:r>
          </a:p>
          <a:p>
            <a:pPr>
              <a:defRPr sz="1800"/>
            </a:pPr>
            <a:r>
              <a:t>Per-protein metrics: per_protein_metrics.csv from evaluate.py; plot median/variance across proteins for a backup slide.</a:t>
            </a:r>
          </a:p>
          <a:p>
            <a:pPr>
              <a:defRPr sz="1800"/>
            </a:pPr>
            <a:r>
              <a:t>One-protein “report” table: predict_standalone.py exports predict scores &amp; top residues; screenshot or export as table.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914400"/>
            <a:ext cx="3931920" cy="256032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Slot: PR curve &amp; confusion matrix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840" y="3749039"/>
            <a:ext cx="3931920" cy="219456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Slot: Top features bar chart / per-protein summary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Polished wording you can lift into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Objective:</a:t>
            </a:r>
          </a:p>
          <a:p>
            <a:pPr lvl="1">
              <a:defRPr sz="1800"/>
            </a:pPr>
            <a:r>
              <a:t>“Identify conformational B-cell epitopes directly on antigen structures so we can prioritize constructs and mutations before going to the bench.”</a:t>
            </a:r>
          </a:p>
          <a:p>
            <a:pPr>
              <a:defRPr sz="1800"/>
            </a:pPr>
            <a:r>
              <a:t>Data &amp; labels:</a:t>
            </a:r>
          </a:p>
          <a:p>
            <a:pPr lvl="1">
              <a:defRPr sz="1800"/>
            </a:pPr>
            <a:r>
              <a:t>“We curate single-chain protein antigens from SAbDab, deduplicate PDB entries, and define epitope residues as those within 6 Å of antibody atoms in the co-crystal. To prevent inflated performance from homologs, we cluster antigens at 40% identity (CD-HIT) and split by cluster.”</a:t>
            </a:r>
          </a:p>
          <a:p>
            <a:pPr>
              <a:defRPr sz="1800"/>
            </a:pPr>
            <a:r>
              <a:t>Signals:</a:t>
            </a:r>
          </a:p>
          <a:p>
            <a:pPr lvl="1">
              <a:defRPr sz="1800"/>
            </a:pPr>
            <a:r>
              <a:t>“We combine surface exposure (RSA), flexibility (B-factor), amino-acid identity, and context from two protein language models: ESM-2 (sequence) and ESM-IF1 (structure-aware).”</a:t>
            </a:r>
          </a:p>
          <a:p>
            <a:pPr>
              <a:defRPr sz="1800"/>
            </a:pPr>
            <a:r>
              <a:t>Results:</a:t>
            </a:r>
          </a:p>
          <a:p>
            <a:pPr lvl="1">
              <a:defRPr sz="1800"/>
            </a:pPr>
            <a:r>
              <a:t>“On our homology-clean test set, XGBoost outperforms a re-trained DiscoTope baseline (AUC-ROC 0.841 vs 0.779; AUC-PR 0.252 vs 0.123). Cross-validation AUC-PR averages 0.520, reflecting strong precision at practical recall.”</a:t>
            </a:r>
          </a:p>
          <a:p>
            <a:pPr>
              <a:defRPr sz="1800"/>
            </a:pPr>
            <a:r>
              <a:t>Roadmap:</a:t>
            </a:r>
          </a:p>
          <a:p>
            <a:pPr lvl="1">
              <a:defRPr sz="1800"/>
            </a:pPr>
            <a:r>
              <a:t>“Next, we’ll train a transformer purpose-built for per-residue tabular features with mixup regularization and Optuna tuning. This should capture longer-range dependencies better than boosted trees.”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— 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Rapidly prioritize epitope-rich antigen regions before assays</a:t>
            </a:r>
          </a:p>
          <a:p>
            <a:pPr>
              <a:defRPr sz="1800"/>
            </a:pPr>
            <a:r>
              <a:t>Reduce trial-and-error and cost in antibody discovery and vaccine design</a:t>
            </a:r>
          </a:p>
          <a:p>
            <a:pPr>
              <a:defRPr sz="1800"/>
            </a:pPr>
            <a:r>
              <a:t>Focus: antigen–antibody interface (conformational epitopes), not linear peptides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1097280"/>
            <a:ext cx="3931920" cy="411480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Cartoon: antibody docking on protein surface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framing: antigen–epitope interface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Conformational epitopes are 3D and discontinuous → require structure-aware signals</a:t>
            </a:r>
          </a:p>
          <a:p>
            <a:pPr>
              <a:defRPr sz="1800"/>
            </a:pPr>
            <a:r>
              <a:t>We predict, per residue, the probability of belonging to the antibody–antigen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Data: source and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Source: SAbDab entries with single protein antigen chains</a:t>
            </a:r>
          </a:p>
          <a:p>
            <a:pPr>
              <a:defRPr sz="1800"/>
            </a:pPr>
            <a:r>
              <a:t>Filtering &amp; dedup: drop entries with multiple antigen chains; deduplicate by PDB ID (keeps first) (code: filter_and_deduplicate_tsv)</a:t>
            </a:r>
          </a:p>
          <a:p>
            <a:pPr>
              <a:defRPr sz="1800"/>
            </a:pPr>
            <a:r>
              <a:t>Define positives (labels): residues within 6 Å of antibody atoms in the solved complex (heavy/light chains) (code: identify_epitope_residues)</a:t>
            </a:r>
          </a:p>
          <a:p>
            <a:pPr>
              <a:defRPr sz="1800"/>
            </a:pPr>
            <a:r>
              <a:t>Homology-aware splits: cluster antigen sequences by CD-HIT at 40% identity, cap cluster size, then split by cluster → avoids train/test leakage (pipeline in sequence_clustering.py)</a:t>
            </a:r>
          </a:p>
          <a:p>
            <a:pPr lvl="1">
              <a:defRPr sz="1800"/>
            </a:pPr>
            <a:r>
              <a:t>Configured via CDHIT_THRESHOLD = 0.4 and SPLITS_FILE_PATH</a:t>
            </a:r>
          </a:p>
          <a:p>
            <a:pPr>
              <a:defRPr sz="1800"/>
            </a:pPr>
            <a:r>
              <a:t>External test (domain shift): All SARS-CoV-2 Spike (S) complexes were excluded from training/validation and used as the only test set to assess generalization to a novel antigen family.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822960"/>
            <a:ext cx="3931920" cy="292608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Flow: SAbDab → filter/dedup → clean → CD-HIT (40%) → cluster split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840" y="4023360"/>
            <a:ext cx="3931920" cy="201168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Contact map sketch: 6 Å interface labeling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methods &amp; their limitations (baseline context)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DiscoTope: structure-based, but published data pipelines can leak homologs across splits if clustering isn’t enforced; we re-trained/re-evaluated on our homology-clean splits for a fair baseline.</a:t>
            </a:r>
          </a:p>
          <a:p>
            <a:pPr>
              <a:defRPr sz="1800"/>
            </a:pPr>
            <a:r>
              <a:t>BepiPred: sequence-only → no 3D context (limited for conformational epitopes).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Features/signals our pipeline uses (biologist-friendly)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Surface exposure (RSA from SASA) and B-factor per residue (get_biophysical_features)</a:t>
            </a:r>
          </a:p>
          <a:p>
            <a:pPr>
              <a:defRPr sz="1800"/>
            </a:pPr>
            <a:r>
              <a:t>Sequence context: per-residue ESM-2 embeddings (up to 1022 aa; model esm2_t33_650M_UR50D)</a:t>
            </a:r>
          </a:p>
          <a:p>
            <a:pPr>
              <a:defRPr sz="1800"/>
            </a:pPr>
            <a:r>
              <a:t>Structure-aware context: ESM-IF1 inverse-folding encoder features from antigen coordinates</a:t>
            </a:r>
          </a:p>
          <a:p>
            <a:pPr>
              <a:defRPr sz="1800"/>
            </a:pPr>
            <a:r>
              <a:t>Amino-acid identity (one-hot) and chain/length metadata assembled into X_arr per protein (see feature_engineering.py / structure_data_to_dict)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1097280"/>
            <a:ext cx="3931920" cy="411480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Feature stack: RSA/B-factor + ESM-2 + ESM-IF1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v1 (sanity-check):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GroupKFold (by protein) to prevent residue-level leakage; class imbalance handled via scale_pos_weight; 5-fold CV; early stopping on validation (AUC-PR) (train_cv)</a:t>
            </a:r>
          </a:p>
          <a:p>
            <a:pPr>
              <a:defRPr sz="1800"/>
            </a:pPr>
            <a:r>
              <a:t>Best CV model saved; optimal trees discovered then final model retrained on all train+val and saved to models/final_model.json</a:t>
            </a:r>
          </a:p>
          <a:p>
            <a:pPr>
              <a:defRPr sz="1800"/>
            </a:pPr>
            <a:r>
              <a:t>Operating point: default display at PREDICTION_THRESHOLD = 0.6 for confusion matrix &amp; summaries (config)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914400"/>
            <a:ext cx="3931920" cy="23774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Diagram: grouped CV schema (by PDB)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840" y="3566160"/>
            <a:ext cx="3931920" cy="23774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Callout: Optimal trees = 2999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— External Spike-only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metrics shown here are exclusively from the held-out SARS-CoV-2 Spike set to probe domain-shift generalization.</a:t>
            </a:r>
          </a:p>
          <a:p>
            <a:pPr>
              <a:defRPr sz="1800"/>
            </a:pPr>
            <a:r>
              <a:t>Re-trained DiscoTope on our splits:</a:t>
            </a:r>
          </a:p>
          <a:p>
            <a:pPr lvl="1">
              <a:defRPr sz="1800"/>
            </a:pPr>
            <a:r>
              <a:t>AUC-ROC 0.7788; AUC-PR 0.1234 (on our hold-out)</a:t>
            </a:r>
          </a:p>
          <a:p>
            <a:pPr>
              <a:defRPr sz="1800"/>
            </a:pPr>
            <a:r>
              <a:t>Our XGBoost (v1):</a:t>
            </a:r>
          </a:p>
          <a:p>
            <a:pPr lvl="1">
              <a:defRPr sz="1800"/>
            </a:pPr>
            <a:r>
              <a:t>Cross-val (5-fold): AUC-PR 0.5195 ± 0.0056; AUC-ROC 0.8841 ± 0.0021</a:t>
            </a:r>
          </a:p>
          <a:p>
            <a:pPr lvl="1">
              <a:defRPr sz="1800"/>
            </a:pPr>
            <a:r>
              <a:t>Final test: AUC-PR 0.2524; AUC-ROC 0.8411 (from final evaluation block)</a:t>
            </a:r>
          </a:p>
          <a:p>
            <a:pPr>
              <a:defRPr sz="1800"/>
            </a:pPr>
            <a:r>
              <a:t>AUC-PR is stricter under heavy imbalance; AUC-ROC complements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3840" y="822960"/>
            <a:ext cx="3931920" cy="292608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Insert PR curve: evaluation_results/pr_curve.png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840" y="4023360"/>
            <a:ext cx="3931920" cy="201168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Insert Confusion matrix @ τ=0.6: evaluation_results/confusion_matrix.png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— SARS-CoV-2 Spike RBD + S309/S2X35 (PDB: 7R6W)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Design: Train on non-Spike; run inference on [PDB:7R6W, chain &lt;letter&gt;, RBD].</a:t>
            </a:r>
          </a:p>
          <a:p>
            <a:pPr>
              <a:defRPr sz="1800"/>
            </a:pPr>
            <a:r>
              <a:t>Qualitative check: Predicted epitope residues cluster at known Ab interface (e.g., RBD ridge/NTD supersite).</a:t>
            </a:r>
          </a:p>
          <a:p>
            <a:pPr>
              <a:defRPr sz="1800"/>
            </a:pPr>
            <a:r>
              <a:t>Threshold behavior: Increasing the decision threshold prunes diffuse predictions while retaining core interface residues.</a:t>
            </a:r>
          </a:p>
          <a:p>
            <a:pPr>
              <a:defRPr sz="1800"/>
            </a:pPr>
            <a:r>
              <a:t>Numbers @ τ=0.6: Precision __%, Recall __%, F1 __ (per-protein).</a:t>
            </a:r>
          </a:p>
          <a:p>
            <a:pPr>
              <a:defRPr sz="1800"/>
            </a:pPr>
            <a:r>
              <a:t>At τ=0.6 on [PDB:7R6W], __% of predicted residues fall on the known Ab–antigen interface; raising τ to 0.9 retains the core footprint while reducing off-site predictions.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3840480"/>
            <a:ext cx="3566160" cy="23774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Heatmap: residue probability (blue→red)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3840480"/>
            <a:ext cx="3566160" cy="23774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Threshold sweep overlays: τ=0.3 / 0.6 / 0.9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0" y="3840480"/>
            <a:ext cx="3566160" cy="2377440"/>
          </a:xfrm>
          <a:prstGeom prst="rect">
            <a:avLst/>
          </a:prstGeom>
          <a:solidFill>
            <a:srgbClr val="F0F4F8"/>
          </a:solidFill>
          <a:ln>
            <a:solidFill>
              <a:srgbClr val="7890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Figure Placeholder: Per-protein PR curve w/ τ marked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