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6"/>
  </p:notesMasterIdLst>
  <p:handoutMasterIdLst>
    <p:handoutMasterId r:id="rId27"/>
  </p:handoutMasterIdLst>
  <p:sldIdLst>
    <p:sldId id="256" r:id="rId3"/>
    <p:sldId id="257" r:id="rId4"/>
    <p:sldId id="277" r:id="rId5"/>
    <p:sldId id="279" r:id="rId6"/>
    <p:sldId id="274" r:id="rId7"/>
    <p:sldId id="263" r:id="rId8"/>
    <p:sldId id="275" r:id="rId9"/>
    <p:sldId id="280" r:id="rId10"/>
    <p:sldId id="276" r:id="rId11"/>
    <p:sldId id="271" r:id="rId12"/>
    <p:sldId id="286" r:id="rId13"/>
    <p:sldId id="278" r:id="rId14"/>
    <p:sldId id="281" r:id="rId15"/>
    <p:sldId id="282" r:id="rId16"/>
    <p:sldId id="283" r:id="rId17"/>
    <p:sldId id="284" r:id="rId18"/>
    <p:sldId id="285" r:id="rId19"/>
    <p:sldId id="289" r:id="rId20"/>
    <p:sldId id="291" r:id="rId21"/>
    <p:sldId id="290" r:id="rId22"/>
    <p:sldId id="292" r:id="rId23"/>
    <p:sldId id="293" r:id="rId24"/>
    <p:sldId id="294" r:id="rId25"/>
  </p:sldIdLst>
  <p:sldSz cx="9144000" cy="6858000" type="screen4x3"/>
  <p:notesSz cx="6858000" cy="9144000"/>
  <p:defaultTextStyle>
    <a:defPPr>
      <a:defRPr lang="ru-RU"/>
    </a:defPPr>
    <a:lvl1pPr algn="l" rtl="0" fontAlgn="base">
      <a:spcBef>
        <a:spcPct val="0"/>
      </a:spcBef>
      <a:spcAft>
        <a:spcPct val="0"/>
      </a:spcAft>
      <a:defRPr sz="2000" kern="1200">
        <a:solidFill>
          <a:schemeClr val="bg1"/>
        </a:solidFill>
        <a:latin typeface="Futura LT Book" pitchFamily="2" charset="0"/>
        <a:ea typeface="굴림" charset="-127"/>
        <a:cs typeface="+mn-cs"/>
      </a:defRPr>
    </a:lvl1pPr>
    <a:lvl2pPr marL="457200" algn="l" rtl="0" fontAlgn="base">
      <a:spcBef>
        <a:spcPct val="0"/>
      </a:spcBef>
      <a:spcAft>
        <a:spcPct val="0"/>
      </a:spcAft>
      <a:defRPr sz="2000" kern="1200">
        <a:solidFill>
          <a:schemeClr val="bg1"/>
        </a:solidFill>
        <a:latin typeface="Futura LT Book" pitchFamily="2" charset="0"/>
        <a:ea typeface="굴림" charset="-127"/>
        <a:cs typeface="+mn-cs"/>
      </a:defRPr>
    </a:lvl2pPr>
    <a:lvl3pPr marL="914400" algn="l" rtl="0" fontAlgn="base">
      <a:spcBef>
        <a:spcPct val="0"/>
      </a:spcBef>
      <a:spcAft>
        <a:spcPct val="0"/>
      </a:spcAft>
      <a:defRPr sz="2000" kern="1200">
        <a:solidFill>
          <a:schemeClr val="bg1"/>
        </a:solidFill>
        <a:latin typeface="Futura LT Book" pitchFamily="2" charset="0"/>
        <a:ea typeface="굴림" charset="-127"/>
        <a:cs typeface="+mn-cs"/>
      </a:defRPr>
    </a:lvl3pPr>
    <a:lvl4pPr marL="1371600" algn="l" rtl="0" fontAlgn="base">
      <a:spcBef>
        <a:spcPct val="0"/>
      </a:spcBef>
      <a:spcAft>
        <a:spcPct val="0"/>
      </a:spcAft>
      <a:defRPr sz="2000" kern="1200">
        <a:solidFill>
          <a:schemeClr val="bg1"/>
        </a:solidFill>
        <a:latin typeface="Futura LT Book" pitchFamily="2" charset="0"/>
        <a:ea typeface="굴림" charset="-127"/>
        <a:cs typeface="+mn-cs"/>
      </a:defRPr>
    </a:lvl4pPr>
    <a:lvl5pPr marL="1828800" algn="l" rtl="0" fontAlgn="base">
      <a:spcBef>
        <a:spcPct val="0"/>
      </a:spcBef>
      <a:spcAft>
        <a:spcPct val="0"/>
      </a:spcAft>
      <a:defRPr sz="2000" kern="1200">
        <a:solidFill>
          <a:schemeClr val="bg1"/>
        </a:solidFill>
        <a:latin typeface="Futura LT Book" pitchFamily="2" charset="0"/>
        <a:ea typeface="굴림" charset="-127"/>
        <a:cs typeface="+mn-cs"/>
      </a:defRPr>
    </a:lvl5pPr>
    <a:lvl6pPr marL="2286000" algn="l" defTabSz="914400" rtl="0" eaLnBrk="1" latinLnBrk="0" hangingPunct="1">
      <a:defRPr sz="2000" kern="1200">
        <a:solidFill>
          <a:schemeClr val="bg1"/>
        </a:solidFill>
        <a:latin typeface="Futura LT Book" pitchFamily="2" charset="0"/>
        <a:ea typeface="굴림" charset="-127"/>
        <a:cs typeface="+mn-cs"/>
      </a:defRPr>
    </a:lvl6pPr>
    <a:lvl7pPr marL="2743200" algn="l" defTabSz="914400" rtl="0" eaLnBrk="1" latinLnBrk="0" hangingPunct="1">
      <a:defRPr sz="2000" kern="1200">
        <a:solidFill>
          <a:schemeClr val="bg1"/>
        </a:solidFill>
        <a:latin typeface="Futura LT Book" pitchFamily="2" charset="0"/>
        <a:ea typeface="굴림" charset="-127"/>
        <a:cs typeface="+mn-cs"/>
      </a:defRPr>
    </a:lvl7pPr>
    <a:lvl8pPr marL="3200400" algn="l" defTabSz="914400" rtl="0" eaLnBrk="1" latinLnBrk="0" hangingPunct="1">
      <a:defRPr sz="2000" kern="1200">
        <a:solidFill>
          <a:schemeClr val="bg1"/>
        </a:solidFill>
        <a:latin typeface="Futura LT Book" pitchFamily="2" charset="0"/>
        <a:ea typeface="굴림" charset="-127"/>
        <a:cs typeface="+mn-cs"/>
      </a:defRPr>
    </a:lvl8pPr>
    <a:lvl9pPr marL="3657600" algn="l" defTabSz="914400" rtl="0" eaLnBrk="1" latinLnBrk="0" hangingPunct="1">
      <a:defRPr sz="2000" kern="1200">
        <a:solidFill>
          <a:schemeClr val="bg1"/>
        </a:solidFill>
        <a:latin typeface="Futura LT Book" pitchFamily="2" charset="0"/>
        <a:ea typeface="굴림"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5806"/>
    <a:srgbClr val="000000"/>
    <a:srgbClr val="C40000"/>
    <a:srgbClr val="65482B"/>
    <a:srgbClr val="00499F"/>
    <a:srgbClr val="0CC1E0"/>
    <a:srgbClr val="1C1C1C"/>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94648" autoAdjust="0"/>
  </p:normalViewPr>
  <p:slideViewPr>
    <p:cSldViewPr>
      <p:cViewPr>
        <p:scale>
          <a:sx n="98" d="100"/>
          <a:sy n="98" d="100"/>
        </p:scale>
        <p:origin x="704" y="45"/>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solidFill>
                  <a:schemeClr val="tx1"/>
                </a:solidFill>
                <a:latin typeface="Arial" panose="020B0604020202020204" pitchFamily="34" charset="0"/>
              </a:defRPr>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solidFill>
                  <a:schemeClr val="tx1"/>
                </a:solidFill>
                <a:latin typeface="Arial" panose="020B0604020202020204" pitchFamily="34" charset="0"/>
              </a:defRPr>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solidFill>
                  <a:schemeClr val="tx1"/>
                </a:solidFill>
                <a:latin typeface="Arial" panose="020B0604020202020204" pitchFamily="34" charset="0"/>
              </a:defRPr>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solidFill>
                  <a:schemeClr val="tx1"/>
                </a:solidFill>
                <a:latin typeface="Arial" panose="020B0604020202020204" pitchFamily="34" charset="0"/>
              </a:defRPr>
            </a:lvl1pPr>
          </a:lstStyle>
          <a:p>
            <a:fld id="{C300916F-327D-4C73-ADD4-1BDD0788B8ED}" type="slidenum">
              <a:rPr lang="ru-RU"/>
              <a:t>‹#›</a:t>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11188" y="1989138"/>
            <a:ext cx="4030662" cy="1728787"/>
          </a:xfrm>
          <a:effectLst>
            <a:outerShdw dist="17961" dir="2700000" algn="ctr" rotWithShape="0">
              <a:schemeClr val="bg2"/>
            </a:outerShdw>
          </a:effectLst>
        </p:spPr>
        <p:txBody>
          <a:bodyPr/>
          <a:lstStyle>
            <a:lvl1pPr>
              <a:defRPr sz="3600"/>
            </a:lvl1pPr>
          </a:lstStyle>
          <a:p>
            <a:pPr lvl="0"/>
            <a:r>
              <a:rPr lang="ru-RU" noProof="0"/>
              <a:t>Образец заголовка</a:t>
            </a:r>
          </a:p>
        </p:txBody>
      </p:sp>
      <p:sp>
        <p:nvSpPr>
          <p:cNvPr id="5123" name="Rectangle 3"/>
          <p:cNvSpPr>
            <a:spLocks noGrp="1" noChangeArrowheads="1"/>
          </p:cNvSpPr>
          <p:nvPr>
            <p:ph type="subTitle" idx="1"/>
          </p:nvPr>
        </p:nvSpPr>
        <p:spPr>
          <a:xfrm>
            <a:off x="611188" y="3789363"/>
            <a:ext cx="4032250" cy="649287"/>
          </a:xfrm>
          <a:effectLst>
            <a:outerShdw dist="17961" dir="2700000" algn="ctr" rotWithShape="0">
              <a:schemeClr val="bg2"/>
            </a:outerShdw>
          </a:effectLst>
        </p:spPr>
        <p:txBody>
          <a:bodyPr/>
          <a:lstStyle>
            <a:lvl1pPr marL="0" indent="0">
              <a:buFontTx/>
              <a:buNone/>
              <a:defRPr>
                <a:solidFill>
                  <a:srgbClr val="79000D"/>
                </a:solidFill>
                <a:latin typeface="Futura LT Book" pitchFamily="2" charset="0"/>
                <a:ea typeface="굴림" charset="-127"/>
              </a:defRPr>
            </a:lvl1pPr>
          </a:lstStyle>
          <a:p>
            <a:pPr lvl="0"/>
            <a:r>
              <a:rPr lang="ru-RU" noProof="0"/>
              <a:t>Образец подзаголовка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61150" y="692150"/>
            <a:ext cx="2087563" cy="5473700"/>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395288" y="692150"/>
            <a:ext cx="6113462" cy="54737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643AC6C7-A8CA-4613-A778-F5FEA5EC0345}" type="slidenum">
              <a:rPr lang="ru-RU"/>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46E66A98-66D8-42D4-A276-BF1CFA405A30}" type="slidenum">
              <a:rPr lang="ru-RU"/>
              <a:t>‹#›</a:t>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6250BA3B-3986-47C8-94AB-A7156C2C801A}" type="slidenum">
              <a:rPr lang="ru-RU"/>
              <a:t>‹#›</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AC5BF04A-BA4D-4716-B4D6-8E7D9B1F0FD2}" type="slidenum">
              <a:rPr lang="ru-RU"/>
              <a:t>‹#›</a:t>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E1502BB0-04F8-4765-81FB-6B153504A00B}" type="slidenum">
              <a:rPr lang="ru-RU"/>
              <a:t>‹#›</a:t>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4691EAC4-096D-4CCF-9542-8865E07CBA54}" type="slidenum">
              <a:rPr lang="ru-RU"/>
              <a:t>‹#›</a:t>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CCD32966-9A42-424D-9A4B-CCF2AA83D066}" type="slidenum">
              <a:rPr lang="ru-RU"/>
              <a:t>‹#›</a:t>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448CF0C7-DF5E-477B-8B71-3DCED1648201}"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00EFCF20-2BA6-4573-BCD4-18C5341CB228}" type="slidenum">
              <a:rPr lang="ru-RU"/>
              <a:t>‹#›</a:t>
            </a:fld>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B94C7686-CF81-40F0-A32C-8FC598CC8E20}" type="slidenum">
              <a:rPr lang="ru-RU"/>
              <a:t>‹#›</a:t>
            </a:fld>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92938" y="274638"/>
            <a:ext cx="1693862"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908175" y="274638"/>
            <a:ext cx="4932363"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356E01AD-E46C-461E-97CE-37D54B16EF63}"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395288" y="1916113"/>
            <a:ext cx="4100512" cy="42497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916113"/>
            <a:ext cx="4100513" cy="42497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5288" y="692150"/>
            <a:ext cx="8353425"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lstStyle/>
          <a:p>
            <a:pPr lvl="0"/>
            <a:r>
              <a:rPr lang="ru-RU"/>
              <a:t>Образец заголовка</a:t>
            </a:r>
          </a:p>
        </p:txBody>
      </p:sp>
      <p:sp>
        <p:nvSpPr>
          <p:cNvPr id="1027" name="Rectangle 3"/>
          <p:cNvSpPr>
            <a:spLocks noGrp="1" noChangeArrowheads="1"/>
          </p:cNvSpPr>
          <p:nvPr>
            <p:ph type="body" idx="1"/>
          </p:nvPr>
        </p:nvSpPr>
        <p:spPr bwMode="auto">
          <a:xfrm>
            <a:off x="395288" y="1916113"/>
            <a:ext cx="8353425" cy="424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200">
          <a:solidFill>
            <a:srgbClr val="79000D"/>
          </a:solidFill>
          <a:latin typeface="+mj-lt"/>
          <a:ea typeface="+mj-ea"/>
          <a:cs typeface="+mj-cs"/>
        </a:defRPr>
      </a:lvl1pPr>
      <a:lvl2pPr algn="l" rtl="0" eaLnBrk="1" fontAlgn="base" hangingPunct="1">
        <a:spcBef>
          <a:spcPct val="0"/>
        </a:spcBef>
        <a:spcAft>
          <a:spcPct val="0"/>
        </a:spcAft>
        <a:defRPr sz="3200">
          <a:solidFill>
            <a:srgbClr val="79000D"/>
          </a:solidFill>
          <a:latin typeface="Futura LT Book" pitchFamily="2" charset="0"/>
        </a:defRPr>
      </a:lvl2pPr>
      <a:lvl3pPr algn="l" rtl="0" eaLnBrk="1" fontAlgn="base" hangingPunct="1">
        <a:spcBef>
          <a:spcPct val="0"/>
        </a:spcBef>
        <a:spcAft>
          <a:spcPct val="0"/>
        </a:spcAft>
        <a:defRPr sz="3200">
          <a:solidFill>
            <a:srgbClr val="79000D"/>
          </a:solidFill>
          <a:latin typeface="Futura LT Book" pitchFamily="2" charset="0"/>
        </a:defRPr>
      </a:lvl3pPr>
      <a:lvl4pPr algn="l" rtl="0" eaLnBrk="1" fontAlgn="base" hangingPunct="1">
        <a:spcBef>
          <a:spcPct val="0"/>
        </a:spcBef>
        <a:spcAft>
          <a:spcPct val="0"/>
        </a:spcAft>
        <a:defRPr sz="3200">
          <a:solidFill>
            <a:srgbClr val="79000D"/>
          </a:solidFill>
          <a:latin typeface="Futura LT Book" pitchFamily="2" charset="0"/>
        </a:defRPr>
      </a:lvl4pPr>
      <a:lvl5pPr algn="l" rtl="0" eaLnBrk="1" fontAlgn="base" hangingPunct="1">
        <a:spcBef>
          <a:spcPct val="0"/>
        </a:spcBef>
        <a:spcAft>
          <a:spcPct val="0"/>
        </a:spcAft>
        <a:defRPr sz="3200">
          <a:solidFill>
            <a:srgbClr val="79000D"/>
          </a:solidFill>
          <a:latin typeface="Futura LT Book" pitchFamily="2" charset="0"/>
        </a:defRPr>
      </a:lvl5pPr>
      <a:lvl6pPr marL="457200" algn="l" rtl="0" eaLnBrk="1" fontAlgn="base" hangingPunct="1">
        <a:spcBef>
          <a:spcPct val="0"/>
        </a:spcBef>
        <a:spcAft>
          <a:spcPct val="0"/>
        </a:spcAft>
        <a:defRPr sz="3200">
          <a:solidFill>
            <a:srgbClr val="79000D"/>
          </a:solidFill>
          <a:latin typeface="Futura LT Book" pitchFamily="2" charset="0"/>
        </a:defRPr>
      </a:lvl6pPr>
      <a:lvl7pPr marL="914400" algn="l" rtl="0" eaLnBrk="1" fontAlgn="base" hangingPunct="1">
        <a:spcBef>
          <a:spcPct val="0"/>
        </a:spcBef>
        <a:spcAft>
          <a:spcPct val="0"/>
        </a:spcAft>
        <a:defRPr sz="3200">
          <a:solidFill>
            <a:srgbClr val="79000D"/>
          </a:solidFill>
          <a:latin typeface="Futura LT Book" pitchFamily="2" charset="0"/>
        </a:defRPr>
      </a:lvl7pPr>
      <a:lvl8pPr marL="1371600" algn="l" rtl="0" eaLnBrk="1" fontAlgn="base" hangingPunct="1">
        <a:spcBef>
          <a:spcPct val="0"/>
        </a:spcBef>
        <a:spcAft>
          <a:spcPct val="0"/>
        </a:spcAft>
        <a:defRPr sz="3200">
          <a:solidFill>
            <a:srgbClr val="79000D"/>
          </a:solidFill>
          <a:latin typeface="Futura LT Book" pitchFamily="2" charset="0"/>
        </a:defRPr>
      </a:lvl8pPr>
      <a:lvl9pPr marL="1828800" algn="l" rtl="0" eaLnBrk="1" fontAlgn="base" hangingPunct="1">
        <a:spcBef>
          <a:spcPct val="0"/>
        </a:spcBef>
        <a:spcAft>
          <a:spcPct val="0"/>
        </a:spcAft>
        <a:defRPr sz="3200">
          <a:solidFill>
            <a:srgbClr val="79000D"/>
          </a:solidFill>
          <a:latin typeface="Futura LT Book" pitchFamily="2" charset="0"/>
        </a:defRPr>
      </a:lvl9pPr>
    </p:titleStyle>
    <p:bodyStyle>
      <a:lvl1pPr marL="342900" indent="-342900" algn="l" rtl="0" eaLnBrk="1" fontAlgn="base" hangingPunct="1">
        <a:spcBef>
          <a:spcPct val="20000"/>
        </a:spcBef>
        <a:spcAft>
          <a:spcPct val="0"/>
        </a:spcAft>
        <a:buChar char="•"/>
        <a:defRPr sz="20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000">
          <a:solidFill>
            <a:srgbClr val="000000"/>
          </a:solidFill>
          <a:latin typeface="+mn-lt"/>
        </a:defRPr>
      </a:lvl2pPr>
      <a:lvl3pPr marL="1143000" indent="-228600" algn="l" rtl="0" eaLnBrk="1" fontAlgn="base" hangingPunct="1">
        <a:spcBef>
          <a:spcPct val="20000"/>
        </a:spcBef>
        <a:spcAft>
          <a:spcPct val="0"/>
        </a:spcAft>
        <a:buChar char="•"/>
        <a:defRPr sz="20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ru-RU"/>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solidFill>
                  <a:schemeClr val="tx1"/>
                </a:solidFill>
                <a:latin typeface="+mn-lt"/>
              </a:defRPr>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solidFill>
                  <a:schemeClr val="tx1"/>
                </a:solidFill>
                <a:latin typeface="+mn-lt"/>
              </a:defRPr>
            </a:lvl1pPr>
          </a:lstStyle>
          <a:p>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solidFill>
                  <a:schemeClr val="tx1"/>
                </a:solidFill>
                <a:latin typeface="+mn-lt"/>
              </a:defRPr>
            </a:lvl1pPr>
          </a:lstStyle>
          <a:p>
            <a:fld id="{C1ECD40F-C592-4718-B563-972B88BC48CE}" type="slidenum">
              <a:rPr lang="ru-RU"/>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200">
          <a:solidFill>
            <a:srgbClr val="666666"/>
          </a:solidFill>
          <a:latin typeface="+mj-lt"/>
          <a:ea typeface="+mj-ea"/>
          <a:cs typeface="+mj-cs"/>
        </a:defRPr>
      </a:lvl1pPr>
      <a:lvl2pPr algn="l" rtl="0" fontAlgn="base">
        <a:spcBef>
          <a:spcPct val="0"/>
        </a:spcBef>
        <a:spcAft>
          <a:spcPct val="0"/>
        </a:spcAft>
        <a:defRPr sz="3200">
          <a:solidFill>
            <a:srgbClr val="666666"/>
          </a:solidFill>
          <a:latin typeface="Futura LT Book" pitchFamily="2" charset="0"/>
        </a:defRPr>
      </a:lvl2pPr>
      <a:lvl3pPr algn="l" rtl="0" fontAlgn="base">
        <a:spcBef>
          <a:spcPct val="0"/>
        </a:spcBef>
        <a:spcAft>
          <a:spcPct val="0"/>
        </a:spcAft>
        <a:defRPr sz="3200">
          <a:solidFill>
            <a:srgbClr val="666666"/>
          </a:solidFill>
          <a:latin typeface="Futura LT Book" pitchFamily="2" charset="0"/>
        </a:defRPr>
      </a:lvl3pPr>
      <a:lvl4pPr algn="l" rtl="0" fontAlgn="base">
        <a:spcBef>
          <a:spcPct val="0"/>
        </a:spcBef>
        <a:spcAft>
          <a:spcPct val="0"/>
        </a:spcAft>
        <a:defRPr sz="3200">
          <a:solidFill>
            <a:srgbClr val="666666"/>
          </a:solidFill>
          <a:latin typeface="Futura LT Book" pitchFamily="2" charset="0"/>
        </a:defRPr>
      </a:lvl4pPr>
      <a:lvl5pPr algn="l" rtl="0" fontAlgn="base">
        <a:spcBef>
          <a:spcPct val="0"/>
        </a:spcBef>
        <a:spcAft>
          <a:spcPct val="0"/>
        </a:spcAft>
        <a:defRPr sz="3200">
          <a:solidFill>
            <a:srgbClr val="666666"/>
          </a:solidFill>
          <a:latin typeface="Futura LT Book" pitchFamily="2" charset="0"/>
        </a:defRPr>
      </a:lvl5pPr>
      <a:lvl6pPr marL="457200" algn="l" rtl="0" fontAlgn="base">
        <a:spcBef>
          <a:spcPct val="0"/>
        </a:spcBef>
        <a:spcAft>
          <a:spcPct val="0"/>
        </a:spcAft>
        <a:defRPr sz="3200">
          <a:solidFill>
            <a:srgbClr val="666666"/>
          </a:solidFill>
          <a:latin typeface="Futura LT Book" pitchFamily="2" charset="0"/>
        </a:defRPr>
      </a:lvl6pPr>
      <a:lvl7pPr marL="914400" algn="l" rtl="0" fontAlgn="base">
        <a:spcBef>
          <a:spcPct val="0"/>
        </a:spcBef>
        <a:spcAft>
          <a:spcPct val="0"/>
        </a:spcAft>
        <a:defRPr sz="3200">
          <a:solidFill>
            <a:srgbClr val="666666"/>
          </a:solidFill>
          <a:latin typeface="Futura LT Book" pitchFamily="2" charset="0"/>
        </a:defRPr>
      </a:lvl7pPr>
      <a:lvl8pPr marL="1371600" algn="l" rtl="0" fontAlgn="base">
        <a:spcBef>
          <a:spcPct val="0"/>
        </a:spcBef>
        <a:spcAft>
          <a:spcPct val="0"/>
        </a:spcAft>
        <a:defRPr sz="3200">
          <a:solidFill>
            <a:srgbClr val="666666"/>
          </a:solidFill>
          <a:latin typeface="Futura LT Book" pitchFamily="2" charset="0"/>
        </a:defRPr>
      </a:lvl8pPr>
      <a:lvl9pPr marL="1828800" algn="l" rtl="0" fontAlgn="base">
        <a:spcBef>
          <a:spcPct val="0"/>
        </a:spcBef>
        <a:spcAft>
          <a:spcPct val="0"/>
        </a:spcAft>
        <a:defRPr sz="32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image" Target="../media/image19.jpeg"/><Relationship Id="rId1" Type="http://schemas.openxmlformats.org/officeDocument/2006/relationships/slideLayout" Target="../slideLayouts/slideLayout9.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7" Type="http://schemas.openxmlformats.org/officeDocument/2006/relationships/image" Target="../media/image30.jpeg"/><Relationship Id="rId2" Type="http://schemas.openxmlformats.org/officeDocument/2006/relationships/image" Target="../media/image25.jpeg"/><Relationship Id="rId1" Type="http://schemas.openxmlformats.org/officeDocument/2006/relationships/slideLayout" Target="../slideLayouts/slideLayout9.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1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32.jpe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33.jpe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e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e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44.jpe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47.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9.xml"/><Relationship Id="rId5" Type="http://schemas.openxmlformats.org/officeDocument/2006/relationships/image" Target="../media/image7.jp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e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245110" y="1449070"/>
            <a:ext cx="4788535" cy="2450465"/>
          </a:xfrm>
        </p:spPr>
        <p:txBody>
          <a:bodyPr/>
          <a:lstStyle/>
          <a:p>
            <a:r>
              <a:rPr lang="en-US" u="sng" dirty="0">
                <a:solidFill>
                  <a:srgbClr val="C00000"/>
                </a:solidFill>
                <a:latin typeface="Calibri" panose="020F0502020204030204" charset="0"/>
                <a:cs typeface="Calibri" panose="020F0502020204030204" charset="0"/>
              </a:rPr>
              <a:t>Analysis and Predictive Models: Chronic Kidney Disease (CKD)</a:t>
            </a:r>
          </a:p>
        </p:txBody>
      </p:sp>
      <p:sp>
        <p:nvSpPr>
          <p:cNvPr id="2" name="Text Box 1"/>
          <p:cNvSpPr txBox="1"/>
          <p:nvPr/>
        </p:nvSpPr>
        <p:spPr>
          <a:xfrm>
            <a:off x="309245" y="3805555"/>
            <a:ext cx="3219407" cy="707886"/>
          </a:xfrm>
          <a:prstGeom prst="rect">
            <a:avLst/>
          </a:prstGeom>
          <a:noFill/>
        </p:spPr>
        <p:txBody>
          <a:bodyPr wrap="none" rtlCol="0">
            <a:spAutoFit/>
            <a:scene3d>
              <a:camera prst="orthographicFront"/>
              <a:lightRig rig="threePt" dir="t"/>
            </a:scene3d>
          </a:bodyPr>
          <a:lstStyle/>
          <a:p>
            <a:r>
              <a:rPr lang="en-US" u="sng" dirty="0" err="1">
                <a:solidFill>
                  <a:srgbClr val="C00000"/>
                </a:solidFill>
                <a:effectLst>
                  <a:outerShdw blurRad="38100" dist="25400" dir="5400000" algn="ctr" rotWithShape="0">
                    <a:srgbClr val="6E747A">
                      <a:alpha val="43000"/>
                    </a:srgbClr>
                  </a:outerShdw>
                </a:effectLst>
                <a:latin typeface="Calibri" panose="020F0502020204030204" charset="0"/>
                <a:cs typeface="Calibri" panose="020F0502020204030204" charset="0"/>
              </a:rPr>
              <a:t>Holmusk</a:t>
            </a:r>
            <a:r>
              <a:rPr lang="en-US" u="sng" dirty="0">
                <a:solidFill>
                  <a:srgbClr val="C00000"/>
                </a:solidFill>
                <a:effectLst>
                  <a:outerShdw blurRad="38100" dist="25400" dir="5400000" algn="ctr" rotWithShape="0">
                    <a:srgbClr val="6E747A">
                      <a:alpha val="43000"/>
                    </a:srgbClr>
                  </a:outerShdw>
                </a:effectLst>
                <a:latin typeface="Calibri" panose="020F0502020204030204" charset="0"/>
                <a:cs typeface="Calibri" panose="020F0502020204030204" charset="0"/>
              </a:rPr>
              <a:t> Interview Challenge</a:t>
            </a:r>
          </a:p>
          <a:p>
            <a:r>
              <a:rPr lang="en-US" dirty="0">
                <a:solidFill>
                  <a:srgbClr val="C00000"/>
                </a:solidFill>
                <a:effectLst>
                  <a:outerShdw blurRad="38100" dist="25400" dir="5400000" algn="ctr" rotWithShape="0">
                    <a:srgbClr val="6E747A">
                      <a:alpha val="43000"/>
                    </a:srgbClr>
                  </a:outerShdw>
                </a:effectLst>
                <a:latin typeface="Calibri" panose="020F0502020204030204" charset="0"/>
                <a:cs typeface="Calibri" panose="020F0502020204030204" charset="0"/>
              </a:rPr>
              <a:t>Jetin E Thomas</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33534"/>
            <a:ext cx="8784976" cy="965835"/>
          </a:xfrm>
        </p:spPr>
        <p:txBody>
          <a:bodyPr/>
          <a:lstStyle/>
          <a:p>
            <a:r>
              <a:rPr lang="en-US" sz="3200" u="sng" dirty="0">
                <a:solidFill>
                  <a:srgbClr val="C00000"/>
                </a:solidFill>
                <a:latin typeface="Calibri" panose="020F0502020204030204" charset="0"/>
                <a:cs typeface="Calibri" panose="020F0502020204030204" charset="0"/>
              </a:rPr>
              <a:t>Analysis: Lab measurements including time in dataset</a:t>
            </a:r>
          </a:p>
        </p:txBody>
      </p:sp>
      <p:pic>
        <p:nvPicPr>
          <p:cNvPr id="24" name="Picture 23">
            <a:extLst>
              <a:ext uri="{FF2B5EF4-FFF2-40B4-BE49-F238E27FC236}">
                <a16:creationId xmlns:a16="http://schemas.microsoft.com/office/drawing/2014/main" id="{F0AE5E64-66A0-4350-AB09-3AE7F6E1FE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0401" y="1202811"/>
            <a:ext cx="2734413" cy="2442213"/>
          </a:xfrm>
          <a:prstGeom prst="rect">
            <a:avLst/>
          </a:prstGeom>
        </p:spPr>
      </p:pic>
      <p:pic>
        <p:nvPicPr>
          <p:cNvPr id="26" name="Picture 25">
            <a:extLst>
              <a:ext uri="{FF2B5EF4-FFF2-40B4-BE49-F238E27FC236}">
                <a16:creationId xmlns:a16="http://schemas.microsoft.com/office/drawing/2014/main" id="{8493067A-6B57-45B5-B58A-F8BC1E76D7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9310" y="1199370"/>
            <a:ext cx="2698338" cy="2442212"/>
          </a:xfrm>
          <a:prstGeom prst="rect">
            <a:avLst/>
          </a:prstGeom>
        </p:spPr>
      </p:pic>
      <p:pic>
        <p:nvPicPr>
          <p:cNvPr id="28" name="Picture 27">
            <a:extLst>
              <a:ext uri="{FF2B5EF4-FFF2-40B4-BE49-F238E27FC236}">
                <a16:creationId xmlns:a16="http://schemas.microsoft.com/office/drawing/2014/main" id="{83ABFB9B-6223-431B-A202-424701672A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4247" y="1199369"/>
            <a:ext cx="2698338" cy="2442212"/>
          </a:xfrm>
          <a:prstGeom prst="rect">
            <a:avLst/>
          </a:prstGeom>
        </p:spPr>
      </p:pic>
      <p:pic>
        <p:nvPicPr>
          <p:cNvPr id="30" name="Picture 29">
            <a:extLst>
              <a:ext uri="{FF2B5EF4-FFF2-40B4-BE49-F238E27FC236}">
                <a16:creationId xmlns:a16="http://schemas.microsoft.com/office/drawing/2014/main" id="{88386068-6422-406E-807F-7FFD057133A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401" y="3933056"/>
            <a:ext cx="2729431" cy="2460485"/>
          </a:xfrm>
          <a:prstGeom prst="rect">
            <a:avLst/>
          </a:prstGeom>
        </p:spPr>
      </p:pic>
      <p:pic>
        <p:nvPicPr>
          <p:cNvPr id="32" name="Picture 31">
            <a:extLst>
              <a:ext uri="{FF2B5EF4-FFF2-40B4-BE49-F238E27FC236}">
                <a16:creationId xmlns:a16="http://schemas.microsoft.com/office/drawing/2014/main" id="{9EE6C32C-C1ED-4DCF-9174-ACCF14F1416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53018" y="3933057"/>
            <a:ext cx="2694630" cy="2464300"/>
          </a:xfrm>
          <a:prstGeom prst="rect">
            <a:avLst/>
          </a:prstGeom>
        </p:spPr>
      </p:pic>
      <p:pic>
        <p:nvPicPr>
          <p:cNvPr id="34" name="Picture 33">
            <a:extLst>
              <a:ext uri="{FF2B5EF4-FFF2-40B4-BE49-F238E27FC236}">
                <a16:creationId xmlns:a16="http://schemas.microsoft.com/office/drawing/2014/main" id="{817FA0C0-35C4-42DF-B1F7-2052B069F6C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40834" y="3955144"/>
            <a:ext cx="2698337" cy="24383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33534"/>
            <a:ext cx="8784976" cy="965835"/>
          </a:xfrm>
        </p:spPr>
        <p:txBody>
          <a:bodyPr/>
          <a:lstStyle/>
          <a:p>
            <a:r>
              <a:rPr lang="en-US" sz="3200" u="sng" dirty="0">
                <a:solidFill>
                  <a:srgbClr val="C00000"/>
                </a:solidFill>
                <a:latin typeface="Calibri" panose="020F0502020204030204" charset="0"/>
                <a:cs typeface="Calibri" panose="020F0502020204030204" charset="0"/>
              </a:rPr>
              <a:t>Analysis: Lab measurements including time in dataset</a:t>
            </a:r>
          </a:p>
        </p:txBody>
      </p:sp>
      <p:pic>
        <p:nvPicPr>
          <p:cNvPr id="4" name="Picture 3">
            <a:extLst>
              <a:ext uri="{FF2B5EF4-FFF2-40B4-BE49-F238E27FC236}">
                <a16:creationId xmlns:a16="http://schemas.microsoft.com/office/drawing/2014/main" id="{F23B4018-7A19-4963-B3AC-C37F636188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087" y="1340768"/>
            <a:ext cx="2160240" cy="2349835"/>
          </a:xfrm>
          <a:prstGeom prst="rect">
            <a:avLst/>
          </a:prstGeom>
        </p:spPr>
      </p:pic>
      <p:pic>
        <p:nvPicPr>
          <p:cNvPr id="6" name="Picture 5">
            <a:extLst>
              <a:ext uri="{FF2B5EF4-FFF2-40B4-BE49-F238E27FC236}">
                <a16:creationId xmlns:a16="http://schemas.microsoft.com/office/drawing/2014/main" id="{EFF83EFD-24AC-4123-9B82-FF836CC86E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3888" y="1340768"/>
            <a:ext cx="2160240" cy="2349836"/>
          </a:xfrm>
          <a:prstGeom prst="rect">
            <a:avLst/>
          </a:prstGeom>
        </p:spPr>
      </p:pic>
      <p:pic>
        <p:nvPicPr>
          <p:cNvPr id="8" name="Picture 7">
            <a:extLst>
              <a:ext uri="{FF2B5EF4-FFF2-40B4-BE49-F238E27FC236}">
                <a16:creationId xmlns:a16="http://schemas.microsoft.com/office/drawing/2014/main" id="{8C8E6C18-B850-4A45-AF92-B034FB83FE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9672" y="1340768"/>
            <a:ext cx="2160240" cy="2349836"/>
          </a:xfrm>
          <a:prstGeom prst="rect">
            <a:avLst/>
          </a:prstGeom>
        </p:spPr>
      </p:pic>
      <p:pic>
        <p:nvPicPr>
          <p:cNvPr id="10" name="Picture 9">
            <a:extLst>
              <a:ext uri="{FF2B5EF4-FFF2-40B4-BE49-F238E27FC236}">
                <a16:creationId xmlns:a16="http://schemas.microsoft.com/office/drawing/2014/main" id="{73E9E321-2D79-41E0-915C-B5E79C0B12A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7575" y="4005064"/>
            <a:ext cx="2188967" cy="2349836"/>
          </a:xfrm>
          <a:prstGeom prst="rect">
            <a:avLst/>
          </a:prstGeom>
        </p:spPr>
      </p:pic>
      <p:pic>
        <p:nvPicPr>
          <p:cNvPr id="12" name="Picture 11">
            <a:extLst>
              <a:ext uri="{FF2B5EF4-FFF2-40B4-BE49-F238E27FC236}">
                <a16:creationId xmlns:a16="http://schemas.microsoft.com/office/drawing/2014/main" id="{57FD102E-0269-4E7B-B4A1-B57C4103A2E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61218" y="4005064"/>
            <a:ext cx="2160240" cy="2349835"/>
          </a:xfrm>
          <a:prstGeom prst="rect">
            <a:avLst/>
          </a:prstGeom>
        </p:spPr>
      </p:pic>
      <p:pic>
        <p:nvPicPr>
          <p:cNvPr id="14" name="Picture 13">
            <a:extLst>
              <a:ext uri="{FF2B5EF4-FFF2-40B4-BE49-F238E27FC236}">
                <a16:creationId xmlns:a16="http://schemas.microsoft.com/office/drawing/2014/main" id="{1540C35E-1563-493C-A994-856E715E414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09672" y="4005063"/>
            <a:ext cx="2160240" cy="2349836"/>
          </a:xfrm>
          <a:prstGeom prst="rect">
            <a:avLst/>
          </a:prstGeom>
        </p:spPr>
      </p:pic>
    </p:spTree>
    <p:extLst>
      <p:ext uri="{BB962C8B-B14F-4D97-AF65-F5344CB8AC3E}">
        <p14:creationId xmlns:p14="http://schemas.microsoft.com/office/powerpoint/2010/main" val="2359413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323529" y="-459432"/>
            <a:ext cx="8640488" cy="2088232"/>
          </a:xfrm>
        </p:spPr>
        <p:txBody>
          <a:bodyPr/>
          <a:lstStyle/>
          <a:p>
            <a:r>
              <a:rPr lang="en-US" b="1" u="sng" dirty="0">
                <a:solidFill>
                  <a:srgbClr val="C00000"/>
                </a:solidFill>
                <a:latin typeface="Calibri" panose="020F0502020204030204" charset="0"/>
                <a:cs typeface="Calibri" panose="020F0502020204030204" charset="0"/>
              </a:rPr>
              <a:t>Predictive Model</a:t>
            </a:r>
            <a:r>
              <a:rPr lang="en-US" sz="3200" b="1" u="sng" dirty="0">
                <a:solidFill>
                  <a:srgbClr val="C00000"/>
                </a:solidFill>
                <a:latin typeface="Calibri" panose="020F0502020204030204" charset="0"/>
                <a:cs typeface="Calibri" panose="020F0502020204030204" charset="0"/>
              </a:rPr>
              <a:t>: Lab </a:t>
            </a:r>
            <a:br>
              <a:rPr lang="en-US" sz="3200" b="1" u="sng" dirty="0">
                <a:solidFill>
                  <a:srgbClr val="C00000"/>
                </a:solidFill>
                <a:latin typeface="Calibri" panose="020F0502020204030204" charset="0"/>
                <a:cs typeface="Calibri" panose="020F0502020204030204" charset="0"/>
              </a:rPr>
            </a:br>
            <a:r>
              <a:rPr lang="en-US" sz="3200" b="1" u="sng" dirty="0">
                <a:solidFill>
                  <a:srgbClr val="C00000"/>
                </a:solidFill>
                <a:latin typeface="Calibri" panose="020F0502020204030204" charset="0"/>
                <a:cs typeface="Calibri" panose="020F0502020204030204" charset="0"/>
              </a:rPr>
              <a:t>measurements including time in dataset</a:t>
            </a:r>
            <a:endParaRPr lang="en-US" b="1" u="sng" dirty="0">
              <a:solidFill>
                <a:srgbClr val="C00000"/>
              </a:solidFill>
              <a:latin typeface="Calibri" panose="020F0502020204030204" charset="0"/>
              <a:cs typeface="Calibri" panose="020F0502020204030204" charset="0"/>
            </a:endParaRPr>
          </a:p>
        </p:txBody>
      </p:sp>
      <p:sp>
        <p:nvSpPr>
          <p:cNvPr id="195587" name="Rectangle 3"/>
          <p:cNvSpPr>
            <a:spLocks noGrp="1" noChangeArrowheads="1"/>
          </p:cNvSpPr>
          <p:nvPr>
            <p:ph type="body" idx="1"/>
          </p:nvPr>
        </p:nvSpPr>
        <p:spPr>
          <a:xfrm>
            <a:off x="1691680" y="1234718"/>
            <a:ext cx="6480249" cy="432073"/>
          </a:xfrm>
        </p:spPr>
        <p:txBody>
          <a:bodyPr/>
          <a:lstStyle/>
          <a:p>
            <a:pPr>
              <a:lnSpc>
                <a:spcPct val="90000"/>
              </a:lnSpc>
            </a:pPr>
            <a:r>
              <a:rPr lang="en-US" u="sng" dirty="0"/>
              <a:t>Neural Network based on Logistic Regression</a:t>
            </a:r>
          </a:p>
        </p:txBody>
      </p:sp>
      <p:pic>
        <p:nvPicPr>
          <p:cNvPr id="4" name="Picture 3">
            <a:extLst>
              <a:ext uri="{FF2B5EF4-FFF2-40B4-BE49-F238E27FC236}">
                <a16:creationId xmlns:a16="http://schemas.microsoft.com/office/drawing/2014/main" id="{A9F64AE3-859F-4B03-9864-D22B2C8591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286" y="1844824"/>
            <a:ext cx="6873428" cy="3672408"/>
          </a:xfrm>
          <a:prstGeom prst="rect">
            <a:avLst/>
          </a:prstGeom>
        </p:spPr>
      </p:pic>
    </p:spTree>
    <p:extLst>
      <p:ext uri="{BB962C8B-B14F-4D97-AF65-F5344CB8AC3E}">
        <p14:creationId xmlns:p14="http://schemas.microsoft.com/office/powerpoint/2010/main" val="3195806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568F-9A63-4721-9B99-EE5872B08F1E}"/>
              </a:ext>
            </a:extLst>
          </p:cNvPr>
          <p:cNvSpPr>
            <a:spLocks noGrp="1"/>
          </p:cNvSpPr>
          <p:nvPr>
            <p:ph type="title"/>
          </p:nvPr>
        </p:nvSpPr>
        <p:spPr>
          <a:xfrm>
            <a:off x="1835696" y="116632"/>
            <a:ext cx="7632377" cy="1143000"/>
          </a:xfrm>
        </p:spPr>
        <p:txBody>
          <a:bodyPr/>
          <a:lstStyle/>
          <a:p>
            <a:r>
              <a:rPr lang="en-US" sz="3200" b="1" u="sng" dirty="0">
                <a:solidFill>
                  <a:srgbClr val="C00000"/>
                </a:solidFill>
                <a:latin typeface="Calibri" panose="020F0502020204030204" charset="0"/>
                <a:cs typeface="Calibri" panose="020F0502020204030204" charset="0"/>
              </a:rPr>
              <a:t>Results: Lab </a:t>
            </a:r>
            <a:br>
              <a:rPr lang="en-US" sz="3200" b="1" u="sng" dirty="0">
                <a:solidFill>
                  <a:srgbClr val="C00000"/>
                </a:solidFill>
                <a:latin typeface="Calibri" panose="020F0502020204030204" charset="0"/>
                <a:cs typeface="Calibri" panose="020F0502020204030204" charset="0"/>
              </a:rPr>
            </a:br>
            <a:r>
              <a:rPr lang="en-US" sz="3200" b="1" u="sng" dirty="0">
                <a:solidFill>
                  <a:srgbClr val="C00000"/>
                </a:solidFill>
                <a:latin typeface="Calibri" panose="020F0502020204030204" charset="0"/>
                <a:cs typeface="Calibri" panose="020F0502020204030204" charset="0"/>
              </a:rPr>
              <a:t>measurements including time in dataset</a:t>
            </a:r>
            <a:endParaRPr lang="en-US" dirty="0"/>
          </a:p>
        </p:txBody>
      </p:sp>
      <p:sp>
        <p:nvSpPr>
          <p:cNvPr id="3" name="Content Placeholder 2">
            <a:extLst>
              <a:ext uri="{FF2B5EF4-FFF2-40B4-BE49-F238E27FC236}">
                <a16:creationId xmlns:a16="http://schemas.microsoft.com/office/drawing/2014/main" id="{2B7E081E-8115-494F-B376-ADFE734125A5}"/>
              </a:ext>
            </a:extLst>
          </p:cNvPr>
          <p:cNvSpPr>
            <a:spLocks noGrp="1"/>
          </p:cNvSpPr>
          <p:nvPr>
            <p:ph sz="half" idx="1"/>
          </p:nvPr>
        </p:nvSpPr>
        <p:spPr>
          <a:xfrm>
            <a:off x="3347864" y="1238976"/>
            <a:ext cx="5976193" cy="748680"/>
          </a:xfrm>
        </p:spPr>
        <p:txBody>
          <a:bodyPr/>
          <a:lstStyle/>
          <a:p>
            <a:r>
              <a:rPr lang="en-US" sz="2000" u="sng" dirty="0"/>
              <a:t>Logistic Regression</a:t>
            </a:r>
          </a:p>
          <a:p>
            <a:endParaRPr lang="en-US" dirty="0"/>
          </a:p>
        </p:txBody>
      </p:sp>
      <p:pic>
        <p:nvPicPr>
          <p:cNvPr id="6" name="Picture 5">
            <a:extLst>
              <a:ext uri="{FF2B5EF4-FFF2-40B4-BE49-F238E27FC236}">
                <a16:creationId xmlns:a16="http://schemas.microsoft.com/office/drawing/2014/main" id="{F68C0C5A-EEC8-4403-9578-50B23FB5B2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1800" y="1613316"/>
            <a:ext cx="5040560" cy="2158781"/>
          </a:xfrm>
          <a:prstGeom prst="rect">
            <a:avLst/>
          </a:prstGeom>
        </p:spPr>
      </p:pic>
      <p:pic>
        <p:nvPicPr>
          <p:cNvPr id="8" name="Picture 7">
            <a:extLst>
              <a:ext uri="{FF2B5EF4-FFF2-40B4-BE49-F238E27FC236}">
                <a16:creationId xmlns:a16="http://schemas.microsoft.com/office/drawing/2014/main" id="{644FADB8-A9EC-4EC6-9C5F-45C0C2A342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896" y="3750127"/>
            <a:ext cx="3312368" cy="3140792"/>
          </a:xfrm>
          <a:prstGeom prst="rect">
            <a:avLst/>
          </a:prstGeom>
        </p:spPr>
      </p:pic>
    </p:spTree>
    <p:extLst>
      <p:ext uri="{BB962C8B-B14F-4D97-AF65-F5344CB8AC3E}">
        <p14:creationId xmlns:p14="http://schemas.microsoft.com/office/powerpoint/2010/main" val="3009409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936FE-5D36-4001-881A-6B54FDA40FB5}"/>
              </a:ext>
            </a:extLst>
          </p:cNvPr>
          <p:cNvSpPr>
            <a:spLocks noGrp="1"/>
          </p:cNvSpPr>
          <p:nvPr>
            <p:ph type="title"/>
          </p:nvPr>
        </p:nvSpPr>
        <p:spPr>
          <a:xfrm>
            <a:off x="1908175" y="116632"/>
            <a:ext cx="7235825" cy="1143000"/>
          </a:xfrm>
        </p:spPr>
        <p:txBody>
          <a:bodyPr/>
          <a:lstStyle/>
          <a:p>
            <a:r>
              <a:rPr lang="en-US" sz="3200" b="1" u="sng" dirty="0">
                <a:solidFill>
                  <a:srgbClr val="C00000"/>
                </a:solidFill>
                <a:latin typeface="Calibri" panose="020F0502020204030204" charset="0"/>
                <a:cs typeface="Calibri" panose="020F0502020204030204" charset="0"/>
              </a:rPr>
              <a:t>Results: Lab </a:t>
            </a:r>
            <a:br>
              <a:rPr lang="en-US" sz="3200" b="1" u="sng" dirty="0">
                <a:solidFill>
                  <a:srgbClr val="C00000"/>
                </a:solidFill>
                <a:latin typeface="Calibri" panose="020F0502020204030204" charset="0"/>
                <a:cs typeface="Calibri" panose="020F0502020204030204" charset="0"/>
              </a:rPr>
            </a:br>
            <a:r>
              <a:rPr lang="en-US" sz="3200" b="1" u="sng" dirty="0">
                <a:solidFill>
                  <a:srgbClr val="C00000"/>
                </a:solidFill>
                <a:latin typeface="Calibri" panose="020F0502020204030204" charset="0"/>
                <a:cs typeface="Calibri" panose="020F0502020204030204" charset="0"/>
              </a:rPr>
              <a:t>measurements including time in dataset</a:t>
            </a:r>
            <a:endParaRPr lang="en-US" dirty="0"/>
          </a:p>
        </p:txBody>
      </p:sp>
      <p:sp>
        <p:nvSpPr>
          <p:cNvPr id="3" name="Content Placeholder 2">
            <a:extLst>
              <a:ext uri="{FF2B5EF4-FFF2-40B4-BE49-F238E27FC236}">
                <a16:creationId xmlns:a16="http://schemas.microsoft.com/office/drawing/2014/main" id="{D67FDC16-0534-4556-B189-F184E7D6D9EC}"/>
              </a:ext>
            </a:extLst>
          </p:cNvPr>
          <p:cNvSpPr>
            <a:spLocks noGrp="1"/>
          </p:cNvSpPr>
          <p:nvPr>
            <p:ph sz="half" idx="1"/>
          </p:nvPr>
        </p:nvSpPr>
        <p:spPr>
          <a:xfrm>
            <a:off x="3635896" y="1196752"/>
            <a:ext cx="5184105" cy="244624"/>
          </a:xfrm>
        </p:spPr>
        <p:txBody>
          <a:bodyPr/>
          <a:lstStyle/>
          <a:p>
            <a:r>
              <a:rPr lang="en-US" sz="2000" u="sng" dirty="0"/>
              <a:t>Decision Tree</a:t>
            </a:r>
          </a:p>
        </p:txBody>
      </p:sp>
      <p:pic>
        <p:nvPicPr>
          <p:cNvPr id="6" name="Picture 5">
            <a:extLst>
              <a:ext uri="{FF2B5EF4-FFF2-40B4-BE49-F238E27FC236}">
                <a16:creationId xmlns:a16="http://schemas.microsoft.com/office/drawing/2014/main" id="{AE336D42-2388-49C2-9575-9D12D53375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5816" y="1556792"/>
            <a:ext cx="4464496" cy="2225687"/>
          </a:xfrm>
          <a:prstGeom prst="rect">
            <a:avLst/>
          </a:prstGeom>
        </p:spPr>
      </p:pic>
      <p:pic>
        <p:nvPicPr>
          <p:cNvPr id="8" name="Picture 7">
            <a:extLst>
              <a:ext uri="{FF2B5EF4-FFF2-40B4-BE49-F238E27FC236}">
                <a16:creationId xmlns:a16="http://schemas.microsoft.com/office/drawing/2014/main" id="{BE6DEA09-36D4-4ECC-BC0A-0CF849380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7884" y="3763221"/>
            <a:ext cx="3240360" cy="3094779"/>
          </a:xfrm>
          <a:prstGeom prst="rect">
            <a:avLst/>
          </a:prstGeom>
        </p:spPr>
      </p:pic>
    </p:spTree>
    <p:extLst>
      <p:ext uri="{BB962C8B-B14F-4D97-AF65-F5344CB8AC3E}">
        <p14:creationId xmlns:p14="http://schemas.microsoft.com/office/powerpoint/2010/main" val="1097988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8FE92-8327-431F-B06B-F6EB3DB13854}"/>
              </a:ext>
            </a:extLst>
          </p:cNvPr>
          <p:cNvSpPr>
            <a:spLocks noGrp="1"/>
          </p:cNvSpPr>
          <p:nvPr>
            <p:ph type="title"/>
          </p:nvPr>
        </p:nvSpPr>
        <p:spPr>
          <a:xfrm>
            <a:off x="1835696" y="44624"/>
            <a:ext cx="7776393" cy="1143000"/>
          </a:xfrm>
        </p:spPr>
        <p:txBody>
          <a:bodyPr/>
          <a:lstStyle/>
          <a:p>
            <a:r>
              <a:rPr lang="en-US" sz="3200" b="1" u="sng" dirty="0">
                <a:solidFill>
                  <a:srgbClr val="C00000"/>
                </a:solidFill>
                <a:latin typeface="Calibri" panose="020F0502020204030204" charset="0"/>
                <a:cs typeface="Calibri" panose="020F0502020204030204" charset="0"/>
              </a:rPr>
              <a:t>Results: Lab </a:t>
            </a:r>
            <a:br>
              <a:rPr lang="en-US" sz="3200" b="1" u="sng" dirty="0">
                <a:solidFill>
                  <a:srgbClr val="C00000"/>
                </a:solidFill>
                <a:latin typeface="Calibri" panose="020F0502020204030204" charset="0"/>
                <a:cs typeface="Calibri" panose="020F0502020204030204" charset="0"/>
              </a:rPr>
            </a:br>
            <a:r>
              <a:rPr lang="en-US" sz="3200" b="1" u="sng" dirty="0">
                <a:solidFill>
                  <a:srgbClr val="C00000"/>
                </a:solidFill>
                <a:latin typeface="Calibri" panose="020F0502020204030204" charset="0"/>
                <a:cs typeface="Calibri" panose="020F0502020204030204" charset="0"/>
              </a:rPr>
              <a:t>measurements including time in dataset</a:t>
            </a:r>
            <a:endParaRPr lang="en-US" dirty="0"/>
          </a:p>
        </p:txBody>
      </p:sp>
      <p:sp>
        <p:nvSpPr>
          <p:cNvPr id="3" name="Content Placeholder 2">
            <a:extLst>
              <a:ext uri="{FF2B5EF4-FFF2-40B4-BE49-F238E27FC236}">
                <a16:creationId xmlns:a16="http://schemas.microsoft.com/office/drawing/2014/main" id="{D39A59ED-32BE-41DA-BE98-D4C28EC2FDFC}"/>
              </a:ext>
            </a:extLst>
          </p:cNvPr>
          <p:cNvSpPr>
            <a:spLocks noGrp="1"/>
          </p:cNvSpPr>
          <p:nvPr>
            <p:ph sz="half" idx="1"/>
          </p:nvPr>
        </p:nvSpPr>
        <p:spPr>
          <a:xfrm>
            <a:off x="3923928" y="1124744"/>
            <a:ext cx="2807841" cy="460647"/>
          </a:xfrm>
        </p:spPr>
        <p:txBody>
          <a:bodyPr/>
          <a:lstStyle/>
          <a:p>
            <a:r>
              <a:rPr lang="en-US" sz="2000" u="sng" dirty="0"/>
              <a:t>MLP Classifier</a:t>
            </a:r>
          </a:p>
          <a:p>
            <a:pPr marL="0" indent="0">
              <a:buNone/>
            </a:pPr>
            <a:endParaRPr lang="en-US" dirty="0"/>
          </a:p>
        </p:txBody>
      </p:sp>
      <p:pic>
        <p:nvPicPr>
          <p:cNvPr id="6" name="Picture 5">
            <a:extLst>
              <a:ext uri="{FF2B5EF4-FFF2-40B4-BE49-F238E27FC236}">
                <a16:creationId xmlns:a16="http://schemas.microsoft.com/office/drawing/2014/main" id="{357E32C2-35B9-4B71-B0F0-AAD4311971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5856" y="1511733"/>
            <a:ext cx="4516424" cy="2147655"/>
          </a:xfrm>
          <a:prstGeom prst="rect">
            <a:avLst/>
          </a:prstGeom>
        </p:spPr>
      </p:pic>
      <p:pic>
        <p:nvPicPr>
          <p:cNvPr id="8" name="Picture 7">
            <a:extLst>
              <a:ext uri="{FF2B5EF4-FFF2-40B4-BE49-F238E27FC236}">
                <a16:creationId xmlns:a16="http://schemas.microsoft.com/office/drawing/2014/main" id="{B5882A41-8738-4E4A-ADB8-5323AA2A21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2880" y="3677686"/>
            <a:ext cx="3062536" cy="2924944"/>
          </a:xfrm>
          <a:prstGeom prst="rect">
            <a:avLst/>
          </a:prstGeom>
        </p:spPr>
      </p:pic>
    </p:spTree>
    <p:extLst>
      <p:ext uri="{BB962C8B-B14F-4D97-AF65-F5344CB8AC3E}">
        <p14:creationId xmlns:p14="http://schemas.microsoft.com/office/powerpoint/2010/main" val="1170442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38B5C-EBE4-4B9D-8B93-5266C09B0C82}"/>
              </a:ext>
            </a:extLst>
          </p:cNvPr>
          <p:cNvSpPr>
            <a:spLocks noGrp="1"/>
          </p:cNvSpPr>
          <p:nvPr>
            <p:ph type="title"/>
          </p:nvPr>
        </p:nvSpPr>
        <p:spPr>
          <a:xfrm>
            <a:off x="1908175" y="116632"/>
            <a:ext cx="7344345" cy="1143000"/>
          </a:xfrm>
        </p:spPr>
        <p:txBody>
          <a:bodyPr/>
          <a:lstStyle/>
          <a:p>
            <a:r>
              <a:rPr lang="en-US" sz="3200" b="1" u="sng" dirty="0">
                <a:solidFill>
                  <a:srgbClr val="C00000"/>
                </a:solidFill>
                <a:latin typeface="Calibri" panose="020F0502020204030204" charset="0"/>
                <a:cs typeface="Calibri" panose="020F0502020204030204" charset="0"/>
              </a:rPr>
              <a:t>Results: Lab </a:t>
            </a:r>
            <a:br>
              <a:rPr lang="en-US" sz="3200" b="1" u="sng" dirty="0">
                <a:solidFill>
                  <a:srgbClr val="C00000"/>
                </a:solidFill>
                <a:latin typeface="Calibri" panose="020F0502020204030204" charset="0"/>
                <a:cs typeface="Calibri" panose="020F0502020204030204" charset="0"/>
              </a:rPr>
            </a:br>
            <a:r>
              <a:rPr lang="en-US" sz="3200" b="1" u="sng" dirty="0">
                <a:solidFill>
                  <a:srgbClr val="C00000"/>
                </a:solidFill>
                <a:latin typeface="Calibri" panose="020F0502020204030204" charset="0"/>
                <a:cs typeface="Calibri" panose="020F0502020204030204" charset="0"/>
              </a:rPr>
              <a:t>measurements including time in dataset</a:t>
            </a:r>
            <a:endParaRPr lang="en-US" dirty="0"/>
          </a:p>
        </p:txBody>
      </p:sp>
      <p:sp>
        <p:nvSpPr>
          <p:cNvPr id="3" name="Content Placeholder 2">
            <a:extLst>
              <a:ext uri="{FF2B5EF4-FFF2-40B4-BE49-F238E27FC236}">
                <a16:creationId xmlns:a16="http://schemas.microsoft.com/office/drawing/2014/main" id="{CDC404B5-53C2-439C-85FD-98C61FC91F74}"/>
              </a:ext>
            </a:extLst>
          </p:cNvPr>
          <p:cNvSpPr>
            <a:spLocks noGrp="1"/>
          </p:cNvSpPr>
          <p:nvPr>
            <p:ph sz="half" idx="1"/>
          </p:nvPr>
        </p:nvSpPr>
        <p:spPr>
          <a:xfrm>
            <a:off x="4067944" y="1280648"/>
            <a:ext cx="2519809" cy="460648"/>
          </a:xfrm>
        </p:spPr>
        <p:txBody>
          <a:bodyPr/>
          <a:lstStyle/>
          <a:p>
            <a:r>
              <a:rPr lang="en-US" sz="2000" u="sng" dirty="0"/>
              <a:t>Random Forest</a:t>
            </a:r>
          </a:p>
        </p:txBody>
      </p:sp>
      <p:pic>
        <p:nvPicPr>
          <p:cNvPr id="6" name="Picture 5">
            <a:extLst>
              <a:ext uri="{FF2B5EF4-FFF2-40B4-BE49-F238E27FC236}">
                <a16:creationId xmlns:a16="http://schemas.microsoft.com/office/drawing/2014/main" id="{22F3D517-1B3C-42CE-99B4-119ED04682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5856" y="1624618"/>
            <a:ext cx="4227190" cy="2133262"/>
          </a:xfrm>
          <a:prstGeom prst="rect">
            <a:avLst/>
          </a:prstGeom>
        </p:spPr>
      </p:pic>
      <p:pic>
        <p:nvPicPr>
          <p:cNvPr id="8" name="Picture 7">
            <a:extLst>
              <a:ext uri="{FF2B5EF4-FFF2-40B4-BE49-F238E27FC236}">
                <a16:creationId xmlns:a16="http://schemas.microsoft.com/office/drawing/2014/main" id="{2A0FA72C-6647-4D2D-8E50-48BA728E8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7370" y="3757880"/>
            <a:ext cx="3245953" cy="3100120"/>
          </a:xfrm>
          <a:prstGeom prst="rect">
            <a:avLst/>
          </a:prstGeom>
        </p:spPr>
      </p:pic>
    </p:spTree>
    <p:extLst>
      <p:ext uri="{BB962C8B-B14F-4D97-AF65-F5344CB8AC3E}">
        <p14:creationId xmlns:p14="http://schemas.microsoft.com/office/powerpoint/2010/main" val="2628504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413E2-94ED-4C31-8719-4221DBD7DC2D}"/>
              </a:ext>
            </a:extLst>
          </p:cNvPr>
          <p:cNvSpPr>
            <a:spLocks noGrp="1"/>
          </p:cNvSpPr>
          <p:nvPr>
            <p:ph type="title"/>
          </p:nvPr>
        </p:nvSpPr>
        <p:spPr>
          <a:xfrm>
            <a:off x="1907704" y="36041"/>
            <a:ext cx="7564738" cy="1143000"/>
          </a:xfrm>
        </p:spPr>
        <p:txBody>
          <a:bodyPr/>
          <a:lstStyle/>
          <a:p>
            <a:r>
              <a:rPr lang="en-US" sz="3200" b="1" u="sng" dirty="0">
                <a:solidFill>
                  <a:srgbClr val="C00000"/>
                </a:solidFill>
                <a:latin typeface="Calibri" panose="020F0502020204030204" charset="0"/>
                <a:cs typeface="Calibri" panose="020F0502020204030204" charset="0"/>
              </a:rPr>
              <a:t>Further Results: Lab </a:t>
            </a:r>
            <a:br>
              <a:rPr lang="en-US" sz="3200" b="1" u="sng" dirty="0">
                <a:solidFill>
                  <a:srgbClr val="C00000"/>
                </a:solidFill>
                <a:latin typeface="Calibri" panose="020F0502020204030204" charset="0"/>
                <a:cs typeface="Calibri" panose="020F0502020204030204" charset="0"/>
              </a:rPr>
            </a:br>
            <a:r>
              <a:rPr lang="en-US" sz="3200" b="1" u="sng" dirty="0">
                <a:solidFill>
                  <a:srgbClr val="C00000"/>
                </a:solidFill>
                <a:latin typeface="Calibri" panose="020F0502020204030204" charset="0"/>
                <a:cs typeface="Calibri" panose="020F0502020204030204" charset="0"/>
              </a:rPr>
              <a:t>measurements including time in dataset</a:t>
            </a:r>
            <a:endParaRPr lang="en-US" dirty="0"/>
          </a:p>
        </p:txBody>
      </p:sp>
      <p:sp>
        <p:nvSpPr>
          <p:cNvPr id="3" name="Content Placeholder 2">
            <a:extLst>
              <a:ext uri="{FF2B5EF4-FFF2-40B4-BE49-F238E27FC236}">
                <a16:creationId xmlns:a16="http://schemas.microsoft.com/office/drawing/2014/main" id="{84343CEF-851C-4C24-8A95-D23F07B738F1}"/>
              </a:ext>
            </a:extLst>
          </p:cNvPr>
          <p:cNvSpPr>
            <a:spLocks noGrp="1"/>
          </p:cNvSpPr>
          <p:nvPr>
            <p:ph sz="half" idx="1"/>
          </p:nvPr>
        </p:nvSpPr>
        <p:spPr>
          <a:xfrm>
            <a:off x="4063660" y="1211452"/>
            <a:ext cx="2447801" cy="388639"/>
          </a:xfrm>
        </p:spPr>
        <p:txBody>
          <a:bodyPr/>
          <a:lstStyle/>
          <a:p>
            <a:r>
              <a:rPr lang="en-US" sz="2000" u="sng" dirty="0"/>
              <a:t>Random Forest</a:t>
            </a:r>
          </a:p>
        </p:txBody>
      </p:sp>
      <p:pic>
        <p:nvPicPr>
          <p:cNvPr id="6" name="Picture 5">
            <a:extLst>
              <a:ext uri="{FF2B5EF4-FFF2-40B4-BE49-F238E27FC236}">
                <a16:creationId xmlns:a16="http://schemas.microsoft.com/office/drawing/2014/main" id="{4B35DF1B-A168-4402-B7A4-2B76D6899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631" y="1822713"/>
            <a:ext cx="3668125" cy="3212574"/>
          </a:xfrm>
          <a:prstGeom prst="rect">
            <a:avLst/>
          </a:prstGeom>
        </p:spPr>
      </p:pic>
      <p:pic>
        <p:nvPicPr>
          <p:cNvPr id="8" name="Picture 7">
            <a:extLst>
              <a:ext uri="{FF2B5EF4-FFF2-40B4-BE49-F238E27FC236}">
                <a16:creationId xmlns:a16="http://schemas.microsoft.com/office/drawing/2014/main" id="{386CA96B-E50C-4A62-A8D3-CAFE17AFBD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7561" y="1800200"/>
            <a:ext cx="3573665" cy="3212976"/>
          </a:xfrm>
          <a:prstGeom prst="rect">
            <a:avLst/>
          </a:prstGeom>
        </p:spPr>
      </p:pic>
    </p:spTree>
    <p:extLst>
      <p:ext uri="{BB962C8B-B14F-4D97-AF65-F5344CB8AC3E}">
        <p14:creationId xmlns:p14="http://schemas.microsoft.com/office/powerpoint/2010/main" val="3458792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386C2-4454-4D18-A7DA-31811A2875F8}"/>
              </a:ext>
            </a:extLst>
          </p:cNvPr>
          <p:cNvSpPr>
            <a:spLocks noGrp="1"/>
          </p:cNvSpPr>
          <p:nvPr>
            <p:ph type="title"/>
          </p:nvPr>
        </p:nvSpPr>
        <p:spPr>
          <a:xfrm>
            <a:off x="467544" y="404664"/>
            <a:ext cx="8137152" cy="432594"/>
          </a:xfrm>
        </p:spPr>
        <p:txBody>
          <a:bodyPr/>
          <a:lstStyle/>
          <a:p>
            <a:r>
              <a:rPr lang="en-US" b="1" u="sng" dirty="0">
                <a:solidFill>
                  <a:srgbClr val="C00000"/>
                </a:solidFill>
                <a:latin typeface="Calibri" panose="020F0502020204030204" charset="0"/>
                <a:cs typeface="Calibri" panose="020F0502020204030204" charset="0"/>
              </a:rPr>
              <a:t>Predictive Model: Using RNN and LSTM</a:t>
            </a:r>
            <a:endParaRPr lang="en-US" dirty="0"/>
          </a:p>
        </p:txBody>
      </p:sp>
      <p:sp>
        <p:nvSpPr>
          <p:cNvPr id="3" name="Content Placeholder 2">
            <a:extLst>
              <a:ext uri="{FF2B5EF4-FFF2-40B4-BE49-F238E27FC236}">
                <a16:creationId xmlns:a16="http://schemas.microsoft.com/office/drawing/2014/main" id="{68F8314D-0AE3-4E69-A080-CD32BF9359F2}"/>
              </a:ext>
            </a:extLst>
          </p:cNvPr>
          <p:cNvSpPr>
            <a:spLocks noGrp="1"/>
          </p:cNvSpPr>
          <p:nvPr>
            <p:ph idx="1"/>
          </p:nvPr>
        </p:nvSpPr>
        <p:spPr>
          <a:xfrm>
            <a:off x="1547664" y="851618"/>
            <a:ext cx="8353425" cy="4249737"/>
          </a:xfrm>
        </p:spPr>
        <p:txBody>
          <a:bodyPr/>
          <a:lstStyle/>
          <a:p>
            <a:r>
              <a:rPr lang="en-US" u="sng" dirty="0"/>
              <a:t>Neural Network based on RNN and LSTM</a:t>
            </a:r>
          </a:p>
          <a:p>
            <a:endParaRPr lang="en-US" dirty="0"/>
          </a:p>
        </p:txBody>
      </p:sp>
      <p:pic>
        <p:nvPicPr>
          <p:cNvPr id="5" name="Picture 4">
            <a:extLst>
              <a:ext uri="{FF2B5EF4-FFF2-40B4-BE49-F238E27FC236}">
                <a16:creationId xmlns:a16="http://schemas.microsoft.com/office/drawing/2014/main" id="{2AD962AB-4F20-4409-A8E9-FCCC4691E8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1443968"/>
            <a:ext cx="7423695" cy="4074529"/>
          </a:xfrm>
          <a:prstGeom prst="rect">
            <a:avLst/>
          </a:prstGeom>
        </p:spPr>
      </p:pic>
    </p:spTree>
    <p:extLst>
      <p:ext uri="{BB962C8B-B14F-4D97-AF65-F5344CB8AC3E}">
        <p14:creationId xmlns:p14="http://schemas.microsoft.com/office/powerpoint/2010/main" val="811347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4CEDD-9344-41E1-A3DB-6FA1AD65F393}"/>
              </a:ext>
            </a:extLst>
          </p:cNvPr>
          <p:cNvSpPr>
            <a:spLocks noGrp="1"/>
          </p:cNvSpPr>
          <p:nvPr>
            <p:ph type="title"/>
          </p:nvPr>
        </p:nvSpPr>
        <p:spPr>
          <a:xfrm>
            <a:off x="1908175" y="116632"/>
            <a:ext cx="7056313" cy="576064"/>
          </a:xfrm>
        </p:spPr>
        <p:txBody>
          <a:bodyPr/>
          <a:lstStyle/>
          <a:p>
            <a:r>
              <a:rPr lang="en-US" sz="3200" b="1" u="sng" dirty="0">
                <a:solidFill>
                  <a:srgbClr val="C00000"/>
                </a:solidFill>
                <a:latin typeface="Calibri" panose="020F0502020204030204" charset="0"/>
                <a:cs typeface="Calibri" panose="020F0502020204030204" charset="0"/>
              </a:rPr>
              <a:t>Results: Using RNN and LSTM</a:t>
            </a:r>
            <a:endParaRPr lang="en-US" dirty="0"/>
          </a:p>
        </p:txBody>
      </p:sp>
      <p:pic>
        <p:nvPicPr>
          <p:cNvPr id="6" name="Picture 5">
            <a:extLst>
              <a:ext uri="{FF2B5EF4-FFF2-40B4-BE49-F238E27FC236}">
                <a16:creationId xmlns:a16="http://schemas.microsoft.com/office/drawing/2014/main" id="{77D06403-5883-4753-988B-19B2986705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1800" y="1052736"/>
            <a:ext cx="5616624" cy="2575474"/>
          </a:xfrm>
          <a:prstGeom prst="rect">
            <a:avLst/>
          </a:prstGeom>
        </p:spPr>
      </p:pic>
      <p:sp>
        <p:nvSpPr>
          <p:cNvPr id="7" name="Content Placeholder 2">
            <a:extLst>
              <a:ext uri="{FF2B5EF4-FFF2-40B4-BE49-F238E27FC236}">
                <a16:creationId xmlns:a16="http://schemas.microsoft.com/office/drawing/2014/main" id="{98646A18-7C84-4F0A-9B98-6DA4E553F8E3}"/>
              </a:ext>
            </a:extLst>
          </p:cNvPr>
          <p:cNvSpPr>
            <a:spLocks noGrp="1"/>
          </p:cNvSpPr>
          <p:nvPr>
            <p:ph sz="half" idx="1"/>
          </p:nvPr>
        </p:nvSpPr>
        <p:spPr>
          <a:xfrm>
            <a:off x="3923928" y="664097"/>
            <a:ext cx="2447801" cy="388639"/>
          </a:xfrm>
        </p:spPr>
        <p:txBody>
          <a:bodyPr/>
          <a:lstStyle/>
          <a:p>
            <a:r>
              <a:rPr lang="en-US" sz="2000" u="sng" dirty="0"/>
              <a:t>RNN  and LSTM</a:t>
            </a:r>
          </a:p>
        </p:txBody>
      </p:sp>
      <p:pic>
        <p:nvPicPr>
          <p:cNvPr id="9" name="Picture 8">
            <a:extLst>
              <a:ext uri="{FF2B5EF4-FFF2-40B4-BE49-F238E27FC236}">
                <a16:creationId xmlns:a16="http://schemas.microsoft.com/office/drawing/2014/main" id="{BC3A94EB-B2CB-4054-B653-23B1CCFE78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920" y="3618686"/>
            <a:ext cx="3168352" cy="3026006"/>
          </a:xfrm>
          <a:prstGeom prst="rect">
            <a:avLst/>
          </a:prstGeom>
        </p:spPr>
      </p:pic>
    </p:spTree>
    <p:extLst>
      <p:ext uri="{BB962C8B-B14F-4D97-AF65-F5344CB8AC3E}">
        <p14:creationId xmlns:p14="http://schemas.microsoft.com/office/powerpoint/2010/main" val="3188391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uk-UA" u="sng" dirty="0">
                <a:solidFill>
                  <a:srgbClr val="C00000"/>
                </a:solidFill>
                <a:latin typeface="Calibri" panose="020F0502020204030204" charset="0"/>
                <a:cs typeface="Calibri" panose="020F0502020204030204" charset="0"/>
              </a:rPr>
              <a:t>Description of Datasets</a:t>
            </a:r>
          </a:p>
        </p:txBody>
      </p:sp>
      <p:sp>
        <p:nvSpPr>
          <p:cNvPr id="36867" name="Rectangle 3"/>
          <p:cNvSpPr>
            <a:spLocks noGrp="1" noChangeArrowheads="1"/>
          </p:cNvSpPr>
          <p:nvPr>
            <p:ph sz="half" idx="2"/>
          </p:nvPr>
        </p:nvSpPr>
        <p:spPr>
          <a:xfrm>
            <a:off x="395605" y="1643380"/>
            <a:ext cx="7937500" cy="1584325"/>
          </a:xfrm>
        </p:spPr>
        <p:txBody>
          <a:bodyPr/>
          <a:lstStyle/>
          <a:p>
            <a:r>
              <a:rPr lang="en-US" altLang="ko-KR" sz="1800" dirty="0">
                <a:ea typeface="굴림" charset="-127"/>
              </a:rPr>
              <a:t>The Dataset that is analyzed consists of 300 patients who have been diagnosed with chronic kidney disease (CKD). Their demographic information, medications and lab measurements along with their time is given in the dataset.</a:t>
            </a:r>
          </a:p>
          <a:p>
            <a:r>
              <a:rPr lang="en-US" altLang="ko-KR" sz="1800" dirty="0">
                <a:ea typeface="굴림" charset="-127"/>
              </a:rPr>
              <a:t>The demographic information consists of the race, gender and age of the patients.</a:t>
            </a:r>
          </a:p>
          <a:p>
            <a:r>
              <a:rPr lang="en-US" altLang="ko-KR" sz="1800" dirty="0">
                <a:ea typeface="굴림" charset="-127"/>
              </a:rPr>
              <a:t>The lab measurements performed on the patients are their serum creatinine count in mg/dl, diastolic blood pressure in mmHg, systolic blood pressure in mmHg, Hemoglobin level in g/dl, glucose level in mmol/l, low density lipoprotein level in mg/dl along with the time of measurement in days.</a:t>
            </a:r>
          </a:p>
          <a:p>
            <a:r>
              <a:rPr lang="en-US" altLang="ko-KR" sz="1800" dirty="0">
                <a:ea typeface="굴림" charset="-127"/>
              </a:rPr>
              <a:t>The medications given to them along with the starting and ending day of the prescription.</a:t>
            </a:r>
          </a:p>
          <a:p>
            <a:r>
              <a:rPr lang="en-US" altLang="ko-KR" sz="1800" dirty="0">
                <a:ea typeface="굴림" charset="-127"/>
              </a:rPr>
              <a:t>Additionally, a datasheet telling these patients have progressed in chronic kidney disease or not.</a:t>
            </a:r>
          </a:p>
          <a:p>
            <a:endParaRPr lang="en-US" altLang="ko-KR" sz="1800" dirty="0">
              <a:ea typeface="굴림" charset="-127"/>
            </a:endParaRPr>
          </a:p>
          <a:p>
            <a:endParaRPr lang="en-US" altLang="ko-KR" dirty="0">
              <a:ea typeface="굴림" charset="-127"/>
            </a:endParaRPr>
          </a:p>
          <a:p>
            <a:endParaRPr lang="en-US" altLang="ko-KR" dirty="0">
              <a:ea typeface="굴림" charset="-127"/>
            </a:endParaRPr>
          </a:p>
          <a:p>
            <a:pPr marL="0" indent="0">
              <a:buNone/>
            </a:pPr>
            <a:endParaRPr lang="uk-U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E2AF5-44A8-4893-85ED-8F41CCE532D6}"/>
              </a:ext>
            </a:extLst>
          </p:cNvPr>
          <p:cNvSpPr>
            <a:spLocks noGrp="1"/>
          </p:cNvSpPr>
          <p:nvPr>
            <p:ph type="title"/>
          </p:nvPr>
        </p:nvSpPr>
        <p:spPr>
          <a:xfrm>
            <a:off x="397646" y="475853"/>
            <a:ext cx="8065144" cy="432594"/>
          </a:xfrm>
        </p:spPr>
        <p:txBody>
          <a:bodyPr/>
          <a:lstStyle/>
          <a:p>
            <a:r>
              <a:rPr lang="en-US" b="1" u="sng" dirty="0">
                <a:solidFill>
                  <a:srgbClr val="C00000"/>
                </a:solidFill>
                <a:latin typeface="Calibri" panose="020F0502020204030204" charset="0"/>
                <a:cs typeface="Calibri" panose="020F0502020204030204" charset="0"/>
              </a:rPr>
              <a:t>Predictive Model: Using CWRNN</a:t>
            </a:r>
            <a:endParaRPr lang="en-US" dirty="0"/>
          </a:p>
        </p:txBody>
      </p:sp>
      <p:sp>
        <p:nvSpPr>
          <p:cNvPr id="3" name="Content Placeholder 2">
            <a:extLst>
              <a:ext uri="{FF2B5EF4-FFF2-40B4-BE49-F238E27FC236}">
                <a16:creationId xmlns:a16="http://schemas.microsoft.com/office/drawing/2014/main" id="{52D15283-BB85-46BF-8359-7F986BDA1631}"/>
              </a:ext>
            </a:extLst>
          </p:cNvPr>
          <p:cNvSpPr>
            <a:spLocks noGrp="1"/>
          </p:cNvSpPr>
          <p:nvPr>
            <p:ph idx="1"/>
          </p:nvPr>
        </p:nvSpPr>
        <p:spPr>
          <a:xfrm>
            <a:off x="2195736" y="980728"/>
            <a:ext cx="8353425" cy="360759"/>
          </a:xfrm>
        </p:spPr>
        <p:txBody>
          <a:bodyPr/>
          <a:lstStyle/>
          <a:p>
            <a:r>
              <a:rPr lang="en-US" u="sng" dirty="0"/>
              <a:t>Neural Network based on CWRNN</a:t>
            </a:r>
          </a:p>
        </p:txBody>
      </p:sp>
      <p:pic>
        <p:nvPicPr>
          <p:cNvPr id="5" name="Picture 4">
            <a:extLst>
              <a:ext uri="{FF2B5EF4-FFF2-40B4-BE49-F238E27FC236}">
                <a16:creationId xmlns:a16="http://schemas.microsoft.com/office/drawing/2014/main" id="{AB6DF788-81C3-41FD-AAA3-970E1A90D4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299" y="1700808"/>
            <a:ext cx="7691402" cy="3240360"/>
          </a:xfrm>
          <a:prstGeom prst="rect">
            <a:avLst/>
          </a:prstGeom>
        </p:spPr>
      </p:pic>
    </p:spTree>
    <p:extLst>
      <p:ext uri="{BB962C8B-B14F-4D97-AF65-F5344CB8AC3E}">
        <p14:creationId xmlns:p14="http://schemas.microsoft.com/office/powerpoint/2010/main" val="971162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B6D29-0233-49BC-85D8-3BBA9E94393C}"/>
              </a:ext>
            </a:extLst>
          </p:cNvPr>
          <p:cNvSpPr>
            <a:spLocks noGrp="1"/>
          </p:cNvSpPr>
          <p:nvPr>
            <p:ph type="title"/>
          </p:nvPr>
        </p:nvSpPr>
        <p:spPr>
          <a:xfrm>
            <a:off x="1907704" y="120198"/>
            <a:ext cx="6767513" cy="511734"/>
          </a:xfrm>
        </p:spPr>
        <p:txBody>
          <a:bodyPr/>
          <a:lstStyle/>
          <a:p>
            <a:r>
              <a:rPr lang="en-US" sz="3200" b="1" u="sng" dirty="0">
                <a:solidFill>
                  <a:srgbClr val="C00000"/>
                </a:solidFill>
                <a:latin typeface="Calibri" panose="020F0502020204030204" charset="0"/>
                <a:cs typeface="Calibri" panose="020F0502020204030204" charset="0"/>
              </a:rPr>
              <a:t>Results: Using CWRNN</a:t>
            </a:r>
            <a:endParaRPr lang="en-US" dirty="0"/>
          </a:p>
        </p:txBody>
      </p:sp>
      <p:sp>
        <p:nvSpPr>
          <p:cNvPr id="5" name="Content Placeholder 2">
            <a:extLst>
              <a:ext uri="{FF2B5EF4-FFF2-40B4-BE49-F238E27FC236}">
                <a16:creationId xmlns:a16="http://schemas.microsoft.com/office/drawing/2014/main" id="{46B0A9B1-234D-43ED-9A58-3264EDDCE518}"/>
              </a:ext>
            </a:extLst>
          </p:cNvPr>
          <p:cNvSpPr txBox="1">
            <a:spLocks/>
          </p:cNvSpPr>
          <p:nvPr/>
        </p:nvSpPr>
        <p:spPr bwMode="auto">
          <a:xfrm>
            <a:off x="4644008" y="631932"/>
            <a:ext cx="2447801" cy="38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2800">
                <a:solidFill>
                  <a:srgbClr val="666666"/>
                </a:solidFill>
                <a:latin typeface="+mn-lt"/>
                <a:ea typeface="+mn-ea"/>
                <a:cs typeface="+mn-cs"/>
              </a:defRPr>
            </a:lvl1pPr>
            <a:lvl2pPr marL="742950" indent="-285750" algn="l" rtl="0" fontAlgn="base">
              <a:spcBef>
                <a:spcPct val="20000"/>
              </a:spcBef>
              <a:spcAft>
                <a:spcPct val="0"/>
              </a:spcAft>
              <a:buChar char="–"/>
              <a:defRPr sz="24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1800">
                <a:solidFill>
                  <a:srgbClr val="666666"/>
                </a:solidFill>
                <a:latin typeface="+mn-lt"/>
              </a:defRPr>
            </a:lvl4pPr>
            <a:lvl5pPr marL="2057400" indent="-228600" algn="l" rtl="0" fontAlgn="base">
              <a:spcBef>
                <a:spcPct val="20000"/>
              </a:spcBef>
              <a:spcAft>
                <a:spcPct val="0"/>
              </a:spcAft>
              <a:buChar char="»"/>
              <a:defRPr sz="1800">
                <a:solidFill>
                  <a:srgbClr val="666666"/>
                </a:solidFill>
                <a:latin typeface="+mn-lt"/>
              </a:defRPr>
            </a:lvl5pPr>
            <a:lvl6pPr marL="2514600" indent="-228600" algn="l" rtl="0" fontAlgn="base">
              <a:spcBef>
                <a:spcPct val="20000"/>
              </a:spcBef>
              <a:spcAft>
                <a:spcPct val="0"/>
              </a:spcAft>
              <a:buChar char="»"/>
              <a:defRPr sz="1800">
                <a:solidFill>
                  <a:srgbClr val="666666"/>
                </a:solidFill>
                <a:latin typeface="+mn-lt"/>
              </a:defRPr>
            </a:lvl6pPr>
            <a:lvl7pPr marL="2971800" indent="-228600" algn="l" rtl="0" fontAlgn="base">
              <a:spcBef>
                <a:spcPct val="20000"/>
              </a:spcBef>
              <a:spcAft>
                <a:spcPct val="0"/>
              </a:spcAft>
              <a:buChar char="»"/>
              <a:defRPr sz="1800">
                <a:solidFill>
                  <a:srgbClr val="666666"/>
                </a:solidFill>
                <a:latin typeface="+mn-lt"/>
              </a:defRPr>
            </a:lvl7pPr>
            <a:lvl8pPr marL="3429000" indent="-228600" algn="l" rtl="0" fontAlgn="base">
              <a:spcBef>
                <a:spcPct val="20000"/>
              </a:spcBef>
              <a:spcAft>
                <a:spcPct val="0"/>
              </a:spcAft>
              <a:buChar char="»"/>
              <a:defRPr sz="1800">
                <a:solidFill>
                  <a:srgbClr val="666666"/>
                </a:solidFill>
                <a:latin typeface="+mn-lt"/>
              </a:defRPr>
            </a:lvl8pPr>
            <a:lvl9pPr marL="3886200" indent="-228600" algn="l" rtl="0" fontAlgn="base">
              <a:spcBef>
                <a:spcPct val="20000"/>
              </a:spcBef>
              <a:spcAft>
                <a:spcPct val="0"/>
              </a:spcAft>
              <a:buChar char="»"/>
              <a:defRPr sz="1800">
                <a:solidFill>
                  <a:srgbClr val="666666"/>
                </a:solidFill>
                <a:latin typeface="+mn-lt"/>
              </a:defRPr>
            </a:lvl9pPr>
          </a:lstStyle>
          <a:p>
            <a:r>
              <a:rPr lang="en-US" sz="2000" u="sng" kern="0" dirty="0"/>
              <a:t>CWRNN</a:t>
            </a:r>
          </a:p>
        </p:txBody>
      </p:sp>
      <p:pic>
        <p:nvPicPr>
          <p:cNvPr id="7" name="Picture 6">
            <a:extLst>
              <a:ext uri="{FF2B5EF4-FFF2-40B4-BE49-F238E27FC236}">
                <a16:creationId xmlns:a16="http://schemas.microsoft.com/office/drawing/2014/main" id="{C9ADDF97-D749-4325-8E51-AF41C53BAD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1800" y="1020571"/>
            <a:ext cx="5531113" cy="2491577"/>
          </a:xfrm>
          <a:prstGeom prst="rect">
            <a:avLst/>
          </a:prstGeom>
        </p:spPr>
      </p:pic>
      <p:pic>
        <p:nvPicPr>
          <p:cNvPr id="9" name="Picture 8">
            <a:extLst>
              <a:ext uri="{FF2B5EF4-FFF2-40B4-BE49-F238E27FC236}">
                <a16:creationId xmlns:a16="http://schemas.microsoft.com/office/drawing/2014/main" id="{D66B598C-9144-4BFC-83F5-86025D78D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1395" y="3479170"/>
            <a:ext cx="3411922" cy="3258632"/>
          </a:xfrm>
          <a:prstGeom prst="rect">
            <a:avLst/>
          </a:prstGeom>
        </p:spPr>
      </p:pic>
    </p:spTree>
    <p:extLst>
      <p:ext uri="{BB962C8B-B14F-4D97-AF65-F5344CB8AC3E}">
        <p14:creationId xmlns:p14="http://schemas.microsoft.com/office/powerpoint/2010/main" val="2683423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56713-47BC-4DAC-A98E-B21BD6795DEF}"/>
              </a:ext>
            </a:extLst>
          </p:cNvPr>
          <p:cNvSpPr>
            <a:spLocks noGrp="1"/>
          </p:cNvSpPr>
          <p:nvPr>
            <p:ph type="title"/>
          </p:nvPr>
        </p:nvSpPr>
        <p:spPr>
          <a:xfrm>
            <a:off x="395287" y="151606"/>
            <a:ext cx="8353425" cy="1081088"/>
          </a:xfrm>
        </p:spPr>
        <p:txBody>
          <a:bodyPr/>
          <a:lstStyle/>
          <a:p>
            <a:r>
              <a:rPr lang="en-US" b="1" u="sng" dirty="0">
                <a:solidFill>
                  <a:srgbClr val="C00000"/>
                </a:solidFill>
                <a:latin typeface="Calibri" panose="020F0502020204030204" charset="0"/>
                <a:cs typeface="Calibri" panose="020F0502020204030204" charset="0"/>
              </a:rPr>
              <a:t>Predictive Model: Lab Measurement placed at the </a:t>
            </a:r>
            <a:r>
              <a:rPr lang="en-US" b="1" u="sng" dirty="0" err="1">
                <a:solidFill>
                  <a:srgbClr val="C00000"/>
                </a:solidFill>
                <a:latin typeface="Calibri" panose="020F0502020204030204" charset="0"/>
                <a:cs typeface="Calibri" panose="020F0502020204030204" charset="0"/>
              </a:rPr>
              <a:t>time</a:t>
            </a:r>
            <a:r>
              <a:rPr lang="en-US" b="1" u="sng" baseline="30000" dirty="0" err="1">
                <a:solidFill>
                  <a:srgbClr val="C00000"/>
                </a:solidFill>
                <a:latin typeface="Calibri" panose="020F0502020204030204" charset="0"/>
                <a:cs typeface="Calibri" panose="020F0502020204030204" charset="0"/>
              </a:rPr>
              <a:t>th</a:t>
            </a:r>
            <a:r>
              <a:rPr lang="en-US" b="1" u="sng" baseline="30000" dirty="0">
                <a:solidFill>
                  <a:srgbClr val="C00000"/>
                </a:solidFill>
                <a:latin typeface="Calibri" panose="020F0502020204030204" charset="0"/>
                <a:cs typeface="Calibri" panose="020F0502020204030204" charset="0"/>
              </a:rPr>
              <a:t> </a:t>
            </a:r>
            <a:r>
              <a:rPr lang="en-US" b="1" u="sng" dirty="0">
                <a:solidFill>
                  <a:srgbClr val="C00000"/>
                </a:solidFill>
                <a:latin typeface="Calibri" panose="020F0502020204030204" charset="0"/>
                <a:cs typeface="Calibri" panose="020F0502020204030204" charset="0"/>
              </a:rPr>
              <a:t>entry </a:t>
            </a:r>
            <a:r>
              <a:rPr lang="en-US" b="1" u="sng" baseline="30000" dirty="0">
                <a:solidFill>
                  <a:srgbClr val="C00000"/>
                </a:solidFill>
                <a:latin typeface="Calibri" panose="020F0502020204030204" charset="0"/>
                <a:cs typeface="Calibri" panose="020F0502020204030204" charset="0"/>
              </a:rPr>
              <a:t>   </a:t>
            </a:r>
            <a:endParaRPr lang="en-US" dirty="0"/>
          </a:p>
        </p:txBody>
      </p:sp>
      <p:sp>
        <p:nvSpPr>
          <p:cNvPr id="6" name="Content Placeholder 2">
            <a:extLst>
              <a:ext uri="{FF2B5EF4-FFF2-40B4-BE49-F238E27FC236}">
                <a16:creationId xmlns:a16="http://schemas.microsoft.com/office/drawing/2014/main" id="{D340DD93-E5E2-4F5C-8B9E-F3585CEB7CBB}"/>
              </a:ext>
            </a:extLst>
          </p:cNvPr>
          <p:cNvSpPr txBox="1">
            <a:spLocks/>
          </p:cNvSpPr>
          <p:nvPr/>
        </p:nvSpPr>
        <p:spPr bwMode="auto">
          <a:xfrm>
            <a:off x="2339752" y="1196752"/>
            <a:ext cx="8353425" cy="35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20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000">
                <a:solidFill>
                  <a:srgbClr val="000000"/>
                </a:solidFill>
                <a:latin typeface="+mn-lt"/>
              </a:defRPr>
            </a:lvl2pPr>
            <a:lvl3pPr marL="1143000" indent="-228600" algn="l" rtl="0" eaLnBrk="1" fontAlgn="base" hangingPunct="1">
              <a:spcBef>
                <a:spcPct val="20000"/>
              </a:spcBef>
              <a:spcAft>
                <a:spcPct val="0"/>
              </a:spcAft>
              <a:buChar char="•"/>
              <a:defRPr sz="20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r>
              <a:rPr lang="en-US" u="sng" kern="0" dirty="0"/>
              <a:t>Neural Network based on CNN</a:t>
            </a:r>
          </a:p>
        </p:txBody>
      </p:sp>
      <p:pic>
        <p:nvPicPr>
          <p:cNvPr id="8" name="Picture 7">
            <a:extLst>
              <a:ext uri="{FF2B5EF4-FFF2-40B4-BE49-F238E27FC236}">
                <a16:creationId xmlns:a16="http://schemas.microsoft.com/office/drawing/2014/main" id="{1EAF2AA4-7702-4AA7-832F-7EFEB3A663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0682" y="1687011"/>
            <a:ext cx="5002634" cy="5018455"/>
          </a:xfrm>
          <a:prstGeom prst="rect">
            <a:avLst/>
          </a:prstGeom>
        </p:spPr>
      </p:pic>
    </p:spTree>
    <p:extLst>
      <p:ext uri="{BB962C8B-B14F-4D97-AF65-F5344CB8AC3E}">
        <p14:creationId xmlns:p14="http://schemas.microsoft.com/office/powerpoint/2010/main" val="1709950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9770-4722-4827-B320-7C67C065D60D}"/>
              </a:ext>
            </a:extLst>
          </p:cNvPr>
          <p:cNvSpPr>
            <a:spLocks noGrp="1"/>
          </p:cNvSpPr>
          <p:nvPr>
            <p:ph type="title"/>
          </p:nvPr>
        </p:nvSpPr>
        <p:spPr>
          <a:xfrm>
            <a:off x="1907704" y="116632"/>
            <a:ext cx="6767513" cy="1143000"/>
          </a:xfrm>
        </p:spPr>
        <p:txBody>
          <a:bodyPr/>
          <a:lstStyle/>
          <a:p>
            <a:r>
              <a:rPr lang="en-US" b="1" u="sng" dirty="0">
                <a:solidFill>
                  <a:srgbClr val="C00000"/>
                </a:solidFill>
                <a:latin typeface="Calibri" panose="020F0502020204030204" charset="0"/>
                <a:cs typeface="Calibri" panose="020F0502020204030204" charset="0"/>
              </a:rPr>
              <a:t>Results: Lab Measurement placed at the </a:t>
            </a:r>
            <a:r>
              <a:rPr lang="en-US" b="1" u="sng" dirty="0" err="1">
                <a:solidFill>
                  <a:srgbClr val="C00000"/>
                </a:solidFill>
                <a:latin typeface="Calibri" panose="020F0502020204030204" charset="0"/>
                <a:cs typeface="Calibri" panose="020F0502020204030204" charset="0"/>
              </a:rPr>
              <a:t>time</a:t>
            </a:r>
            <a:r>
              <a:rPr lang="en-US" b="1" u="sng" baseline="30000" dirty="0" err="1">
                <a:solidFill>
                  <a:srgbClr val="C00000"/>
                </a:solidFill>
                <a:latin typeface="Calibri" panose="020F0502020204030204" charset="0"/>
                <a:cs typeface="Calibri" panose="020F0502020204030204" charset="0"/>
              </a:rPr>
              <a:t>th</a:t>
            </a:r>
            <a:r>
              <a:rPr lang="en-US" b="1" u="sng" baseline="30000" dirty="0">
                <a:solidFill>
                  <a:srgbClr val="C00000"/>
                </a:solidFill>
                <a:latin typeface="Calibri" panose="020F0502020204030204" charset="0"/>
                <a:cs typeface="Calibri" panose="020F0502020204030204" charset="0"/>
              </a:rPr>
              <a:t> </a:t>
            </a:r>
            <a:r>
              <a:rPr lang="en-US" b="1" u="sng" dirty="0">
                <a:solidFill>
                  <a:srgbClr val="C00000"/>
                </a:solidFill>
                <a:latin typeface="Calibri" panose="020F0502020204030204" charset="0"/>
                <a:cs typeface="Calibri" panose="020F0502020204030204" charset="0"/>
              </a:rPr>
              <a:t>entry </a:t>
            </a:r>
            <a:endParaRPr lang="en-US" dirty="0"/>
          </a:p>
        </p:txBody>
      </p:sp>
      <p:pic>
        <p:nvPicPr>
          <p:cNvPr id="6" name="Picture 5">
            <a:extLst>
              <a:ext uri="{FF2B5EF4-FFF2-40B4-BE49-F238E27FC236}">
                <a16:creationId xmlns:a16="http://schemas.microsoft.com/office/drawing/2014/main" id="{EE963367-5D62-4D9B-9DB9-EBF6D305EE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5736" y="1340768"/>
            <a:ext cx="6444208" cy="651004"/>
          </a:xfrm>
          <a:prstGeom prst="rect">
            <a:avLst/>
          </a:prstGeom>
        </p:spPr>
      </p:pic>
      <p:pic>
        <p:nvPicPr>
          <p:cNvPr id="8" name="Picture 7">
            <a:extLst>
              <a:ext uri="{FF2B5EF4-FFF2-40B4-BE49-F238E27FC236}">
                <a16:creationId xmlns:a16="http://schemas.microsoft.com/office/drawing/2014/main" id="{E64BDEC3-AB10-494A-9753-702682E8A7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6912" y="2052323"/>
            <a:ext cx="5041855" cy="4221088"/>
          </a:xfrm>
          <a:prstGeom prst="rect">
            <a:avLst/>
          </a:prstGeom>
        </p:spPr>
      </p:pic>
    </p:spTree>
    <p:extLst>
      <p:ext uri="{BB962C8B-B14F-4D97-AF65-F5344CB8AC3E}">
        <p14:creationId xmlns:p14="http://schemas.microsoft.com/office/powerpoint/2010/main" val="1273535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33534"/>
            <a:ext cx="8006407" cy="965835"/>
          </a:xfrm>
        </p:spPr>
        <p:txBody>
          <a:bodyPr/>
          <a:lstStyle/>
          <a:p>
            <a:r>
              <a:rPr lang="en-US" sz="3200" u="sng" dirty="0">
                <a:solidFill>
                  <a:srgbClr val="C00000"/>
                </a:solidFill>
                <a:latin typeface="Calibri" panose="020F0502020204030204" charset="0"/>
                <a:cs typeface="Calibri" panose="020F0502020204030204" charset="0"/>
              </a:rPr>
              <a:t>Analysis: Demographic Information</a:t>
            </a:r>
          </a:p>
        </p:txBody>
      </p:sp>
      <p:pic>
        <p:nvPicPr>
          <p:cNvPr id="17" name="Picture 16">
            <a:extLst>
              <a:ext uri="{FF2B5EF4-FFF2-40B4-BE49-F238E27FC236}">
                <a16:creationId xmlns:a16="http://schemas.microsoft.com/office/drawing/2014/main" id="{9B0A44BC-068E-4CCB-8E10-8591F1C4C5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088" y="1208565"/>
            <a:ext cx="3233076" cy="2778945"/>
          </a:xfrm>
          <a:prstGeom prst="rect">
            <a:avLst/>
          </a:prstGeom>
        </p:spPr>
      </p:pic>
      <p:pic>
        <p:nvPicPr>
          <p:cNvPr id="19" name="Picture 18">
            <a:extLst>
              <a:ext uri="{FF2B5EF4-FFF2-40B4-BE49-F238E27FC236}">
                <a16:creationId xmlns:a16="http://schemas.microsoft.com/office/drawing/2014/main" id="{63BE767D-2ADA-40EF-9ED7-0B30073DF2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453" y="1208565"/>
            <a:ext cx="3202401" cy="2724491"/>
          </a:xfrm>
          <a:prstGeom prst="rect">
            <a:avLst/>
          </a:prstGeom>
        </p:spPr>
      </p:pic>
      <p:pic>
        <p:nvPicPr>
          <p:cNvPr id="21" name="Picture 20">
            <a:extLst>
              <a:ext uri="{FF2B5EF4-FFF2-40B4-BE49-F238E27FC236}">
                <a16:creationId xmlns:a16="http://schemas.microsoft.com/office/drawing/2014/main" id="{64BF6F27-F663-4961-BE86-C2E5890E6F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4088" y="4052216"/>
            <a:ext cx="3223990" cy="2572250"/>
          </a:xfrm>
          <a:prstGeom prst="rect">
            <a:avLst/>
          </a:prstGeom>
        </p:spPr>
      </p:pic>
      <p:pic>
        <p:nvPicPr>
          <p:cNvPr id="8" name="Picture 7">
            <a:extLst>
              <a:ext uri="{FF2B5EF4-FFF2-40B4-BE49-F238E27FC236}">
                <a16:creationId xmlns:a16="http://schemas.microsoft.com/office/drawing/2014/main" id="{33B6D350-0000-47D7-9BC4-9DAD29DC92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4452" y="3987511"/>
            <a:ext cx="3202401" cy="2636956"/>
          </a:xfrm>
          <a:prstGeom prst="rect">
            <a:avLst/>
          </a:prstGeom>
        </p:spPr>
      </p:pic>
    </p:spTree>
    <p:extLst>
      <p:ext uri="{BB962C8B-B14F-4D97-AF65-F5344CB8AC3E}">
        <p14:creationId xmlns:p14="http://schemas.microsoft.com/office/powerpoint/2010/main" val="3053103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323529" y="-459432"/>
            <a:ext cx="8640488" cy="2088232"/>
          </a:xfrm>
        </p:spPr>
        <p:txBody>
          <a:bodyPr/>
          <a:lstStyle/>
          <a:p>
            <a:r>
              <a:rPr lang="en-US" b="1" u="sng" dirty="0">
                <a:solidFill>
                  <a:srgbClr val="C00000"/>
                </a:solidFill>
                <a:latin typeface="Calibri" panose="020F0502020204030204" charset="0"/>
                <a:cs typeface="Calibri" panose="020F0502020204030204" charset="0"/>
              </a:rPr>
              <a:t>Predictive Model</a:t>
            </a:r>
            <a:r>
              <a:rPr lang="en-US" sz="3200" b="1" u="sng" dirty="0">
                <a:solidFill>
                  <a:srgbClr val="C00000"/>
                </a:solidFill>
                <a:latin typeface="Calibri" panose="020F0502020204030204" charset="0"/>
                <a:cs typeface="Calibri" panose="020F0502020204030204" charset="0"/>
              </a:rPr>
              <a:t>: Lab </a:t>
            </a:r>
            <a:br>
              <a:rPr lang="en-US" sz="3200" b="1" u="sng" dirty="0">
                <a:solidFill>
                  <a:srgbClr val="C00000"/>
                </a:solidFill>
                <a:latin typeface="Calibri" panose="020F0502020204030204" charset="0"/>
                <a:cs typeface="Calibri" panose="020F0502020204030204" charset="0"/>
              </a:rPr>
            </a:br>
            <a:r>
              <a:rPr lang="en-US" sz="3200" b="1" u="sng" dirty="0">
                <a:solidFill>
                  <a:srgbClr val="C00000"/>
                </a:solidFill>
                <a:latin typeface="Calibri" panose="020F0502020204030204" charset="0"/>
                <a:cs typeface="Calibri" panose="020F0502020204030204" charset="0"/>
              </a:rPr>
              <a:t>measurements including time in dataset</a:t>
            </a:r>
            <a:endParaRPr lang="en-US" b="1" u="sng" dirty="0">
              <a:solidFill>
                <a:srgbClr val="C00000"/>
              </a:solidFill>
              <a:latin typeface="Calibri" panose="020F0502020204030204" charset="0"/>
              <a:cs typeface="Calibri" panose="020F0502020204030204" charset="0"/>
            </a:endParaRPr>
          </a:p>
        </p:txBody>
      </p:sp>
      <p:sp>
        <p:nvSpPr>
          <p:cNvPr id="195587" name="Rectangle 3"/>
          <p:cNvSpPr>
            <a:spLocks noGrp="1" noChangeArrowheads="1"/>
          </p:cNvSpPr>
          <p:nvPr>
            <p:ph type="body" idx="1"/>
          </p:nvPr>
        </p:nvSpPr>
        <p:spPr>
          <a:xfrm>
            <a:off x="1691680" y="1234718"/>
            <a:ext cx="6480249" cy="432073"/>
          </a:xfrm>
        </p:spPr>
        <p:txBody>
          <a:bodyPr/>
          <a:lstStyle/>
          <a:p>
            <a:pPr>
              <a:lnSpc>
                <a:spcPct val="90000"/>
              </a:lnSpc>
            </a:pPr>
            <a:r>
              <a:rPr lang="en-US" u="sng" dirty="0"/>
              <a:t>Neural Network based on Logistic Regression</a:t>
            </a:r>
          </a:p>
        </p:txBody>
      </p:sp>
      <p:pic>
        <p:nvPicPr>
          <p:cNvPr id="3" name="Picture 2">
            <a:extLst>
              <a:ext uri="{FF2B5EF4-FFF2-40B4-BE49-F238E27FC236}">
                <a16:creationId xmlns:a16="http://schemas.microsoft.com/office/drawing/2014/main" id="{CACF8407-DDC0-4799-8D10-4B70743B5A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35220" y="2060848"/>
            <a:ext cx="6217106" cy="2993421"/>
          </a:xfrm>
          <a:prstGeom prst="rect">
            <a:avLst/>
          </a:prstGeom>
        </p:spPr>
      </p:pic>
    </p:spTree>
    <p:extLst>
      <p:ext uri="{BB962C8B-B14F-4D97-AF65-F5344CB8AC3E}">
        <p14:creationId xmlns:p14="http://schemas.microsoft.com/office/powerpoint/2010/main" val="1485168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BF54-C213-4148-BFBE-94DB7C60EA21}"/>
              </a:ext>
            </a:extLst>
          </p:cNvPr>
          <p:cNvSpPr>
            <a:spLocks noGrp="1"/>
          </p:cNvSpPr>
          <p:nvPr>
            <p:ph type="title"/>
          </p:nvPr>
        </p:nvSpPr>
        <p:spPr>
          <a:xfrm>
            <a:off x="1907705" y="44624"/>
            <a:ext cx="6480720" cy="576064"/>
          </a:xfrm>
        </p:spPr>
        <p:txBody>
          <a:bodyPr/>
          <a:lstStyle/>
          <a:p>
            <a:r>
              <a:rPr lang="en-US" sz="3200" b="1" u="sng" dirty="0">
                <a:solidFill>
                  <a:srgbClr val="C00000"/>
                </a:solidFill>
                <a:latin typeface="Calibri" panose="020F0502020204030204" charset="0"/>
                <a:cs typeface="Calibri" panose="020F0502020204030204" charset="0"/>
              </a:rPr>
              <a:t>Results: Demographic Information</a:t>
            </a:r>
            <a:endParaRPr lang="en-US" dirty="0"/>
          </a:p>
        </p:txBody>
      </p:sp>
      <p:sp>
        <p:nvSpPr>
          <p:cNvPr id="3" name="Content Placeholder 2">
            <a:extLst>
              <a:ext uri="{FF2B5EF4-FFF2-40B4-BE49-F238E27FC236}">
                <a16:creationId xmlns:a16="http://schemas.microsoft.com/office/drawing/2014/main" id="{C68F11D4-CBB2-4D27-BECB-F23A834628E3}"/>
              </a:ext>
            </a:extLst>
          </p:cNvPr>
          <p:cNvSpPr>
            <a:spLocks noGrp="1"/>
          </p:cNvSpPr>
          <p:nvPr>
            <p:ph idx="1"/>
          </p:nvPr>
        </p:nvSpPr>
        <p:spPr>
          <a:xfrm>
            <a:off x="3923928" y="631684"/>
            <a:ext cx="4536033" cy="460647"/>
          </a:xfrm>
        </p:spPr>
        <p:txBody>
          <a:bodyPr/>
          <a:lstStyle/>
          <a:p>
            <a:r>
              <a:rPr lang="en-US" u="sng" dirty="0"/>
              <a:t>Logistic Regression</a:t>
            </a:r>
          </a:p>
        </p:txBody>
      </p:sp>
      <p:pic>
        <p:nvPicPr>
          <p:cNvPr id="5" name="Picture 4">
            <a:extLst>
              <a:ext uri="{FF2B5EF4-FFF2-40B4-BE49-F238E27FC236}">
                <a16:creationId xmlns:a16="http://schemas.microsoft.com/office/drawing/2014/main" id="{834DF448-1175-4F3B-8557-8373D8FD66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59832" y="980728"/>
            <a:ext cx="5040560" cy="2328545"/>
          </a:xfrm>
          <a:prstGeom prst="rect">
            <a:avLst/>
          </a:prstGeom>
        </p:spPr>
      </p:pic>
      <p:pic>
        <p:nvPicPr>
          <p:cNvPr id="7" name="Picture 6">
            <a:extLst>
              <a:ext uri="{FF2B5EF4-FFF2-40B4-BE49-F238E27FC236}">
                <a16:creationId xmlns:a16="http://schemas.microsoft.com/office/drawing/2014/main" id="{A304FFE3-66FB-4A8C-B39C-AAFF140B94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3309273"/>
            <a:ext cx="3744416" cy="3550460"/>
          </a:xfrm>
          <a:prstGeom prst="rect">
            <a:avLst/>
          </a:prstGeom>
        </p:spPr>
      </p:pic>
    </p:spTree>
    <p:extLst>
      <p:ext uri="{BB962C8B-B14F-4D97-AF65-F5344CB8AC3E}">
        <p14:creationId xmlns:p14="http://schemas.microsoft.com/office/powerpoint/2010/main" val="815557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4405" y="121927"/>
            <a:ext cx="6442012" cy="498761"/>
          </a:xfrm>
        </p:spPr>
        <p:txBody>
          <a:bodyPr/>
          <a:lstStyle/>
          <a:p>
            <a:r>
              <a:rPr lang="en-US" sz="3200" b="1" u="sng" dirty="0">
                <a:solidFill>
                  <a:srgbClr val="C00000"/>
                </a:solidFill>
                <a:latin typeface="Calibri" panose="020F0502020204030204" charset="0"/>
                <a:cs typeface="Calibri" panose="020F0502020204030204" charset="0"/>
              </a:rPr>
              <a:t>Results: Demographic Information</a:t>
            </a:r>
            <a:endParaRPr lang="en-US" u="sng" dirty="0">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3816151" y="620688"/>
            <a:ext cx="3527921" cy="316632"/>
          </a:xfrm>
        </p:spPr>
        <p:txBody>
          <a:bodyPr/>
          <a:lstStyle/>
          <a:p>
            <a:r>
              <a:rPr lang="en-US" sz="2000" u="sng" dirty="0"/>
              <a:t>Decision Tree</a:t>
            </a:r>
          </a:p>
        </p:txBody>
      </p:sp>
      <p:pic>
        <p:nvPicPr>
          <p:cNvPr id="7" name="Picture 6">
            <a:extLst>
              <a:ext uri="{FF2B5EF4-FFF2-40B4-BE49-F238E27FC236}">
                <a16:creationId xmlns:a16="http://schemas.microsoft.com/office/drawing/2014/main" id="{6FE735EA-D6B1-4361-A0E7-8B279F8C7E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59832" y="1027947"/>
            <a:ext cx="5040560" cy="2401053"/>
          </a:xfrm>
          <a:prstGeom prst="rect">
            <a:avLst/>
          </a:prstGeom>
        </p:spPr>
      </p:pic>
      <p:pic>
        <p:nvPicPr>
          <p:cNvPr id="9" name="Picture 8">
            <a:extLst>
              <a:ext uri="{FF2B5EF4-FFF2-40B4-BE49-F238E27FC236}">
                <a16:creationId xmlns:a16="http://schemas.microsoft.com/office/drawing/2014/main" id="{88CAB441-AD0B-4F3A-BD71-05CB7BC3A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12" y="3356992"/>
            <a:ext cx="3600400" cy="34386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4405" y="121927"/>
            <a:ext cx="6442012" cy="498761"/>
          </a:xfrm>
        </p:spPr>
        <p:txBody>
          <a:bodyPr/>
          <a:lstStyle/>
          <a:p>
            <a:r>
              <a:rPr lang="en-US" sz="3200" b="1" u="sng" dirty="0">
                <a:solidFill>
                  <a:srgbClr val="C00000"/>
                </a:solidFill>
                <a:latin typeface="Calibri" panose="020F0502020204030204" charset="0"/>
                <a:cs typeface="Calibri" panose="020F0502020204030204" charset="0"/>
              </a:rPr>
              <a:t>Results: Demographic Information</a:t>
            </a:r>
            <a:endParaRPr lang="en-US" u="sng" dirty="0">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3816151" y="620688"/>
            <a:ext cx="3527921" cy="316632"/>
          </a:xfrm>
        </p:spPr>
        <p:txBody>
          <a:bodyPr/>
          <a:lstStyle/>
          <a:p>
            <a:r>
              <a:rPr lang="en-US" sz="2000" u="sng" dirty="0"/>
              <a:t>MLP Classifier</a:t>
            </a:r>
          </a:p>
        </p:txBody>
      </p:sp>
      <p:pic>
        <p:nvPicPr>
          <p:cNvPr id="5" name="Picture 4">
            <a:extLst>
              <a:ext uri="{FF2B5EF4-FFF2-40B4-BE49-F238E27FC236}">
                <a16:creationId xmlns:a16="http://schemas.microsoft.com/office/drawing/2014/main" id="{BF9274A3-8D01-4449-93EB-E2C8F85388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5816" y="954328"/>
            <a:ext cx="5334766" cy="2474672"/>
          </a:xfrm>
          <a:prstGeom prst="rect">
            <a:avLst/>
          </a:prstGeom>
        </p:spPr>
      </p:pic>
      <p:pic>
        <p:nvPicPr>
          <p:cNvPr id="8" name="Picture 7">
            <a:extLst>
              <a:ext uri="{FF2B5EF4-FFF2-40B4-BE49-F238E27FC236}">
                <a16:creationId xmlns:a16="http://schemas.microsoft.com/office/drawing/2014/main" id="{31AFEC88-E480-40FF-BCB6-1EADDB6C82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12" y="3348324"/>
            <a:ext cx="3528392" cy="3369870"/>
          </a:xfrm>
          <a:prstGeom prst="rect">
            <a:avLst/>
          </a:prstGeom>
        </p:spPr>
      </p:pic>
    </p:spTree>
    <p:extLst>
      <p:ext uri="{BB962C8B-B14F-4D97-AF65-F5344CB8AC3E}">
        <p14:creationId xmlns:p14="http://schemas.microsoft.com/office/powerpoint/2010/main" val="2488176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BA1CE-26C1-4974-AA9A-6DB5CA761AB5}"/>
              </a:ext>
            </a:extLst>
          </p:cNvPr>
          <p:cNvSpPr>
            <a:spLocks noGrp="1"/>
          </p:cNvSpPr>
          <p:nvPr>
            <p:ph type="title"/>
          </p:nvPr>
        </p:nvSpPr>
        <p:spPr>
          <a:xfrm>
            <a:off x="1835696" y="116632"/>
            <a:ext cx="6408241" cy="439726"/>
          </a:xfrm>
        </p:spPr>
        <p:txBody>
          <a:bodyPr/>
          <a:lstStyle/>
          <a:p>
            <a:r>
              <a:rPr lang="en-US" sz="3200" b="1" u="sng" dirty="0">
                <a:solidFill>
                  <a:srgbClr val="C00000"/>
                </a:solidFill>
                <a:latin typeface="Calibri" panose="020F0502020204030204" charset="0"/>
                <a:cs typeface="Calibri" panose="020F0502020204030204" charset="0"/>
              </a:rPr>
              <a:t>Results: Demographic Information</a:t>
            </a:r>
            <a:endParaRPr lang="en-US" dirty="0"/>
          </a:p>
        </p:txBody>
      </p:sp>
      <p:sp>
        <p:nvSpPr>
          <p:cNvPr id="3" name="Content Placeholder 2">
            <a:extLst>
              <a:ext uri="{FF2B5EF4-FFF2-40B4-BE49-F238E27FC236}">
                <a16:creationId xmlns:a16="http://schemas.microsoft.com/office/drawing/2014/main" id="{CB00FB85-4A10-4E57-A908-64A066B2B203}"/>
              </a:ext>
            </a:extLst>
          </p:cNvPr>
          <p:cNvSpPr>
            <a:spLocks noGrp="1"/>
          </p:cNvSpPr>
          <p:nvPr>
            <p:ph sz="half" idx="1"/>
          </p:nvPr>
        </p:nvSpPr>
        <p:spPr>
          <a:xfrm>
            <a:off x="3707904" y="620688"/>
            <a:ext cx="3239889" cy="439727"/>
          </a:xfrm>
        </p:spPr>
        <p:txBody>
          <a:bodyPr/>
          <a:lstStyle/>
          <a:p>
            <a:r>
              <a:rPr lang="en-US" sz="2000" u="sng" dirty="0"/>
              <a:t>Random Forest</a:t>
            </a:r>
          </a:p>
          <a:p>
            <a:pPr marL="0" indent="0">
              <a:buNone/>
            </a:pPr>
            <a:endParaRPr lang="en-US" dirty="0"/>
          </a:p>
        </p:txBody>
      </p:sp>
      <p:pic>
        <p:nvPicPr>
          <p:cNvPr id="8" name="Picture 7">
            <a:extLst>
              <a:ext uri="{FF2B5EF4-FFF2-40B4-BE49-F238E27FC236}">
                <a16:creationId xmlns:a16="http://schemas.microsoft.com/office/drawing/2014/main" id="{8D500B32-83AB-4B8A-BCFE-7178232F02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85963" y="972282"/>
            <a:ext cx="4883770" cy="2212236"/>
          </a:xfrm>
          <a:prstGeom prst="rect">
            <a:avLst/>
          </a:prstGeom>
        </p:spPr>
      </p:pic>
      <p:pic>
        <p:nvPicPr>
          <p:cNvPr id="10" name="Picture 9">
            <a:extLst>
              <a:ext uri="{FF2B5EF4-FFF2-40B4-BE49-F238E27FC236}">
                <a16:creationId xmlns:a16="http://schemas.microsoft.com/office/drawing/2014/main" id="{6E1D3887-67BC-4678-8A60-3C404B4B9C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872" y="3096385"/>
            <a:ext cx="3816447" cy="3644983"/>
          </a:xfrm>
          <a:prstGeom prst="rect">
            <a:avLst/>
          </a:prstGeom>
        </p:spPr>
      </p:pic>
    </p:spTree>
    <p:extLst>
      <p:ext uri="{BB962C8B-B14F-4D97-AF65-F5344CB8AC3E}">
        <p14:creationId xmlns:p14="http://schemas.microsoft.com/office/powerpoint/2010/main" val="312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4405" y="121927"/>
            <a:ext cx="6442012" cy="498761"/>
          </a:xfrm>
        </p:spPr>
        <p:txBody>
          <a:bodyPr/>
          <a:lstStyle/>
          <a:p>
            <a:r>
              <a:rPr lang="en-US" sz="3200" b="1" u="sng" dirty="0">
                <a:solidFill>
                  <a:srgbClr val="C00000"/>
                </a:solidFill>
                <a:latin typeface="Calibri" panose="020F0502020204030204" charset="0"/>
                <a:cs typeface="Calibri" panose="020F0502020204030204" charset="0"/>
              </a:rPr>
              <a:t>Further Results: Demographic Information</a:t>
            </a:r>
            <a:endParaRPr lang="en-US" u="sng" dirty="0">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3923928" y="908720"/>
            <a:ext cx="3527921" cy="316632"/>
          </a:xfrm>
        </p:spPr>
        <p:txBody>
          <a:bodyPr/>
          <a:lstStyle/>
          <a:p>
            <a:r>
              <a:rPr lang="en-US" sz="2000" u="sng" dirty="0"/>
              <a:t>Random Forest</a:t>
            </a:r>
          </a:p>
        </p:txBody>
      </p:sp>
      <p:pic>
        <p:nvPicPr>
          <p:cNvPr id="22" name="Picture 21">
            <a:extLst>
              <a:ext uri="{FF2B5EF4-FFF2-40B4-BE49-F238E27FC236}">
                <a16:creationId xmlns:a16="http://schemas.microsoft.com/office/drawing/2014/main" id="{25643414-8977-48C4-BE0B-8BBAE44009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1916831"/>
            <a:ext cx="3545103" cy="3204043"/>
          </a:xfrm>
          <a:prstGeom prst="rect">
            <a:avLst/>
          </a:prstGeom>
        </p:spPr>
      </p:pic>
      <p:pic>
        <p:nvPicPr>
          <p:cNvPr id="24" name="Picture 23">
            <a:extLst>
              <a:ext uri="{FF2B5EF4-FFF2-40B4-BE49-F238E27FC236}">
                <a16:creationId xmlns:a16="http://schemas.microsoft.com/office/drawing/2014/main" id="{2409EE87-ED73-4C18-AAEC-E46D8BBE39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1484" y="1916832"/>
            <a:ext cx="3545103" cy="3204043"/>
          </a:xfrm>
          <a:prstGeom prst="rect">
            <a:avLst/>
          </a:prstGeom>
        </p:spPr>
      </p:pic>
    </p:spTree>
    <p:extLst>
      <p:ext uri="{BB962C8B-B14F-4D97-AF65-F5344CB8AC3E}">
        <p14:creationId xmlns:p14="http://schemas.microsoft.com/office/powerpoint/2010/main" val="36087431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ru-RU" sz="20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ru-RU" sz="20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ru-RU" sz="20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ru-RU" sz="20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513</TotalTime>
  <Words>366</Words>
  <Application>Microsoft Office PowerPoint</Application>
  <PresentationFormat>On-screen Show (4:3)</PresentationFormat>
  <Paragraphs>49</Paragraphs>
  <Slides>23</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23</vt:i4>
      </vt:variant>
    </vt:vector>
  </HeadingPairs>
  <TitlesOfParts>
    <vt:vector size="28" baseType="lpstr">
      <vt:lpstr>Arial</vt:lpstr>
      <vt:lpstr>Calibri</vt:lpstr>
      <vt:lpstr>Futura LT Book</vt:lpstr>
      <vt:lpstr>template</vt:lpstr>
      <vt:lpstr>Custom Design</vt:lpstr>
      <vt:lpstr>Analysis and Predictive Models: Chronic Kidney Disease (CKD)</vt:lpstr>
      <vt:lpstr>Description of Datasets</vt:lpstr>
      <vt:lpstr>Analysis: Demographic Information</vt:lpstr>
      <vt:lpstr>Predictive Model: Lab  measurements including time in dataset</vt:lpstr>
      <vt:lpstr>Results: Demographic Information</vt:lpstr>
      <vt:lpstr>Results: Demographic Information</vt:lpstr>
      <vt:lpstr>Results: Demographic Information</vt:lpstr>
      <vt:lpstr>Results: Demographic Information</vt:lpstr>
      <vt:lpstr>Further Results: Demographic Information</vt:lpstr>
      <vt:lpstr>Analysis: Lab measurements including time in dataset</vt:lpstr>
      <vt:lpstr>Analysis: Lab measurements including time in dataset</vt:lpstr>
      <vt:lpstr>Predictive Model: Lab  measurements including time in dataset</vt:lpstr>
      <vt:lpstr>Results: Lab  measurements including time in dataset</vt:lpstr>
      <vt:lpstr>Results: Lab  measurements including time in dataset</vt:lpstr>
      <vt:lpstr>Results: Lab  measurements including time in dataset</vt:lpstr>
      <vt:lpstr>Results: Lab  measurements including time in dataset</vt:lpstr>
      <vt:lpstr>Further Results: Lab  measurements including time in dataset</vt:lpstr>
      <vt:lpstr>Predictive Model: Using RNN and LSTM</vt:lpstr>
      <vt:lpstr>Results: Using RNN and LSTM</vt:lpstr>
      <vt:lpstr>Predictive Model: Using CWRNN</vt:lpstr>
      <vt:lpstr>Results: Using CWRNN</vt:lpstr>
      <vt:lpstr>Predictive Model: Lab Measurement placed at the timeth entry    </vt:lpstr>
      <vt:lpstr>Results: Lab Measurement placed at the timeth entry </vt:lpstr>
    </vt:vector>
  </TitlesOfParts>
  <Company>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 </dc:title>
  <dc:creator>ADMIN</dc:creator>
  <cp:lastModifiedBy>Jetin Elsamma Thomas</cp:lastModifiedBy>
  <cp:revision>29</cp:revision>
  <dcterms:created xsi:type="dcterms:W3CDTF">2014-02-18T09:14:00Z</dcterms:created>
  <dcterms:modified xsi:type="dcterms:W3CDTF">2021-08-23T12:59:34Z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1033-11.2.0.8970</vt:lpwstr>
  </property>
</Properties>
</file>