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259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110" y="1520825"/>
            <a:ext cx="11148060" cy="4743450"/>
          </a:xfrm>
        </p:spPr>
        <p:txBody>
          <a:bodyPr/>
          <a:p>
            <a:pPr algn="l"/>
            <a:r>
              <a:rPr lang="x-none" altLang="en-US">
                <a:latin typeface="+mn-ea"/>
              </a:rPr>
              <a:t>ILSVRC Top-5 Error Rate with Diffent CNN Models from 2010 to 2015 </a:t>
            </a:r>
            <a:endParaRPr lang="x-none" altLang="en-US">
              <a:latin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ImageNet Challenge</a:t>
            </a:r>
            <a:endParaRPr lang="x-none" altLang="en-US" sz="440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970" y="2149475"/>
            <a:ext cx="7867650" cy="4314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680" y="1520825"/>
            <a:ext cx="11032490" cy="4743450"/>
          </a:xfrm>
        </p:spPr>
        <p:txBody>
          <a:bodyPr/>
          <a:p>
            <a:pPr algn="l"/>
            <a:endParaRPr lang="x-none" altLang="en-US">
              <a:latin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CNN Model Comparison</a:t>
            </a:r>
            <a:endParaRPr lang="x-none" altLang="en-US" sz="4400">
              <a:latin typeface="+mn-ea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641350" y="1231265"/>
          <a:ext cx="10905490" cy="533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1536065"/>
                <a:gridCol w="1838960"/>
                <a:gridCol w="1890395"/>
                <a:gridCol w="1536065"/>
                <a:gridCol w="1411605"/>
              </a:tblGrid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Model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LeNet4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AlexNet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VGG-16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GoogLeNet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ResNet</a:t>
                      </a:r>
                      <a:endParaRPr lang="x-none" sz="1800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Time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1998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2012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2014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2014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2015</a:t>
                      </a:r>
                      <a:endParaRPr lang="x-none" sz="1800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Top-5 Error Rate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&gt;25%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16.4%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7.3%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6.7%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3.57%</a:t>
                      </a:r>
                      <a:endParaRPr lang="x-none" sz="1800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Layer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4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8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19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22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152</a:t>
                      </a:r>
                      <a:endParaRPr lang="x-none" sz="1800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Data Augmentation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Inception(NIN)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Conv Layer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5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16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21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151</a:t>
                      </a:r>
                      <a:endParaRPr lang="x-none" sz="1800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Conv Kernel Size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5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11,5,3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3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7,1,3,5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7,1,3,5</a:t>
                      </a:r>
                      <a:endParaRPr lang="x-none" sz="1800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Fully-Connected Layer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3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3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</a:t>
                      </a:r>
                      <a:endParaRPr lang="x-none" sz="1800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Fully-Connected Size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1024,1000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4096,4096,1000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4096,4096,1000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1000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1000</a:t>
                      </a:r>
                      <a:endParaRPr lang="x-none" sz="1800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Dropout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Local Response Norm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Batch Normalization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VGG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/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 b="1">
              <a:latin typeface="+mn-ea"/>
            </a:endParaRPr>
          </a:p>
          <a:p>
            <a:pPr algn="l"/>
            <a:r>
              <a:rPr lang="x-none" altLang="en-US" b="1">
                <a:latin typeface="+mn-ea"/>
              </a:rPr>
              <a:t>Left:</a:t>
            </a:r>
            <a:r>
              <a:rPr lang="x-none" altLang="en-US">
                <a:latin typeface="+mn-ea"/>
              </a:rPr>
              <a:t> Network</a:t>
            </a:r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Configuration</a:t>
            </a:r>
            <a:endParaRPr lang="x-none" altLang="en-US">
              <a:latin typeface="+mn-ea"/>
            </a:endParaRPr>
          </a:p>
          <a:p>
            <a:pPr algn="l"/>
            <a:endParaRPr lang="x-none" altLang="en-US" b="1">
              <a:latin typeface="+mn-ea"/>
            </a:endParaRPr>
          </a:p>
          <a:p>
            <a:pPr algn="l"/>
            <a:r>
              <a:rPr lang="x-none" altLang="en-US" b="1">
                <a:latin typeface="+mn-ea"/>
              </a:rPr>
              <a:t>Right:</a:t>
            </a:r>
            <a:r>
              <a:rPr lang="x-none" altLang="en-US">
                <a:latin typeface="+mn-ea"/>
              </a:rPr>
              <a:t> VGG-19</a:t>
            </a:r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2605" y="205740"/>
            <a:ext cx="6339840" cy="644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0" y="273685"/>
            <a:ext cx="1696085" cy="6310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GoogLeNet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/>
          <a:p>
            <a:pPr algn="l"/>
            <a:r>
              <a:rPr lang="x-none" altLang="en-US">
                <a:latin typeface="+mn-ea"/>
              </a:rPr>
              <a:t>Network Configuration</a:t>
            </a:r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2298700"/>
            <a:ext cx="11694795" cy="3442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255" y="1489075"/>
            <a:ext cx="9498965" cy="4892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GoogLeNet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/>
          <a:p>
            <a:pPr algn="l"/>
            <a:r>
              <a:rPr lang="x-none" altLang="en-US" b="1">
                <a:latin typeface="+mn-ea"/>
              </a:rPr>
              <a:t>Inception </a:t>
            </a:r>
            <a:r>
              <a:rPr lang="x-none" altLang="en-US" b="1">
                <a:latin typeface="+mn-ea"/>
                <a:sym typeface="+mn-ea"/>
              </a:rPr>
              <a:t>Structure</a:t>
            </a:r>
            <a:endParaRPr lang="x-none" altLang="en-US" b="1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(Network In Network) 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ResNet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/>
          <a:p>
            <a:pPr algn="l"/>
            <a:r>
              <a:rPr lang="x-none" altLang="en-US">
                <a:latin typeface="+mn-ea"/>
                <a:sym typeface="+mn-ea"/>
              </a:rPr>
              <a:t>Model Structure</a:t>
            </a:r>
            <a:endParaRPr lang="x-none" altLang="en-US">
              <a:latin typeface="+mn-ea"/>
              <a:sym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152 layers</a:t>
            </a:r>
            <a:endParaRPr lang="x-none" altLang="en-US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2280" y="287020"/>
            <a:ext cx="5816600" cy="6282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1540" y="1583690"/>
            <a:ext cx="7867650" cy="4720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ResNet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/>
          <a:p>
            <a:pPr algn="l"/>
            <a:r>
              <a:rPr lang="x-none" altLang="en-US">
                <a:latin typeface="+mn-ea"/>
                <a:sym typeface="+mn-ea"/>
              </a:rPr>
              <a:t>Network Configuration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Kingsoft Office WPP</Application>
  <PresentationFormat>Widescreen</PresentationFormat>
  <Paragraphs>197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ImageNet Challenge</vt:lpstr>
      <vt:lpstr>CNN Model Comparison</vt:lpstr>
      <vt:lpstr>VGG</vt:lpstr>
      <vt:lpstr>GoogLeNet</vt:lpstr>
      <vt:lpstr>GoogLeNet</vt:lpstr>
      <vt:lpstr>ResNet</vt:lpstr>
      <vt:lpstr>ResNet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stephen</dc:creator>
  <cp:lastModifiedBy>stephen</cp:lastModifiedBy>
  <cp:revision>24</cp:revision>
  <dcterms:created xsi:type="dcterms:W3CDTF">2017-08-18T08:23:26Z</dcterms:created>
  <dcterms:modified xsi:type="dcterms:W3CDTF">2017-08-18T08:23:26Z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