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70" d="100"/>
          <a:sy n="70" d="100"/>
        </p:scale>
        <p:origin x="7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scikit-learn Machine Learning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715" y="1734309"/>
            <a:ext cx="8780060" cy="4175172"/>
          </a:xfrm>
        </p:spPr>
        <p:txBody>
          <a:bodyPr/>
          <a:lstStyle/>
          <a:p>
            <a:endParaRPr lang="en-US" sz="2800" dirty="0"/>
          </a:p>
          <a:p>
            <a:r>
              <a:rPr lang="en-US" sz="2400" dirty="0"/>
              <a:t>Simple and efficient tools for data mining and data analysis</a:t>
            </a:r>
          </a:p>
          <a:p>
            <a:endParaRPr lang="en-US" sz="2400" dirty="0"/>
          </a:p>
          <a:p>
            <a:r>
              <a:rPr lang="en-US" sz="2400" dirty="0"/>
              <a:t>Accessible to everybody, and reusable in various contexts</a:t>
            </a:r>
          </a:p>
          <a:p>
            <a:endParaRPr lang="en-US" sz="2400" dirty="0"/>
          </a:p>
          <a:p>
            <a:r>
              <a:rPr lang="en-US" sz="2400" dirty="0"/>
              <a:t>Built on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SciPy</a:t>
            </a:r>
            <a:r>
              <a:rPr lang="en-US" sz="2400" dirty="0"/>
              <a:t>, and </a:t>
            </a:r>
            <a:r>
              <a:rPr lang="en-US" sz="2400" dirty="0" err="1"/>
              <a:t>matplotlib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Open source, commercially usable - BSD license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3. Classification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x-none" sz="2000" b="1"/>
              <a:t>3.1 k-Nearest neighbors (KNN) classifier</a:t>
            </a:r>
          </a:p>
          <a:p>
            <a:pPr marL="0" indent="0">
              <a:buNone/>
            </a:pPr>
            <a:endParaRPr lang="x-none" sz="2000" b="1"/>
          </a:p>
          <a:p>
            <a:pPr marL="0" indent="0">
              <a:buNone/>
            </a:pPr>
            <a:r>
              <a:rPr lang="x-none" sz="2000"/>
              <a:t>Given a new observation, take the label of the training samples closest to it in n-dimensional space, where n is the number of features in each sample.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 b="1"/>
              <a:t>KNN classification example:</a:t>
            </a:r>
          </a:p>
          <a:p>
            <a:pPr marL="0" indent="0">
              <a:buNone/>
            </a:pPr>
            <a:endParaRPr lang="x-none" sz="2000" b="1"/>
          </a:p>
          <a:p>
            <a:pPr marL="0" indent="0">
              <a:buNone/>
            </a:pPr>
            <a:r>
              <a:rPr lang="x-none" sz="2000">
                <a:sym typeface="+mn-ea"/>
              </a:rPr>
              <a:t># Create and fit a nearest-neighbor classifier</a:t>
            </a:r>
            <a:endParaRPr lang="x-none" sz="2000" b="1"/>
          </a:p>
          <a:p>
            <a:pPr marL="0" indent="0">
              <a:buNone/>
            </a:pPr>
            <a:r>
              <a:rPr lang="x-none" sz="2000"/>
              <a:t>&gt;&gt;&gt; from sklearn import neighbors</a:t>
            </a:r>
          </a:p>
          <a:p>
            <a:pPr marL="0" indent="0">
              <a:buNone/>
            </a:pPr>
            <a:r>
              <a:rPr lang="x-none" sz="2000"/>
              <a:t>&gt;&gt;&gt; knn = neighbors.KNeighborsClassifier()</a:t>
            </a:r>
          </a:p>
          <a:p>
            <a:pPr marL="0" indent="0">
              <a:buNone/>
            </a:pPr>
            <a:r>
              <a:rPr lang="x-none" sz="2000"/>
              <a:t> </a:t>
            </a:r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3. Classification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x-none" sz="2000">
                <a:sym typeface="+mn-ea"/>
              </a:rPr>
              <a:t>&gt;&gt;&gt; knn.fit(iris.data, iris.target)   </a:t>
            </a:r>
            <a:endParaRPr lang="x-none" sz="2000"/>
          </a:p>
          <a:p>
            <a:pPr marL="0" indent="0">
              <a:buNone/>
            </a:pPr>
            <a:r>
              <a:rPr lang="x-none" sz="2000"/>
              <a:t>KNeighborsClassifier(algorithm='auto', </a:t>
            </a:r>
          </a:p>
          <a:p>
            <a:pPr marL="0" indent="0">
              <a:buNone/>
            </a:pPr>
            <a:r>
              <a:rPr lang="x-none" sz="2000"/>
              <a:t>	leaf_size=30, metric='minkowski',</a:t>
            </a:r>
          </a:p>
          <a:p>
            <a:pPr marL="0" indent="0">
              <a:buNone/>
            </a:pPr>
            <a:r>
              <a:rPr lang="x-none" sz="2000"/>
              <a:t>           metric_params=None, </a:t>
            </a:r>
          </a:p>
          <a:p>
            <a:pPr marL="0" indent="0">
              <a:buNone/>
            </a:pPr>
            <a:r>
              <a:rPr lang="x-none" sz="2000"/>
              <a:t>	n_jobs=1, n_neighbors=5, p=2,</a:t>
            </a:r>
          </a:p>
          <a:p>
            <a:pPr marL="0" indent="0">
              <a:buNone/>
            </a:pPr>
            <a:r>
              <a:rPr lang="x-none" sz="2000"/>
              <a:t>           weights='uniform') 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&gt;&gt;&gt; knn.predict([[0.1, 0.2, 0.3, 0.4]])</a:t>
            </a:r>
          </a:p>
          <a:p>
            <a:pPr marL="0" indent="0">
              <a:buNone/>
            </a:pPr>
            <a:r>
              <a:rPr lang="x-none" sz="2000"/>
              <a:t>array([0])</a:t>
            </a:r>
          </a:p>
          <a:p>
            <a:pPr marL="0" indent="0">
              <a:buNone/>
            </a:pPr>
            <a:endParaRPr lang="x-none" sz="2000" b="1"/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</p:txBody>
      </p:sp>
      <p:pic>
        <p:nvPicPr>
          <p:cNvPr id="5" name="Picture 4" descr="figur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30" y="1747520"/>
            <a:ext cx="5898515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3. Classification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x-none" sz="2000" b="1"/>
              <a:t>Training set and testing set</a:t>
            </a:r>
          </a:p>
          <a:p>
            <a:pPr marL="0" indent="0">
              <a:buNone/>
            </a:pPr>
            <a:endParaRPr lang="x-none" sz="2000" b="1"/>
          </a:p>
          <a:p>
            <a:pPr marL="0" indent="0">
              <a:buNone/>
            </a:pPr>
            <a:r>
              <a:rPr lang="x-none" sz="2000"/>
              <a:t>When experimenting with learning algorithms, it is important not to test the prediction of an estimator on the data used to fit the estimator. 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Indeed, with the kNN estimator, we would always get perfect prediction on the training set.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&gt;&gt;&gt; perm = np.random.permutation(iris.target.size)</a:t>
            </a:r>
          </a:p>
          <a:p>
            <a:pPr marL="0" indent="0">
              <a:buNone/>
            </a:pPr>
            <a:r>
              <a:rPr lang="x-none" sz="2000">
                <a:sym typeface="+mn-ea"/>
              </a:rPr>
              <a:t>         size = 150</a:t>
            </a:r>
            <a:endParaRPr lang="x-none" sz="2000"/>
          </a:p>
          <a:p>
            <a:pPr marL="0" indent="0">
              <a:buNone/>
            </a:pPr>
            <a:r>
              <a:rPr lang="x-none" sz="2000"/>
              <a:t>&gt;&gt;&gt; iris.data = iris.data[perm]</a:t>
            </a:r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3. Classification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x-none" sz="2000" b="1"/>
              <a:t>Training set and testing set</a:t>
            </a:r>
          </a:p>
          <a:p>
            <a:pPr marL="0" indent="0">
              <a:buNone/>
            </a:pPr>
            <a:endParaRPr lang="x-none" sz="2000" b="1"/>
          </a:p>
          <a:p>
            <a:pPr marL="0" indent="0">
              <a:buNone/>
            </a:pPr>
            <a:r>
              <a:rPr lang="x-none" sz="2000"/>
              <a:t>&gt;&gt;&gt; iris.target = iris.target[perm]</a:t>
            </a:r>
          </a:p>
          <a:p>
            <a:pPr marL="0" indent="0">
              <a:buNone/>
            </a:pPr>
            <a:r>
              <a:rPr lang="x-none" sz="2000"/>
              <a:t>&gt;&gt;&gt; knn.fit(iris.data[:100], iris.target[:100]) </a:t>
            </a:r>
          </a:p>
          <a:p>
            <a:pPr marL="0" indent="0">
              <a:buNone/>
            </a:pPr>
            <a:r>
              <a:rPr lang="x-none" sz="2000"/>
              <a:t>KNeighborsClassifier(algorithm='auto', leaf_size=30, metric='minkowski',</a:t>
            </a:r>
          </a:p>
          <a:p>
            <a:pPr marL="0" indent="0">
              <a:buNone/>
            </a:pPr>
            <a:r>
              <a:rPr lang="x-none" sz="2000"/>
              <a:t>           metric_params=None, n_jobs=1, n_neighbors=5, p=2,</a:t>
            </a:r>
          </a:p>
          <a:p>
            <a:pPr marL="0" indent="0">
              <a:buNone/>
            </a:pPr>
            <a:r>
              <a:rPr lang="x-none" sz="2000"/>
              <a:t>           weights='uniform')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&gt;&gt;&gt; knn.score(iris.data[100:], iris.target[100:]) </a:t>
            </a:r>
          </a:p>
          <a:p>
            <a:pPr marL="0" indent="0">
              <a:buNone/>
            </a:pPr>
            <a:r>
              <a:rPr lang="x-none" sz="2000"/>
              <a:t>0.9600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 dirty="0"/>
              <a:t>3. Classification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x-none" sz="2000" b="1" dirty="0"/>
              <a:t>3.2 Support vector machines (SVMs) for classification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x-none" sz="2000" dirty="0"/>
              <a:t>SVMs try to construct a hyperplane maximizing the margin between the two classes. It selects a subset of the input, called the support vectors, which are the observations closest to the separating hyperplane.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x-none" sz="2000" b="1" dirty="0"/>
              <a:t>Linear Support Vector Machines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x-none" sz="2000" dirty="0"/>
              <a:t>&gt;&gt;&gt; from sklearn import svm</a:t>
            </a:r>
          </a:p>
          <a:p>
            <a:pPr marL="0" indent="0">
              <a:buNone/>
            </a:pPr>
            <a:r>
              <a:rPr lang="x-none" sz="2000" dirty="0"/>
              <a:t>&gt;&gt;&gt; svc = svm.SVC(kernel='linear')</a:t>
            </a:r>
          </a:p>
          <a:p>
            <a:pPr marL="0" indent="0">
              <a:buNone/>
            </a:pPr>
            <a:endParaRPr lang="x-none" sz="2000" dirty="0"/>
          </a:p>
          <a:p>
            <a:pPr marL="0" indent="0">
              <a:buNone/>
            </a:pPr>
            <a:endParaRPr lang="x-none" sz="2000" dirty="0"/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3. Classification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x-none" sz="2000"/>
              <a:t>&gt;&gt;&gt; svc.fit(iris.data, iris.target) </a:t>
            </a:r>
          </a:p>
          <a:p>
            <a:pPr marL="0" indent="0">
              <a:buNone/>
            </a:pPr>
            <a:r>
              <a:rPr lang="x-none" sz="2000"/>
              <a:t>SVC(C=1.0, cache_size=200, class_weight=None, coef0=0.0,</a:t>
            </a:r>
          </a:p>
          <a:p>
            <a:pPr marL="0" indent="0">
              <a:buNone/>
            </a:pPr>
            <a:r>
              <a:rPr lang="x-none" sz="2000"/>
              <a:t>  decision_function_shape=None, degree=3, gamma='auto', kernel='linear',</a:t>
            </a:r>
          </a:p>
          <a:p>
            <a:pPr marL="0" indent="0">
              <a:buNone/>
            </a:pPr>
            <a:r>
              <a:rPr lang="x-none" sz="2000"/>
              <a:t>  max_iter=-1, probability=False, random_state=None, shrinking=True,</a:t>
            </a:r>
          </a:p>
          <a:p>
            <a:pPr marL="0" indent="0">
              <a:buNone/>
            </a:pPr>
            <a:r>
              <a:rPr lang="x-none" sz="2000"/>
              <a:t>  tol=0.001, verbose=False)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* “SVC” stands for Support Vector Classifier (there also exist SVMs for regression, which are called “SVR” in scikit-learn)</a:t>
            </a:r>
          </a:p>
          <a:p>
            <a:pPr marL="0" indent="0">
              <a:buNone/>
            </a:pPr>
            <a:endParaRPr lang="x-none" sz="2000"/>
          </a:p>
          <a:p>
            <a:pPr marL="0" indent="0">
              <a:buNone/>
            </a:pPr>
            <a:r>
              <a:rPr lang="x-none" sz="2000"/>
              <a:t>&gt;&gt;&gt; svc.predict([[0.8, 1, 1.2, 3.4]])</a:t>
            </a:r>
          </a:p>
          <a:p>
            <a:pPr marL="0" indent="0">
              <a:buNone/>
            </a:pPr>
            <a:r>
              <a:rPr sz="2000"/>
              <a:t>array([0])</a:t>
            </a:r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 dirty="0"/>
              <a:t>3. Classification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altLang="zh-CN" sz="2000" b="1" dirty="0"/>
              <a:t>Using kernels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Polynomial </a:t>
            </a:r>
            <a:r>
              <a:rPr lang="en-US" sz="2000" dirty="0" smtClean="0"/>
              <a:t>kernel </a:t>
            </a:r>
          </a:p>
          <a:p>
            <a:pPr marL="0" indent="0">
              <a:buNone/>
            </a:pPr>
            <a:r>
              <a:rPr lang="x-none" altLang="zh-CN" sz="2000" dirty="0" smtClean="0"/>
              <a:t>&gt;&gt;&gt; </a:t>
            </a:r>
            <a:r>
              <a:rPr lang="x-none" altLang="zh-CN" sz="2000" dirty="0"/>
              <a:t>svc = svm.SVC(kernel</a:t>
            </a:r>
            <a:r>
              <a:rPr lang="x-none" altLang="zh-CN" sz="2000" dirty="0" smtClean="0"/>
              <a:t>=‘</a:t>
            </a:r>
            <a:r>
              <a:rPr lang="en-US" altLang="zh-CN" sz="2000" dirty="0" smtClean="0"/>
              <a:t>poly</a:t>
            </a:r>
            <a:r>
              <a:rPr lang="x-none" altLang="zh-CN" sz="2000" dirty="0" smtClean="0"/>
              <a:t>')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RBF kernel (Radial Basis Function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x-none" altLang="zh-CN" sz="2000" dirty="0"/>
              <a:t>&gt;&gt;&gt; svc = svm.SVC(kernel</a:t>
            </a:r>
            <a:r>
              <a:rPr lang="x-none" altLang="zh-CN" sz="2000" dirty="0" smtClean="0"/>
              <a:t>=‘</a:t>
            </a:r>
            <a:r>
              <a:rPr lang="en-US" altLang="zh-CN" sz="2000" dirty="0" err="1"/>
              <a:t>rbf</a:t>
            </a:r>
            <a:r>
              <a:rPr lang="x-none" altLang="zh-CN" sz="2000" dirty="0" smtClean="0"/>
              <a:t>')</a:t>
            </a:r>
            <a:endParaRPr lang="en-US" altLang="zh-CN"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65" y="1277106"/>
            <a:ext cx="7315215" cy="5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4</a:t>
            </a:r>
            <a:r>
              <a:rPr lang="x-none" altLang="en-US" sz="2800" b="1" dirty="0" smtClean="0"/>
              <a:t>. </a:t>
            </a:r>
            <a:r>
              <a:rPr lang="en-US" altLang="en-US" sz="2800" b="1" dirty="0" smtClean="0"/>
              <a:t>Clustering</a:t>
            </a:r>
            <a:endParaRPr lang="en-US" alt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000" b="1" dirty="0" smtClean="0"/>
              <a:t>K-means </a:t>
            </a:r>
            <a:r>
              <a:rPr lang="en-US" sz="2000" b="1" dirty="0"/>
              <a:t>clustering</a:t>
            </a:r>
            <a:endParaRPr lang="x-none" sz="2000" b="1" dirty="0" smtClean="0"/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en-US" altLang="zh-CN" sz="2000" dirty="0" smtClean="0"/>
              <a:t>D</a:t>
            </a:r>
            <a:r>
              <a:rPr lang="en-US" sz="2000" dirty="0" smtClean="0"/>
              <a:t>ivid</a:t>
            </a:r>
            <a:r>
              <a:rPr lang="en-US" altLang="zh-CN" sz="2000" dirty="0" smtClean="0"/>
              <a:t>ing</a:t>
            </a:r>
            <a:r>
              <a:rPr lang="en-US" sz="2000" dirty="0" smtClean="0"/>
              <a:t> </a:t>
            </a:r>
            <a:r>
              <a:rPr lang="en-US" sz="2000" dirty="0"/>
              <a:t>a set into k clusters, assigning each observation to a cluster so as to minimize the distance of that observation (in n-dimensional space) to the cluster’s mean; the means are then recomputed. </a:t>
            </a:r>
            <a:r>
              <a:rPr lang="en-US" altLang="zh-CN" sz="2000" dirty="0" smtClean="0"/>
              <a:t>Then </a:t>
            </a:r>
            <a:r>
              <a:rPr lang="en-US" sz="2000" dirty="0" smtClean="0"/>
              <a:t>run above operation </a:t>
            </a:r>
            <a:r>
              <a:rPr lang="en-US" sz="2000" dirty="0"/>
              <a:t>iteratively until the clusters </a:t>
            </a:r>
            <a:r>
              <a:rPr lang="en-US" sz="2000" dirty="0" smtClean="0"/>
              <a:t>converge. </a:t>
            </a:r>
            <a:endParaRPr lang="x-none" sz="2000" dirty="0" smtClean="0"/>
          </a:p>
          <a:p>
            <a:pPr marL="0" indent="0">
              <a:buNone/>
            </a:pPr>
            <a:endParaRPr lang="x-none" sz="2000" dirty="0"/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&gt;&gt;&gt; from </a:t>
            </a:r>
            <a:r>
              <a:rPr lang="en-US" sz="2000" dirty="0" err="1">
                <a:sym typeface="+mn-ea"/>
              </a:rPr>
              <a:t>sklearn</a:t>
            </a:r>
            <a:r>
              <a:rPr lang="en-US" sz="2000" dirty="0">
                <a:sym typeface="+mn-ea"/>
              </a:rPr>
              <a:t> import cluster, datasets</a:t>
            </a: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&gt;&gt;&gt; iris = </a:t>
            </a:r>
            <a:r>
              <a:rPr lang="en-US" sz="2000" dirty="0" err="1">
                <a:sym typeface="+mn-ea"/>
              </a:rPr>
              <a:t>datasets.load_iris</a:t>
            </a:r>
            <a:r>
              <a:rPr lang="en-US" sz="2000" dirty="0">
                <a:sym typeface="+mn-ea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&gt;&gt;&gt; </a:t>
            </a:r>
            <a:r>
              <a:rPr lang="en-US" sz="2000" dirty="0" err="1">
                <a:sym typeface="+mn-ea"/>
              </a:rPr>
              <a:t>k_means</a:t>
            </a:r>
            <a:r>
              <a:rPr lang="en-US" sz="2000" dirty="0">
                <a:sym typeface="+mn-ea"/>
              </a:rPr>
              <a:t> = </a:t>
            </a:r>
            <a:r>
              <a:rPr lang="en-US" sz="2000" dirty="0" err="1">
                <a:sym typeface="+mn-ea"/>
              </a:rPr>
              <a:t>cluster.KMeans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ym typeface="+mn-ea"/>
              </a:rPr>
              <a:t>n_clusters</a:t>
            </a:r>
            <a:r>
              <a:rPr lang="en-US" sz="2000" dirty="0">
                <a:sym typeface="+mn-ea"/>
              </a:rPr>
              <a:t>=3)</a:t>
            </a: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&gt;&gt;&gt; </a:t>
            </a:r>
            <a:r>
              <a:rPr lang="en-US" sz="2000" dirty="0" err="1">
                <a:sym typeface="+mn-ea"/>
              </a:rPr>
              <a:t>k_means.fit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ym typeface="+mn-ea"/>
              </a:rPr>
              <a:t>iris.data</a:t>
            </a:r>
            <a:r>
              <a:rPr lang="en-US" sz="2000" dirty="0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KMeans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copy_x</a:t>
            </a:r>
            <a:r>
              <a:rPr lang="en-US" altLang="zh-CN" sz="2000" dirty="0"/>
              <a:t>=True,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='k-means++', k=3, </a:t>
            </a:r>
            <a:r>
              <a:rPr lang="en-US" altLang="zh-CN" sz="2000" dirty="0" err="1"/>
              <a:t>max_iter</a:t>
            </a:r>
            <a:r>
              <a:rPr lang="en-US" altLang="zh-CN" sz="2000" dirty="0"/>
              <a:t>=300, </a:t>
            </a:r>
            <a:r>
              <a:rPr lang="en-US" altLang="zh-CN" sz="2000" dirty="0" err="1"/>
              <a:t>n_init</a:t>
            </a:r>
            <a:r>
              <a:rPr lang="en-US" altLang="zh-CN" sz="2000" dirty="0"/>
              <a:t>=10, </a:t>
            </a:r>
            <a:r>
              <a:rPr lang="en-US" altLang="zh-CN" sz="2000" dirty="0" err="1"/>
              <a:t>n_jobs</a:t>
            </a:r>
            <a:r>
              <a:rPr lang="en-US" altLang="zh-CN" sz="2000" dirty="0"/>
              <a:t>=1, </a:t>
            </a:r>
            <a:r>
              <a:rPr lang="en-US" altLang="zh-CN" sz="2000" dirty="0" err="1"/>
              <a:t>precompute_distances</a:t>
            </a:r>
            <a:r>
              <a:rPr lang="en-US" altLang="zh-CN" sz="2000" dirty="0"/>
              <a:t>=True, </a:t>
            </a:r>
            <a:r>
              <a:rPr lang="en-US" altLang="zh-CN" sz="2000" dirty="0" err="1"/>
              <a:t>random_state</a:t>
            </a:r>
            <a:r>
              <a:rPr lang="en-US" altLang="zh-CN" sz="2000" dirty="0"/>
              <a:t>=&lt;</a:t>
            </a:r>
            <a:r>
              <a:rPr lang="en-US" altLang="zh-CN" sz="2000" dirty="0" err="1"/>
              <a:t>mtrand.RandomState</a:t>
            </a:r>
            <a:r>
              <a:rPr lang="en-US" altLang="zh-CN" sz="2000" dirty="0"/>
              <a:t> object at 0x7f4d860642d0&gt;, </a:t>
            </a:r>
            <a:r>
              <a:rPr lang="en-US" altLang="zh-CN" sz="2000" dirty="0" err="1"/>
              <a:t>tol</a:t>
            </a:r>
            <a:r>
              <a:rPr lang="en-US" altLang="zh-CN" sz="2000" dirty="0"/>
              <a:t>=0.0001, verbose=0)</a:t>
            </a:r>
            <a:r>
              <a:rPr lang="x-none" sz="2000" dirty="0" smtClean="0"/>
              <a:t> </a:t>
            </a:r>
            <a:endParaRPr lang="x-none"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8638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4</a:t>
            </a:r>
            <a:r>
              <a:rPr lang="x-none" altLang="en-US" sz="2800" b="1" dirty="0" smtClean="0"/>
              <a:t>. </a:t>
            </a:r>
            <a:r>
              <a:rPr lang="en-US" altLang="en-US" sz="2800" b="1" dirty="0" smtClean="0"/>
              <a:t>Clustering</a:t>
            </a:r>
            <a:endParaRPr lang="en-US" alt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altLang="zh-CN" sz="2000" dirty="0"/>
              <a:t>&gt;&gt;&gt; print(</a:t>
            </a:r>
            <a:r>
              <a:rPr lang="en-US" altLang="zh-CN" sz="2000" dirty="0" err="1"/>
              <a:t>k_means.labels</a:t>
            </a:r>
            <a:r>
              <a:rPr lang="en-US" altLang="zh-CN" sz="2000" dirty="0"/>
              <a:t>_[::10])</a:t>
            </a:r>
          </a:p>
          <a:p>
            <a:pPr marL="0" indent="0">
              <a:buNone/>
            </a:pPr>
            <a:r>
              <a:rPr lang="en-US" altLang="zh-CN" sz="2000" dirty="0"/>
              <a:t>[1 1 1 1 1 0 0 0 0 0 2 2 2 2 2</a:t>
            </a:r>
            <a:r>
              <a:rPr lang="en-US" altLang="zh-CN" sz="2000" dirty="0" smtClean="0"/>
              <a:t>]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print(</a:t>
            </a:r>
            <a:r>
              <a:rPr lang="en-US" altLang="zh-CN" sz="2000" dirty="0" err="1"/>
              <a:t>iris.target</a:t>
            </a:r>
            <a:r>
              <a:rPr lang="en-US" altLang="zh-CN" sz="2000" dirty="0"/>
              <a:t>[::10])</a:t>
            </a:r>
          </a:p>
          <a:p>
            <a:pPr marL="0" indent="0">
              <a:buNone/>
            </a:pPr>
            <a:r>
              <a:rPr lang="en-US" altLang="zh-CN" sz="2000" dirty="0"/>
              <a:t>[0 0 0 0 0 1 1 1 1 1 2 2 2 2 2</a:t>
            </a:r>
            <a:r>
              <a:rPr lang="en-US" altLang="zh-CN" sz="2000" dirty="0" smtClean="0"/>
              <a:t>]</a:t>
            </a:r>
            <a:endParaRPr lang="x-none" sz="2000" dirty="0" smtClean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28" y="1269239"/>
            <a:ext cx="7049573" cy="55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1" y="1954022"/>
            <a:ext cx="5950510" cy="4433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5</a:t>
            </a:r>
            <a:r>
              <a:rPr lang="x-none" altLang="en-US" sz="2800" b="1" dirty="0" smtClean="0"/>
              <a:t>. </a:t>
            </a:r>
            <a:r>
              <a:rPr lang="en-US" altLang="en-US" sz="2800" b="1" dirty="0"/>
              <a:t>Dimension Reduction with Principal Component </a:t>
            </a:r>
            <a:r>
              <a:rPr lang="en-US" altLang="en-US" sz="2800" b="1" dirty="0" smtClean="0"/>
              <a:t>Analysis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from </a:t>
            </a:r>
            <a:r>
              <a:rPr lang="en-US" altLang="zh-CN" sz="2000" dirty="0" err="1"/>
              <a:t>sklearn</a:t>
            </a:r>
            <a:r>
              <a:rPr lang="en-US" altLang="zh-CN" sz="2000" dirty="0"/>
              <a:t> import decomposition</a:t>
            </a:r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pca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decomposition.PCA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n_components</a:t>
            </a:r>
            <a:r>
              <a:rPr lang="en-US" altLang="zh-CN" sz="2000" dirty="0"/>
              <a:t>=2)</a:t>
            </a:r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pca.fit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iris.data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PCA(copy=True, </a:t>
            </a:r>
            <a:r>
              <a:rPr lang="en-US" altLang="zh-CN" sz="2000" dirty="0" err="1"/>
              <a:t>n_components</a:t>
            </a:r>
            <a:r>
              <a:rPr lang="en-US" altLang="zh-CN" sz="2000" dirty="0"/>
              <a:t>=2, whiten=False</a:t>
            </a:r>
            <a:r>
              <a:rPr lang="en-US" altLang="zh-CN" sz="2000" dirty="0" smtClean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X = </a:t>
            </a:r>
            <a:r>
              <a:rPr lang="en-US" altLang="zh-CN" sz="2000" dirty="0" err="1"/>
              <a:t>pca.transform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iris.data</a:t>
            </a:r>
            <a:r>
              <a:rPr lang="en-US" altLang="zh-CN" sz="2000" dirty="0"/>
              <a:t>)</a:t>
            </a:r>
            <a:r>
              <a:rPr lang="x-none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zh-CN" sz="2000" dirty="0" smtClean="0"/>
              <a:t>Then </a:t>
            </a:r>
            <a:r>
              <a:rPr lang="en-US" sz="2000" dirty="0" smtClean="0"/>
              <a:t>visualiz</a:t>
            </a:r>
            <a:r>
              <a:rPr lang="en-US" altLang="zh-CN" sz="2000" dirty="0" smtClean="0"/>
              <a:t>ing</a:t>
            </a:r>
            <a:r>
              <a:rPr lang="en-US" sz="2000" dirty="0" smtClean="0"/>
              <a:t> </a:t>
            </a:r>
            <a:r>
              <a:rPr lang="en-US" sz="2000" dirty="0"/>
              <a:t>the (transformed) iris dataset:</a:t>
            </a:r>
          </a:p>
          <a:p>
            <a:pPr marL="0" indent="0">
              <a:buNone/>
            </a:pPr>
            <a:r>
              <a:rPr lang="en-US" sz="2000" dirty="0" smtClean="0"/>
              <a:t>&gt;&gt;&gt; </a:t>
            </a:r>
            <a:r>
              <a:rPr lang="en-US" sz="2000" dirty="0"/>
              <a:t>import </a:t>
            </a:r>
            <a:r>
              <a:rPr lang="en-US" sz="2000" dirty="0" err="1"/>
              <a:t>pylab</a:t>
            </a:r>
            <a:r>
              <a:rPr lang="en-US" sz="2000" dirty="0"/>
              <a:t> as </a:t>
            </a:r>
            <a:r>
              <a:rPr lang="en-US" sz="2000" dirty="0" err="1"/>
              <a:t>pl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pl.scatter</a:t>
            </a:r>
            <a:r>
              <a:rPr lang="en-US" sz="2000" dirty="0"/>
              <a:t>(X[:, 0], X[:, 1], c=</a:t>
            </a:r>
            <a:r>
              <a:rPr lang="en-US" sz="2000" dirty="0" err="1"/>
              <a:t>iris.target</a:t>
            </a:r>
            <a:r>
              <a:rPr lang="en-US" sz="2000" dirty="0"/>
              <a:t>)</a:t>
            </a:r>
            <a:endParaRPr lang="x-none"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499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Fields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Classification</a:t>
            </a:r>
          </a:p>
          <a:p>
            <a:endParaRPr lang="en-US" b="1" dirty="0"/>
          </a:p>
          <a:p>
            <a:r>
              <a:rPr lang="en-US" sz="2000" dirty="0"/>
              <a:t>Identifying to which category an object belongs to.</a:t>
            </a:r>
          </a:p>
          <a:p>
            <a:r>
              <a:rPr lang="en-US" sz="2000" dirty="0"/>
              <a:t>Applications: Spam detection, Image recognition.</a:t>
            </a:r>
          </a:p>
          <a:p>
            <a:r>
              <a:rPr lang="en-US" sz="2000"/>
              <a:t>Algorithms: SVM, nearest neighbors, random forest, </a:t>
            </a:r>
            <a:r>
              <a:rPr lang="en-US" sz="2000" smtClean="0"/>
              <a:t>...</a:t>
            </a:r>
          </a:p>
          <a:p>
            <a:pPr marL="0" indent="0">
              <a:buNone/>
            </a:pPr>
            <a:endParaRPr lang="en-US" sz="2000"/>
          </a:p>
          <a:p>
            <a:endParaRPr lang="en-US" sz="2000" dirty="0"/>
          </a:p>
          <a:p>
            <a:pPr marL="0" indent="0">
              <a:buNone/>
            </a:pPr>
            <a:r>
              <a:rPr lang="en-US" sz="2800" b="1" dirty="0">
                <a:sym typeface="+mn-ea"/>
              </a:rPr>
              <a:t>Regression</a:t>
            </a:r>
            <a:endParaRPr lang="en-US" sz="2000" dirty="0"/>
          </a:p>
          <a:p>
            <a:endParaRPr lang="x-none" altLang="en-US" sz="2000" dirty="0"/>
          </a:p>
          <a:p>
            <a:r>
              <a:rPr lang="en-US" sz="2000" dirty="0">
                <a:sym typeface="+mn-ea"/>
              </a:rPr>
              <a:t>Predicting a continuous-valued attribute associated with an object.</a:t>
            </a:r>
          </a:p>
          <a:p>
            <a:r>
              <a:rPr lang="en-US" sz="2000" dirty="0">
                <a:sym typeface="+mn-ea"/>
              </a:rPr>
              <a:t>Applications: Drug response, Stock prices.</a:t>
            </a:r>
          </a:p>
          <a:p>
            <a:r>
              <a:rPr lang="en-US" sz="2000" dirty="0">
                <a:sym typeface="+mn-ea"/>
              </a:rPr>
              <a:t>Algorithms: SVR, ridge regression, Lasso, ...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6</a:t>
            </a:r>
            <a:r>
              <a:rPr lang="x-none" altLang="en-US" sz="2800" b="1" dirty="0" smtClean="0"/>
              <a:t>. </a:t>
            </a:r>
            <a:r>
              <a:rPr lang="en-US" altLang="en-US" sz="2800" b="1" dirty="0"/>
              <a:t>Linear model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en-US" altLang="zh-CN" sz="2000" b="1" dirty="0"/>
              <a:t>Diabetes </a:t>
            </a:r>
            <a:r>
              <a:rPr lang="en-US" altLang="zh-CN" sz="2000" b="1" dirty="0" smtClean="0"/>
              <a:t>dataset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It consists </a:t>
            </a:r>
            <a:r>
              <a:rPr lang="en-US" altLang="zh-CN" sz="2000" dirty="0"/>
              <a:t>of 10 physiological variables (age, sex, weight, blood pressure) measure on 442 </a:t>
            </a:r>
            <a:r>
              <a:rPr lang="en-US" altLang="zh-CN" sz="2000" dirty="0" smtClean="0"/>
              <a:t>patients (442 * 10), </a:t>
            </a:r>
            <a:r>
              <a:rPr lang="en-US" altLang="zh-CN" sz="2000" dirty="0"/>
              <a:t>and an indication of disease progression after one </a:t>
            </a:r>
            <a:r>
              <a:rPr lang="en-US" altLang="zh-CN" sz="2000" dirty="0" smtClean="0"/>
              <a:t>year(442 * 1).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/>
              <a:t>&gt;&gt;&gt; diabetes = </a:t>
            </a:r>
            <a:r>
              <a:rPr lang="en-US" sz="2000" dirty="0" err="1"/>
              <a:t>datasets.load_diabetes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diabetes_X_train</a:t>
            </a:r>
            <a:r>
              <a:rPr lang="en-US" sz="2000" dirty="0"/>
              <a:t> = </a:t>
            </a:r>
            <a:r>
              <a:rPr lang="en-US" sz="2000" dirty="0" err="1"/>
              <a:t>diabetes.data</a:t>
            </a:r>
            <a:r>
              <a:rPr lang="en-US" sz="2000" dirty="0"/>
              <a:t>[:-20]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diabetes_X_test</a:t>
            </a:r>
            <a:r>
              <a:rPr lang="en-US" sz="2000" dirty="0"/>
              <a:t>  = </a:t>
            </a:r>
            <a:r>
              <a:rPr lang="en-US" sz="2000" dirty="0" err="1"/>
              <a:t>diabetes.data</a:t>
            </a:r>
            <a:r>
              <a:rPr lang="en-US" sz="2000" dirty="0"/>
              <a:t>[-20:]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diabetes_y_train</a:t>
            </a:r>
            <a:r>
              <a:rPr lang="en-US" sz="2000" dirty="0"/>
              <a:t> = </a:t>
            </a:r>
            <a:r>
              <a:rPr lang="en-US" sz="2000" dirty="0" err="1"/>
              <a:t>diabetes.target</a:t>
            </a:r>
            <a:r>
              <a:rPr lang="en-US" sz="2000" dirty="0"/>
              <a:t>[:-20]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diabetes_y_test</a:t>
            </a:r>
            <a:r>
              <a:rPr lang="en-US" sz="2000" dirty="0"/>
              <a:t>  = </a:t>
            </a:r>
            <a:r>
              <a:rPr lang="en-US" sz="2000" dirty="0" err="1"/>
              <a:t>diabetes.target</a:t>
            </a:r>
            <a:r>
              <a:rPr lang="en-US" sz="2000" dirty="0"/>
              <a:t>[-20</a:t>
            </a:r>
            <a:r>
              <a:rPr lang="en-US" sz="2000" dirty="0" smtClean="0"/>
              <a:t>:]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Objective: to </a:t>
            </a:r>
            <a:r>
              <a:rPr lang="en-US" altLang="zh-CN" sz="2000" dirty="0" smtClean="0"/>
              <a:t>predict </a:t>
            </a:r>
            <a:r>
              <a:rPr lang="en-US" altLang="zh-CN" sz="2000" dirty="0"/>
              <a:t>disease prediction from physiological variables.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788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6</a:t>
            </a:r>
            <a:r>
              <a:rPr lang="x-none" altLang="en-US" sz="2800" b="1" dirty="0" smtClean="0"/>
              <a:t>. </a:t>
            </a:r>
            <a:r>
              <a:rPr lang="en-US" altLang="en-US" sz="2800" b="1" dirty="0"/>
              <a:t>Linear model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en-US" altLang="zh-CN" sz="2000" b="1" dirty="0"/>
              <a:t>Sparse </a:t>
            </a:r>
            <a:r>
              <a:rPr lang="en-US" altLang="zh-CN" sz="2000" b="1" dirty="0" smtClean="0"/>
              <a:t>models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To </a:t>
            </a:r>
            <a:r>
              <a:rPr lang="en-US" altLang="zh-CN" sz="2000" dirty="0" smtClean="0"/>
              <a:t>improve the conditioning of the problem, selecting only the informative features </a:t>
            </a:r>
          </a:p>
          <a:p>
            <a:pPr marL="0" indent="0">
              <a:buNone/>
            </a:pPr>
            <a:r>
              <a:rPr lang="en-US" altLang="zh-CN" sz="2000" dirty="0" smtClean="0"/>
              <a:t>and set non-informative ones to 0. Such method is called sparse method.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sz="2000" dirty="0"/>
              <a:t>&gt;&gt;&gt; from </a:t>
            </a:r>
            <a:r>
              <a:rPr lang="en-US" sz="2000" dirty="0" err="1"/>
              <a:t>sklearn</a:t>
            </a:r>
            <a:r>
              <a:rPr lang="en-US" sz="2000" dirty="0"/>
              <a:t> import </a:t>
            </a:r>
            <a:r>
              <a:rPr lang="en-US" sz="2000" dirty="0" err="1"/>
              <a:t>linear_model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regr</a:t>
            </a:r>
            <a:r>
              <a:rPr lang="en-US" sz="2000" dirty="0"/>
              <a:t> = </a:t>
            </a:r>
            <a:r>
              <a:rPr lang="en-US" sz="2000" dirty="0" err="1"/>
              <a:t>linear_model.Lasso</a:t>
            </a:r>
            <a:r>
              <a:rPr lang="en-US" sz="2000" dirty="0"/>
              <a:t>(alpha=.3)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regr.fit</a:t>
            </a:r>
            <a:r>
              <a:rPr lang="en-US" sz="2000" dirty="0"/>
              <a:t>(</a:t>
            </a:r>
            <a:r>
              <a:rPr lang="en-US" sz="2000" dirty="0" err="1"/>
              <a:t>diabetes_X_train</a:t>
            </a:r>
            <a:r>
              <a:rPr lang="en-US" sz="2000" dirty="0"/>
              <a:t>, </a:t>
            </a:r>
            <a:r>
              <a:rPr lang="en-US" sz="2000" dirty="0" err="1"/>
              <a:t>diabetes_y_train</a:t>
            </a:r>
            <a:r>
              <a:rPr lang="en-US" sz="2000" dirty="0"/>
              <a:t>) </a:t>
            </a:r>
            <a:endParaRPr sz="2000" dirty="0"/>
          </a:p>
          <a:p>
            <a:pPr marL="0" indent="0">
              <a:buNone/>
            </a:pPr>
            <a:r>
              <a:rPr lang="en-US" altLang="zh-CN" sz="2000" dirty="0"/>
              <a:t>Lasso(alpha=0.3, </a:t>
            </a:r>
            <a:r>
              <a:rPr lang="en-US" altLang="zh-CN" sz="2000" dirty="0" err="1"/>
              <a:t>copy_X</a:t>
            </a:r>
            <a:r>
              <a:rPr lang="en-US" altLang="zh-CN" sz="2000" dirty="0"/>
              <a:t>=True, </a:t>
            </a:r>
            <a:r>
              <a:rPr lang="en-US" altLang="zh-CN" sz="2000" dirty="0" err="1"/>
              <a:t>fit_intercept</a:t>
            </a:r>
            <a:r>
              <a:rPr lang="en-US" altLang="zh-CN" sz="2000" dirty="0"/>
              <a:t>=True, </a:t>
            </a:r>
            <a:r>
              <a:rPr lang="en-US" altLang="zh-CN" sz="2000" dirty="0" err="1"/>
              <a:t>max_iter</a:t>
            </a:r>
            <a:r>
              <a:rPr lang="en-US" altLang="zh-CN" sz="2000" dirty="0"/>
              <a:t>=1000, normalize=False, positive=False, precompute='auto', </a:t>
            </a:r>
            <a:r>
              <a:rPr lang="en-US" altLang="zh-CN" sz="2000" dirty="0" err="1"/>
              <a:t>tol</a:t>
            </a:r>
            <a:r>
              <a:rPr lang="en-US" altLang="zh-CN" sz="2000" dirty="0"/>
              <a:t>=0.0001, </a:t>
            </a:r>
            <a:r>
              <a:rPr lang="en-US" altLang="zh-CN" sz="2000" dirty="0" err="1"/>
              <a:t>warm_start</a:t>
            </a:r>
            <a:r>
              <a:rPr lang="en-US" altLang="zh-CN" sz="2000" dirty="0"/>
              <a:t>=False)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4273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6</a:t>
            </a:r>
            <a:r>
              <a:rPr lang="x-none" altLang="en-US" sz="2800" b="1" dirty="0" smtClean="0"/>
              <a:t>. </a:t>
            </a:r>
            <a:r>
              <a:rPr lang="en-US" altLang="en-US" sz="2800" b="1" dirty="0"/>
              <a:t>Linear model</a:t>
            </a:r>
          </a:p>
          <a:p>
            <a:pPr marL="0" indent="0">
              <a:buNone/>
            </a:pPr>
            <a:endParaRPr lang="x-none" sz="2000" b="1" dirty="0"/>
          </a:p>
          <a:p>
            <a:pPr marL="0" indent="0">
              <a:buNone/>
            </a:pPr>
            <a:r>
              <a:rPr lang="en-US" sz="2000" dirty="0" smtClean="0"/>
              <a:t>&gt;&gt;&gt; </a:t>
            </a:r>
            <a:r>
              <a:rPr lang="en-US" sz="2000" dirty="0" err="1" smtClean="0"/>
              <a:t>regr.coef</a:t>
            </a:r>
            <a:r>
              <a:rPr lang="en-US" sz="2000" dirty="0"/>
              <a:t>_ </a:t>
            </a:r>
            <a:r>
              <a:rPr lang="en-US" sz="2000" dirty="0" smtClean="0"/>
              <a:t> # </a:t>
            </a:r>
            <a:r>
              <a:rPr lang="en-US" sz="2000" dirty="0"/>
              <a:t>very sparse coefficients</a:t>
            </a:r>
          </a:p>
          <a:p>
            <a:pPr marL="0" indent="0">
              <a:buNone/>
            </a:pPr>
            <a:r>
              <a:rPr lang="en-US" sz="2000" dirty="0"/>
              <a:t>array([   0.        ,   -0.        ,  497.34075682,  199.17441034,</a:t>
            </a:r>
          </a:p>
          <a:p>
            <a:pPr marL="0" indent="0">
              <a:buNone/>
            </a:pPr>
            <a:r>
              <a:rPr lang="en-US" sz="2000" dirty="0"/>
              <a:t>         -0.        ,   -0.        , -118.89291545,    0.        </a:t>
            </a:r>
            <a:r>
              <a:rPr lang="en-US" sz="2000" dirty="0" smtClean="0"/>
              <a:t>,	430.9379595 </a:t>
            </a:r>
            <a:r>
              <a:rPr lang="en-US" sz="2000" dirty="0"/>
              <a:t>,    0.        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r>
              <a:rPr lang="en-US" sz="2000" dirty="0" smtClean="0"/>
              <a:t>&gt;&gt;&gt; </a:t>
            </a:r>
            <a:r>
              <a:rPr lang="en-US" sz="2000" dirty="0" err="1"/>
              <a:t>regr.score</a:t>
            </a:r>
            <a:r>
              <a:rPr lang="en-US" sz="2000" dirty="0"/>
              <a:t>(</a:t>
            </a:r>
            <a:r>
              <a:rPr lang="en-US" sz="2000" dirty="0" err="1"/>
              <a:t>diabetes_X_test</a:t>
            </a:r>
            <a:r>
              <a:rPr lang="en-US" sz="2000" dirty="0"/>
              <a:t>, </a:t>
            </a:r>
            <a:r>
              <a:rPr lang="en-US" sz="2000" dirty="0" err="1"/>
              <a:t>diabetes_y_test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0.5510835453...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very </a:t>
            </a:r>
            <a:r>
              <a:rPr lang="en-US" altLang="zh-CN" sz="2000" dirty="0"/>
              <a:t>similar to </a:t>
            </a:r>
            <a:r>
              <a:rPr lang="en-US" altLang="zh-CN" sz="2000" b="1" dirty="0"/>
              <a:t>linear regression</a:t>
            </a:r>
            <a:r>
              <a:rPr lang="en-US" altLang="zh-CN" sz="2000" dirty="0"/>
              <a:t> (Least Squares</a:t>
            </a:r>
            <a:r>
              <a:rPr lang="en-US" altLang="zh-CN" sz="2000" dirty="0" smtClean="0"/>
              <a:t>):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lin</a:t>
            </a:r>
            <a:r>
              <a:rPr lang="en-US" sz="2000" dirty="0"/>
              <a:t> = </a:t>
            </a:r>
            <a:r>
              <a:rPr lang="en-US" sz="2000" dirty="0" err="1"/>
              <a:t>linear_model.LinearRegression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lin.fit</a:t>
            </a:r>
            <a:r>
              <a:rPr lang="en-US" sz="2000" dirty="0"/>
              <a:t>(</a:t>
            </a:r>
            <a:r>
              <a:rPr lang="en-US" sz="2000" dirty="0" err="1"/>
              <a:t>diabetes_X_train</a:t>
            </a:r>
            <a:r>
              <a:rPr lang="en-US" sz="2000" dirty="0"/>
              <a:t>, </a:t>
            </a:r>
            <a:r>
              <a:rPr lang="en-US" sz="2000" dirty="0" err="1"/>
              <a:t>diabetes_y_train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 err="1"/>
              <a:t>LinearRegression</a:t>
            </a:r>
            <a:r>
              <a:rPr lang="en-US" sz="2000" dirty="0"/>
              <a:t>(...)</a:t>
            </a:r>
          </a:p>
          <a:p>
            <a:pPr marL="0" indent="0">
              <a:buNone/>
            </a:pPr>
            <a:r>
              <a:rPr lang="en-US" sz="2000" dirty="0"/>
              <a:t>&gt;&gt;&gt; </a:t>
            </a:r>
            <a:r>
              <a:rPr lang="en-US" sz="2000" dirty="0" err="1"/>
              <a:t>lin.score</a:t>
            </a:r>
            <a:r>
              <a:rPr lang="en-US" sz="2000" dirty="0"/>
              <a:t>(</a:t>
            </a:r>
            <a:r>
              <a:rPr lang="en-US" sz="2000" dirty="0" err="1"/>
              <a:t>diabetes_X_test</a:t>
            </a:r>
            <a:r>
              <a:rPr lang="en-US" sz="2000" dirty="0"/>
              <a:t>, </a:t>
            </a:r>
            <a:r>
              <a:rPr lang="en-US" sz="2000" dirty="0" err="1"/>
              <a:t>diabetes_y_test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0.5850753022...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6994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6</a:t>
            </a:r>
            <a:r>
              <a:rPr lang="x-none" altLang="en-US" sz="2800" b="1" dirty="0" smtClean="0"/>
              <a:t>. </a:t>
            </a:r>
            <a:r>
              <a:rPr lang="en-US" altLang="en-US" sz="2800" b="1" dirty="0"/>
              <a:t>Linear model</a:t>
            </a:r>
          </a:p>
          <a:p>
            <a:pPr marL="0" indent="0">
              <a:buNone/>
            </a:pPr>
            <a:endParaRPr lang="x-none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1950109"/>
            <a:ext cx="6082359" cy="45313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40" y="1970443"/>
            <a:ext cx="6027768" cy="44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5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Fields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Clustering</a:t>
            </a:r>
          </a:p>
          <a:p>
            <a:pPr marL="0" indent="0">
              <a:buNone/>
            </a:pPr>
            <a:endParaRPr lang="en-US" sz="2800" b="1"/>
          </a:p>
          <a:p>
            <a:r>
              <a:rPr lang="en-US" sz="2000"/>
              <a:t>Automatic grouping of similar objects into sets.</a:t>
            </a:r>
          </a:p>
          <a:p>
            <a:r>
              <a:rPr lang="en-US" sz="2000"/>
              <a:t>Applications: Customer segmentation, Grouping experiment outcomes</a:t>
            </a:r>
          </a:p>
          <a:p>
            <a:r>
              <a:rPr lang="en-US" sz="2000"/>
              <a:t>Algorithms: k-Means, spectral clustering, mean-shift, ...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Dimensionality reduction</a:t>
            </a:r>
          </a:p>
          <a:p>
            <a:pPr marL="0" indent="0">
              <a:buNone/>
            </a:pPr>
            <a:endParaRPr lang="en-US" sz="2800" b="1">
              <a:sym typeface="+mn-ea"/>
            </a:endParaRPr>
          </a:p>
          <a:p>
            <a:r>
              <a:rPr lang="en-US" sz="2000">
                <a:sym typeface="+mn-ea"/>
              </a:rPr>
              <a:t>Reducing the number of random variables to consider.</a:t>
            </a:r>
          </a:p>
          <a:p>
            <a:r>
              <a:rPr lang="en-US" sz="2000">
                <a:sym typeface="+mn-ea"/>
              </a:rPr>
              <a:t>Applications: Visualization, Increased efficiency</a:t>
            </a:r>
          </a:p>
          <a:p>
            <a:r>
              <a:rPr lang="en-US" sz="2000">
                <a:sym typeface="+mn-ea"/>
              </a:rPr>
              <a:t>Algorithms: PCA, feature selection, non-negative matrix factorization.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Fields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Model selection</a:t>
            </a:r>
          </a:p>
          <a:p>
            <a:pPr marL="0" indent="0">
              <a:buNone/>
            </a:pPr>
            <a:endParaRPr lang="en-US" sz="2800" b="1"/>
          </a:p>
          <a:p>
            <a:r>
              <a:rPr lang="en-US" sz="2000"/>
              <a:t>Comparing, validating and choosing parameters and models.</a:t>
            </a:r>
          </a:p>
          <a:p>
            <a:r>
              <a:rPr lang="en-US" sz="2000"/>
              <a:t>Goal: Improved accuracy via parameter tuning</a:t>
            </a:r>
          </a:p>
          <a:p>
            <a:r>
              <a:rPr lang="en-US" sz="2000"/>
              <a:t>Modules: grid search, cross validation, metrics.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Preprocessing</a:t>
            </a:r>
          </a:p>
          <a:p>
            <a:endParaRPr lang="x-none" altLang="en-US" sz="2000"/>
          </a:p>
          <a:p>
            <a:r>
              <a:rPr lang="en-US" sz="2000">
                <a:sym typeface="+mn-ea"/>
              </a:rPr>
              <a:t>Feature extraction and normalization.</a:t>
            </a:r>
          </a:p>
          <a:p>
            <a:r>
              <a:rPr lang="en-US" sz="2000">
                <a:sym typeface="+mn-ea"/>
              </a:rPr>
              <a:t>Application: Transforming input data such as text for use with machine learning algorithms.</a:t>
            </a:r>
          </a:p>
          <a:p>
            <a:r>
              <a:rPr lang="en-US" sz="2000">
                <a:sym typeface="+mn-ea"/>
              </a:rPr>
              <a:t>Modules: preprocessing, feature extraction.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1. Loading an example dataset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000"/>
              <a:t>The data </a:t>
            </a:r>
            <a:r>
              <a:rPr lang="x-none" altLang="en-US" sz="2000"/>
              <a:t>i</a:t>
            </a:r>
            <a:r>
              <a:rPr lang="en-US" sz="2000"/>
              <a:t>s a simple flower database known as the Iris dataset.</a:t>
            </a:r>
          </a:p>
          <a:p>
            <a:endParaRPr lang="en-US" sz="2000"/>
          </a:p>
          <a:p>
            <a:r>
              <a:rPr lang="en-US" sz="2000"/>
              <a:t>150 observations of the iris flower </a:t>
            </a:r>
          </a:p>
          <a:p>
            <a:endParaRPr lang="en-US" sz="2000"/>
          </a:p>
          <a:p>
            <a:r>
              <a:rPr lang="en-US" sz="2000"/>
              <a:t>measurements:  sepal length, sepal width, petal length and petal width </a:t>
            </a:r>
          </a:p>
          <a:p>
            <a:endParaRPr lang="en-US" sz="2000"/>
          </a:p>
          <a:p>
            <a:r>
              <a:rPr lang="en-US" sz="2000"/>
              <a:t>subtype: Iris setosa, Iris versicolor, Iris virginica.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1. Loading an example dataset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sz="2000" b="1"/>
              <a:t>To load the dataset into a Python object:</a:t>
            </a:r>
          </a:p>
          <a:p>
            <a:pPr marL="0" indent="0">
              <a:buNone/>
            </a:pPr>
            <a:r>
              <a:rPr sz="2000"/>
              <a:t>&gt;&gt;&gt; from sklearn import datasets</a:t>
            </a:r>
          </a:p>
          <a:p>
            <a:pPr marL="0" indent="0">
              <a:buNone/>
            </a:pPr>
            <a:r>
              <a:rPr sz="2000"/>
              <a:t>&gt;&gt;&gt; iris = datasets.load_iris()</a:t>
            </a:r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 b="1"/>
              <a:t>This data is stored in the .data member:</a:t>
            </a:r>
          </a:p>
          <a:p>
            <a:pPr marL="0" indent="0">
              <a:buNone/>
            </a:pPr>
            <a:r>
              <a:rPr sz="2000"/>
              <a:t>&gt;&gt;&gt; iris.data.shape</a:t>
            </a:r>
          </a:p>
          <a:p>
            <a:pPr marL="0" indent="0">
              <a:buNone/>
            </a:pPr>
            <a:r>
              <a:rPr sz="2000"/>
              <a:t>(150, 4)   --&gt;	(n_samples, n_features)</a:t>
            </a:r>
          </a:p>
          <a:p>
            <a:pPr marL="0" indent="0">
              <a:buNone/>
            </a:pPr>
            <a:r>
              <a:rPr sz="2000"/>
              <a:t>&gt;&gt;&gt; iris.data</a:t>
            </a:r>
          </a:p>
          <a:p>
            <a:pPr marL="0" indent="0">
              <a:buNone/>
            </a:pPr>
            <a:r>
              <a:rPr sz="2000"/>
              <a:t>array([[ 5.1,  3.5,  1.4,  0.2],</a:t>
            </a:r>
          </a:p>
          <a:p>
            <a:pPr marL="0" indent="0">
              <a:buNone/>
            </a:pPr>
            <a:r>
              <a:rPr sz="2000"/>
              <a:t>       [ 4.9,  3. ,  1.4,  0.2],</a:t>
            </a:r>
          </a:p>
          <a:p>
            <a:pPr marL="0" indent="0">
              <a:buNone/>
            </a:pPr>
            <a:r>
              <a:rPr sz="2000"/>
              <a:t>       [ 4.7,  3.2,  1.3,  0.2],</a:t>
            </a:r>
          </a:p>
          <a:p>
            <a:pPr marL="0" indent="0">
              <a:buNone/>
            </a:pPr>
            <a:r>
              <a:rPr sz="2000"/>
              <a:t>       [ 5. ,  3.6,  1.4,  0.2], ...]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1. Loading an example dataset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sz="2000"/>
              <a:t>The class of each observation is stored in the .target, </a:t>
            </a:r>
          </a:p>
          <a:p>
            <a:pPr marL="0" indent="0">
              <a:buNone/>
            </a:pPr>
            <a:r>
              <a:rPr sz="2000"/>
              <a:t>a 1D array of length n_samples:</a:t>
            </a:r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&gt;&gt;&gt; iris.target.shape</a:t>
            </a:r>
          </a:p>
          <a:p>
            <a:pPr marL="0" indent="0">
              <a:buNone/>
            </a:pPr>
            <a:r>
              <a:rPr sz="2000"/>
              <a:t>(150,)</a:t>
            </a:r>
          </a:p>
          <a:p>
            <a:pPr marL="0" indent="0">
              <a:buNone/>
            </a:pPr>
            <a:r>
              <a:rPr sz="2000"/>
              <a:t>&gt;&gt;&gt; import numpy as np</a:t>
            </a:r>
          </a:p>
          <a:p>
            <a:pPr marL="0" indent="0">
              <a:buNone/>
            </a:pPr>
            <a:r>
              <a:rPr sz="2000"/>
              <a:t>&gt;&gt;&gt; np.unique(iris.target)</a:t>
            </a:r>
          </a:p>
          <a:p>
            <a:pPr marL="0" indent="0">
              <a:buNone/>
            </a:pPr>
            <a:r>
              <a:rPr sz="2000"/>
              <a:t>array([0, 1, 2])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2. Learning and Predicting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sz="2000"/>
              <a:t>In scikit-learn, we learn from existing data by creating an estimator and calling its fit(X, Y) method.</a:t>
            </a:r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&gt;&gt;&gt; from sklearn import svm</a:t>
            </a:r>
          </a:p>
          <a:p>
            <a:pPr marL="0" indent="0">
              <a:buNone/>
            </a:pPr>
            <a:r>
              <a:rPr sz="2000"/>
              <a:t>&gt;&gt;&gt; clf = svm.LinearSVC()</a:t>
            </a:r>
          </a:p>
          <a:p>
            <a:pPr marL="0" indent="0">
              <a:buNone/>
            </a:pPr>
            <a:r>
              <a:rPr sz="2000"/>
              <a:t>&gt;&gt;&gt; clf.fit(iris.data, iris.target) # learn from the data </a:t>
            </a:r>
          </a:p>
          <a:p>
            <a:pPr marL="0" indent="0">
              <a:buNone/>
            </a:pPr>
            <a:r>
              <a:rPr sz="2000"/>
              <a:t>LinearSVC(…)</a:t>
            </a:r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r>
              <a:rPr sz="2000"/>
              <a:t>Once we have learned from the data, we can use our model to predict the most likely outcome on unseen data:</a:t>
            </a:r>
          </a:p>
          <a:p>
            <a:pPr marL="0" indent="0">
              <a:buNone/>
            </a:pPr>
            <a:r>
              <a:rPr sz="2000"/>
              <a:t>&gt;&gt;&gt; clf.predict([[ 5.0,  3.6,  1.3,  0.25]])</a:t>
            </a:r>
          </a:p>
          <a:p>
            <a:pPr marL="0" indent="0">
              <a:buNone/>
            </a:pPr>
            <a:r>
              <a:rPr sz="2000"/>
              <a:t>Array([0])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alt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sz="2800" b="1"/>
              <a:t>2. Learning and Predicting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sz="2000" b="1"/>
              <a:t>parameters of the model</a:t>
            </a:r>
          </a:p>
          <a:p>
            <a:pPr marL="0" indent="0">
              <a:buNone/>
            </a:pPr>
            <a:endParaRPr sz="2000" b="1"/>
          </a:p>
          <a:p>
            <a:pPr marL="0" indent="0">
              <a:buNone/>
            </a:pPr>
            <a:r>
              <a:rPr sz="2000"/>
              <a:t>&gt;&gt;&gt; clf.coef_</a:t>
            </a:r>
          </a:p>
          <a:p>
            <a:pPr marL="0" indent="0">
              <a:buNone/>
            </a:pPr>
            <a:r>
              <a:rPr sz="2000"/>
              <a:t>array([[ 0.18424202,  0.4512277 , -0.80794005, -0.45071561],</a:t>
            </a:r>
          </a:p>
          <a:p>
            <a:pPr marL="0" indent="0">
              <a:buNone/>
            </a:pPr>
            <a:r>
              <a:rPr sz="2000"/>
              <a:t>       [ 0.05303031, -0.8930899 ,  0.40346741, -0.93584612],</a:t>
            </a:r>
          </a:p>
          <a:p>
            <a:pPr marL="0" indent="0">
              <a:buNone/>
            </a:pPr>
            <a:r>
              <a:rPr sz="2000"/>
              <a:t>       [-0.85049667, -0.98668971,  1.38108908,  1.86543701]])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1151</Words>
  <Application>Microsoft Office PowerPoint</Application>
  <PresentationFormat>宽屏</PresentationFormat>
  <Paragraphs>270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宋体</vt:lpstr>
      <vt:lpstr>Arial</vt:lpstr>
      <vt:lpstr>1_Communications and Dialogues</vt:lpstr>
      <vt:lpstr>scikit-learn Machine Learning in Python</vt:lpstr>
      <vt:lpstr>Fields of Application</vt:lpstr>
      <vt:lpstr>Fields of Application</vt:lpstr>
      <vt:lpstr>Fields of Application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scikit-learn-Machine Learning in Python</dc:title>
  <dc:creator>stephen</dc:creator>
  <cp:lastModifiedBy>Stephen Cheng</cp:lastModifiedBy>
  <cp:revision>105</cp:revision>
  <dcterms:created xsi:type="dcterms:W3CDTF">2017-05-16T01:57:07Z</dcterms:created>
  <dcterms:modified xsi:type="dcterms:W3CDTF">2017-05-20T13:56:54Z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