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60" r:id="rId5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D4729-2D1D-4523-A4FA-34ACCC228108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x-none" altLang="en-US"/>
              <a:t>          Feature Extraction</a:t>
            </a:r>
            <a:r>
              <a:rPr lang="en-US"/>
              <a:t> Machine Learning </a:t>
            </a:r>
            <a:r>
              <a:rPr lang="x-none" altLang="en-US"/>
              <a:t>Methods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800"/>
          </a:p>
          <a:p>
            <a:r>
              <a:rPr lang="x-none" altLang="en-US" sz="2800"/>
              <a:t>Train Data: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800"/>
              <a:t>	11855 * 117 (features)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800"/>
              <a:t>	11855 * 1 (3 tags included)</a:t>
            </a:r>
            <a:endParaRPr lang="x-none" altLang="en-US" sz="2800"/>
          </a:p>
          <a:p>
            <a:pPr marL="914400" lvl="2" indent="0">
              <a:buNone/>
            </a:pPr>
            <a:endParaRPr lang="x-none" altLang="en-US" sz="2100"/>
          </a:p>
          <a:p>
            <a:r>
              <a:rPr lang="x-none" altLang="en-US" sz="2800"/>
              <a:t>Test Data:</a:t>
            </a:r>
            <a:endParaRPr lang="x-none" altLang="en-US" sz="2800"/>
          </a:p>
          <a:p>
            <a:pPr marL="0" indent="0">
              <a:buNone/>
            </a:pPr>
            <a:r>
              <a:rPr lang="x-none" altLang="en-US" sz="2450"/>
              <a:t>	662 * 117</a:t>
            </a:r>
            <a:endParaRPr lang="x-none" altLang="en-US" sz="2450"/>
          </a:p>
          <a:p>
            <a:pPr marL="0" indent="0">
              <a:buNone/>
            </a:pPr>
            <a:r>
              <a:rPr lang="x-none" altLang="en-US" sz="2450"/>
              <a:t>	662 * 1</a:t>
            </a:r>
            <a:endParaRPr lang="x-none" altLang="en-US" sz="2450"/>
          </a:p>
          <a:p>
            <a:pPr marL="0" indent="0">
              <a:buNone/>
            </a:pPr>
            <a:endParaRPr lang="x-none" altLang="en-US" sz="2450"/>
          </a:p>
          <a:p>
            <a:pPr marL="0" indent="0">
              <a:buNone/>
            </a:pPr>
            <a:r>
              <a:rPr lang="x-none" altLang="en-US" sz="2450"/>
              <a:t>Objective: Classification + Evaluation</a:t>
            </a:r>
            <a:endParaRPr lang="x-none" altLang="en-US" sz="2450"/>
          </a:p>
        </p:txBody>
      </p:sp>
      <p:sp>
        <p:nvSpPr>
          <p:cNvPr id="4" name="Text Box 3"/>
          <p:cNvSpPr txBox="1"/>
          <p:nvPr/>
        </p:nvSpPr>
        <p:spPr>
          <a:xfrm>
            <a:off x="7773670" y="3898265"/>
            <a:ext cx="283464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2400"/>
              <a:t>3rd party library:</a:t>
            </a:r>
            <a:endParaRPr lang="x-none" altLang="en-US" sz="2400"/>
          </a:p>
          <a:p>
            <a:pPr algn="ctr"/>
            <a:r>
              <a:rPr lang="x-none" altLang="en-US" sz="2400"/>
              <a:t>sk-learn</a:t>
            </a:r>
            <a:endParaRPr lang="x-none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neural</a:t>
            </a:r>
            <a:endParaRPr lang="x-none" altLang="en-US" sz="2800" b="1"/>
          </a:p>
          <a:p>
            <a:pPr marL="0" indent="0">
              <a:buNone/>
            </a:pPr>
            <a:r>
              <a:rPr lang="x-none" altLang="en-US" sz="2800" b="1"/>
              <a:t>networks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Multiple layer Perception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100584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adaboost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daBoost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102362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naive</a:t>
            </a:r>
            <a:endParaRPr lang="x-none" altLang="en-US" sz="2800" b="1"/>
          </a:p>
          <a:p>
            <a:pPr marL="0" indent="0">
              <a:buNone/>
            </a:pPr>
            <a:r>
              <a:rPr lang="x-none" altLang="en-US" sz="2800" b="1"/>
              <a:t>bayes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Naive Bayes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7696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qda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Quadratic Discriminant Analysis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591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Data Preprocessing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PCA</a:t>
            </a:r>
            <a:endParaRPr lang="x-none" altLang="en-US" sz="2800" b="1"/>
          </a:p>
          <a:p>
            <a:endParaRPr lang="en-US" b="1"/>
          </a:p>
          <a:p>
            <a:pPr marL="0" indent="0">
              <a:buNone/>
            </a:pPr>
            <a:r>
              <a:rPr lang="x-none" altLang="en-US" sz="2000"/>
              <a:t>Train </a:t>
            </a:r>
            <a:r>
              <a:rPr lang="en-US" sz="2000"/>
              <a:t>confidence interval: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0.993516107874</a:t>
            </a:r>
            <a:endParaRPr lang="en-US" sz="2000"/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x-none" altLang="en-US" sz="2000">
                <a:sym typeface="+mn-ea"/>
              </a:rPr>
              <a:t>Test </a:t>
            </a:r>
            <a:r>
              <a:rPr lang="en-US" sz="2000">
                <a:sym typeface="+mn-ea"/>
              </a:rPr>
              <a:t>confidence interval: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0.976402270184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pca feature index:  [83, 41, 39, 64, 66]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pca-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145" y="1515745"/>
            <a:ext cx="5939155" cy="4453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Data Preprocessing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PCA</a:t>
            </a:r>
            <a:endParaRPr lang="x-none" altLang="en-US" sz="2800" b="1"/>
          </a:p>
          <a:p>
            <a:endParaRPr lang="en-US" b="1"/>
          </a:p>
          <a:p>
            <a:pPr marL="0" indent="0">
              <a:buNone/>
            </a:pPr>
            <a:r>
              <a:rPr lang="x-none" altLang="en-US" sz="2000"/>
              <a:t>Train </a:t>
            </a:r>
            <a:r>
              <a:rPr lang="en-US" sz="2000"/>
              <a:t>confidence interval: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0.993516107874</a:t>
            </a:r>
            <a:endParaRPr lang="en-US" sz="2000"/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x-none" altLang="en-US" sz="2000">
                <a:sym typeface="+mn-ea"/>
              </a:rPr>
              <a:t>Test </a:t>
            </a:r>
            <a:r>
              <a:rPr lang="en-US" sz="2000">
                <a:sym typeface="+mn-ea"/>
              </a:rPr>
              <a:t>confidence interval: 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0.976402270184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pca feature index:  [83, 41, 39, 64, 66]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pPr marL="0" indent="0">
              <a:buNone/>
            </a:pPr>
            <a:endParaRPr lang="en-US" sz="2000">
              <a:sym typeface="+mn-ea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8" name="Picture 7" descr="pca-scatter 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1865" y="1534795"/>
            <a:ext cx="5709285" cy="42824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23990" y="6054725"/>
            <a:ext cx="45916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/>
              <a:t>'--1--', '--4--', '--6--' refers to 3 unique tags respectively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Comparision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Sum Up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</p:txBody>
      </p:sp>
      <p:graphicFrame>
        <p:nvGraphicFramePr>
          <p:cNvPr id="5" name="Table 4"/>
          <p:cNvGraphicFramePr/>
          <p:nvPr/>
        </p:nvGraphicFramePr>
        <p:xfrm>
          <a:off x="1809115" y="2357755"/>
          <a:ext cx="853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ML method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</a:t>
                      </a:r>
                      <a:r>
                        <a:t>ccuracy score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0.448640483384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svm-linear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0.448640483384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svm-rbf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0.444108761329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0.448640483384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0.444108761329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0.462235649547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0.441087613293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0.622356495468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t>quadratic discriminant analysis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t>0.448640483384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knn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 descr="K Nearest Neighbo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45845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svm-linear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SVM-linear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680" y="10591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svm-rbf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6" name="Picture 5" descr="SVM-RBF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41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decision </a:t>
            </a:r>
            <a:endParaRPr lang="x-none" altLang="en-US" sz="2800" b="1"/>
          </a:p>
          <a:p>
            <a:pPr marL="0" indent="0">
              <a:buNone/>
            </a:pPr>
            <a:r>
              <a:rPr lang="x-none" altLang="en-US" sz="2800" b="1"/>
              <a:t>tree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6" name="Picture 5" descr="DecisionTree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41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en-US"/>
              <a:t>Classification Visualization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7020"/>
            <a:ext cx="10972800" cy="4571365"/>
          </a:xfrm>
        </p:spPr>
        <p:txBody>
          <a:bodyPr/>
          <a:p>
            <a:pPr marL="0" indent="0">
              <a:buNone/>
            </a:pPr>
            <a:r>
              <a:rPr lang="x-none" altLang="en-US" sz="2800" b="1"/>
              <a:t>random</a:t>
            </a:r>
            <a:endParaRPr lang="x-none" altLang="en-US" sz="2800" b="1"/>
          </a:p>
          <a:p>
            <a:pPr marL="0" indent="0">
              <a:buNone/>
            </a:pPr>
            <a:r>
              <a:rPr lang="x-none" altLang="en-US" sz="2800" b="1"/>
              <a:t>forest</a:t>
            </a:r>
            <a:endParaRPr lang="x-none" altLang="en-US" sz="2800" b="1"/>
          </a:p>
          <a:p>
            <a:endParaRPr lang="en-US" b="1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Random Forest classifi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02362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charset="0"/>
            <a:ea typeface="SimSun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Kingsoft Office WPP</Application>
  <PresentationFormat>Widescreen</PresentationFormat>
  <Paragraphs>162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1_Communications and Dialogues</vt:lpstr>
      <vt:lpstr>scikit-learn Machine Learning in Python</vt:lpstr>
      <vt:lpstr>Fields of Application</vt:lpstr>
      <vt:lpstr>Data Preprocessing </vt:lpstr>
      <vt:lpstr>Data Preprocessing </vt:lpstr>
      <vt:lpstr>Classification Comparision </vt:lpstr>
      <vt:lpstr>Classification Visualization </vt:lpstr>
      <vt:lpstr>Classification Visualization </vt:lpstr>
      <vt:lpstr>Classification Visualization </vt:lpstr>
      <vt:lpstr>Classification Visualization </vt:lpstr>
      <vt:lpstr>Classification Visualization </vt:lpstr>
      <vt:lpstr>Classification Visualization </vt:lpstr>
      <vt:lpstr>Classification Visualization </vt:lpstr>
      <vt:lpstr>Classification Visualization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scikit-learn-Machine Learning in Python</dc:title>
  <dc:creator>stephen</dc:creator>
  <cp:lastModifiedBy>stephen</cp:lastModifiedBy>
  <cp:revision>70</cp:revision>
  <dcterms:created xsi:type="dcterms:W3CDTF">2017-05-19T09:52:00Z</dcterms:created>
  <dcterms:modified xsi:type="dcterms:W3CDTF">2017-05-19T09:52:00Z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