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7" r:id="rId10"/>
    <p:sldId id="263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660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0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4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9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7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1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2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9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play-with-docker.com/" TargetMode="External"/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3314" y="1613109"/>
            <a:ext cx="9095873" cy="1058194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Einführung Docker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711251" y="5906125"/>
            <a:ext cx="611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JavaCoP</a:t>
            </a:r>
            <a:r>
              <a:rPr lang="de-DE" sz="2800" dirty="0" smtClean="0"/>
              <a:t> - 23.08.2017: 	Jens </a:t>
            </a:r>
            <a:r>
              <a:rPr lang="de-DE" sz="2800" dirty="0" err="1" smtClean="0"/>
              <a:t>Trommer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55" y="4662708"/>
            <a:ext cx="1816193" cy="15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Demos – extern </a:t>
            </a:r>
            <a:r>
              <a:rPr lang="de-DE" b="1" dirty="0" smtClean="0"/>
              <a:t>im Browser auf Docker-Umgebung</a:t>
            </a:r>
            <a:r>
              <a:rPr lang="de-DE" b="1" dirty="0"/>
              <a:t/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859380"/>
          </a:xfrm>
        </p:spPr>
        <p:txBody>
          <a:bodyPr>
            <a:normAutofit/>
          </a:bodyPr>
          <a:lstStyle/>
          <a:p>
            <a:r>
              <a:rPr lang="de-DE" dirty="0" err="1" smtClean="0"/>
              <a:t>Hello</a:t>
            </a:r>
            <a:r>
              <a:rPr lang="de-DE" dirty="0" smtClean="0"/>
              <a:t>-World</a:t>
            </a:r>
          </a:p>
          <a:p>
            <a:r>
              <a:rPr lang="de-DE" dirty="0" err="1" smtClean="0"/>
              <a:t>Dockerfile</a:t>
            </a:r>
            <a:r>
              <a:rPr lang="de-DE" dirty="0" smtClean="0"/>
              <a:t> mit Java-App</a:t>
            </a:r>
          </a:p>
          <a:p>
            <a:r>
              <a:rPr lang="de-DE" dirty="0" smtClean="0"/>
              <a:t>Statische </a:t>
            </a:r>
            <a:r>
              <a:rPr lang="de-DE" dirty="0" err="1" smtClean="0"/>
              <a:t>WebAnwendung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http://labs.play-with-docker.com/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50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intern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ElsterWebSim</a:t>
            </a:r>
            <a:r>
              <a:rPr lang="de-DE" dirty="0" smtClean="0"/>
              <a:t> auf Laborumgebung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58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5756"/>
            <a:ext cx="10515600" cy="1325562"/>
          </a:xfrm>
        </p:spPr>
        <p:txBody>
          <a:bodyPr/>
          <a:lstStyle/>
          <a:p>
            <a:r>
              <a:rPr lang="de-DE" b="1" dirty="0" smtClean="0"/>
              <a:t>Docker </a:t>
            </a:r>
            <a:r>
              <a:rPr lang="de-DE" b="1" dirty="0" err="1" smtClean="0"/>
              <a:t>Compose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599" y="1169233"/>
            <a:ext cx="10515600" cy="1618938"/>
          </a:xfrm>
        </p:spPr>
        <p:txBody>
          <a:bodyPr/>
          <a:lstStyle/>
          <a:p>
            <a:r>
              <a:rPr lang="de-DE" dirty="0" smtClean="0"/>
              <a:t>Konfiguration und Starten von mehreren Containern,</a:t>
            </a:r>
          </a:p>
          <a:p>
            <a:r>
              <a:rPr lang="de-DE" dirty="0" smtClean="0"/>
              <a:t>Verknüpfung von z.B. 2 Containern über Links</a:t>
            </a:r>
          </a:p>
          <a:p>
            <a:r>
              <a:rPr lang="de-DE" dirty="0" smtClean="0"/>
              <a:t>Konfiguration und Ausführung über ein </a:t>
            </a:r>
            <a:r>
              <a:rPr lang="de-DE" dirty="0" err="1" smtClean="0"/>
              <a:t>yml</a:t>
            </a:r>
            <a:r>
              <a:rPr lang="de-DE" dirty="0" smtClean="0"/>
              <a:t>-Datei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4773" y="2943522"/>
            <a:ext cx="31179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docker-compose.yml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14727" y="386988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'3'</a:t>
            </a:r>
          </a:p>
          <a:p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web: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- "5000:5000"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redis:alpine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4235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docker.com</a:t>
            </a:r>
            <a:endParaRPr lang="de-DE" dirty="0" smtClean="0"/>
          </a:p>
          <a:p>
            <a:r>
              <a:rPr lang="de-DE" dirty="0">
                <a:hlinkClick r:id="rId3"/>
              </a:rPr>
              <a:t>http://labs.play-with-docker.com/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8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Einführung Virtualisierung </a:t>
            </a:r>
            <a:r>
              <a:rPr lang="de-DE" b="1" dirty="0" err="1" smtClean="0"/>
              <a:t>vs</a:t>
            </a:r>
            <a:r>
              <a:rPr lang="de-DE" b="1" dirty="0" smtClean="0"/>
              <a:t> Docker</a:t>
            </a:r>
          </a:p>
          <a:p>
            <a:r>
              <a:rPr lang="de-DE" b="1" dirty="0" smtClean="0"/>
              <a:t>Images</a:t>
            </a:r>
          </a:p>
          <a:p>
            <a:r>
              <a:rPr lang="de-DE" b="1" dirty="0" smtClean="0"/>
              <a:t>Container</a:t>
            </a:r>
          </a:p>
          <a:p>
            <a:r>
              <a:rPr lang="de-DE" b="1" dirty="0" smtClean="0"/>
              <a:t>Wichtige Docker Kommandos</a:t>
            </a:r>
            <a:endParaRPr lang="de-DE" b="1" dirty="0" smtClean="0"/>
          </a:p>
          <a:p>
            <a:r>
              <a:rPr lang="de-DE" b="1" dirty="0" smtClean="0"/>
              <a:t>Demos – extern </a:t>
            </a:r>
          </a:p>
          <a:p>
            <a:r>
              <a:rPr lang="de-DE" b="1" dirty="0"/>
              <a:t>Demo – intern </a:t>
            </a:r>
            <a:endParaRPr lang="de-DE" dirty="0"/>
          </a:p>
          <a:p>
            <a:r>
              <a:rPr lang="de-DE" b="1" dirty="0" smtClean="0"/>
              <a:t>Docker </a:t>
            </a:r>
            <a:r>
              <a:rPr lang="de-DE" b="1" dirty="0" err="1" smtClean="0"/>
              <a:t>Compose</a:t>
            </a:r>
            <a:endParaRPr lang="de-DE" b="1" dirty="0" smtClean="0"/>
          </a:p>
          <a:p>
            <a:r>
              <a:rPr lang="de-DE" b="1" dirty="0" smtClean="0"/>
              <a:t>Links</a:t>
            </a:r>
            <a:endParaRPr lang="de-DE" b="1" dirty="0"/>
          </a:p>
          <a:p>
            <a:endParaRPr lang="de-DE" b="1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7463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Einführung </a:t>
            </a:r>
            <a:r>
              <a:rPr lang="de-DE" b="1" dirty="0" smtClean="0"/>
              <a:t>Virtualisierung </a:t>
            </a:r>
            <a:r>
              <a:rPr lang="de-DE" b="1" dirty="0" err="1" smtClean="0"/>
              <a:t>vs</a:t>
            </a:r>
            <a:r>
              <a:rPr lang="de-DE" b="1" dirty="0"/>
              <a:t> Docker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03167" y="2021895"/>
            <a:ext cx="4051467" cy="1059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Virtualisierung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VMWare </a:t>
            </a:r>
            <a:r>
              <a:rPr lang="en-US" b="1" dirty="0" err="1" smtClean="0"/>
              <a:t>oder</a:t>
            </a:r>
            <a:r>
              <a:rPr lang="en-US" b="1" dirty="0" smtClean="0"/>
              <a:t> </a:t>
            </a:r>
            <a:r>
              <a:rPr lang="en-US" b="1" dirty="0" err="1" smtClean="0"/>
              <a:t>Virtualbox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845128" y="6013028"/>
            <a:ext cx="2699610" cy="5775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Hardware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45128" y="5489654"/>
            <a:ext cx="2699610" cy="523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Host OS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45124" y="4966280"/>
            <a:ext cx="2699611" cy="523374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Bins/</a:t>
            </a:r>
            <a:r>
              <a:rPr lang="de-DE" b="1" dirty="0" err="1" smtClean="0">
                <a:solidFill>
                  <a:schemeClr val="tx1"/>
                </a:solidFill>
              </a:rPr>
              <a:t>Libs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45123" y="4434511"/>
            <a:ext cx="1155623" cy="5233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App 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389111" y="4442835"/>
            <a:ext cx="1155623" cy="5233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App B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760067" y="6007052"/>
            <a:ext cx="2884924" cy="5775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Hardware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760067" y="5483678"/>
            <a:ext cx="2884924" cy="523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Host OS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760065" y="4957885"/>
            <a:ext cx="2884926" cy="523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Hypervisor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760064" y="4433821"/>
            <a:ext cx="1265989" cy="523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Guest OS 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760064" y="3910447"/>
            <a:ext cx="1265989" cy="523374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Bins/</a:t>
            </a:r>
            <a:r>
              <a:rPr lang="de-DE" b="1" dirty="0" err="1" smtClean="0">
                <a:solidFill>
                  <a:schemeClr val="tx1"/>
                </a:solidFill>
              </a:rPr>
              <a:t>Libs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760063" y="3383273"/>
            <a:ext cx="1265990" cy="5233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App 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304052" y="4427845"/>
            <a:ext cx="1340939" cy="523374"/>
          </a:xfrm>
          <a:prstGeom prst="rect">
            <a:avLst/>
          </a:prstGeom>
          <a:pattFill prst="horzBrick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Guest OS B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304052" y="3904471"/>
            <a:ext cx="1340939" cy="523374"/>
          </a:xfrm>
          <a:prstGeom prst="rect">
            <a:avLst/>
          </a:prstGeom>
          <a:pattFill prst="ltDnDiag">
            <a:fgClr>
              <a:srgbClr val="FF6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Bins/</a:t>
            </a:r>
            <a:r>
              <a:rPr lang="de-DE" b="1" dirty="0" err="1" smtClean="0">
                <a:solidFill>
                  <a:schemeClr val="tx1"/>
                </a:solidFill>
              </a:rPr>
              <a:t>Libs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304051" y="3377297"/>
            <a:ext cx="1340940" cy="5233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App B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>
          <a:xfrm>
            <a:off x="600279" y="2116612"/>
            <a:ext cx="2981490" cy="645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00" b="1" dirty="0" err="1" smtClean="0"/>
              <a:t>Ohne</a:t>
            </a:r>
            <a:r>
              <a:rPr lang="en-US" b="1" dirty="0" smtClean="0"/>
              <a:t> </a:t>
            </a:r>
            <a:r>
              <a:rPr lang="en-US" b="1" dirty="0" err="1" smtClean="0"/>
              <a:t>Virtualisierung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25" name="Inhaltsplatzhalter 2"/>
          <p:cNvSpPr txBox="1">
            <a:spLocks/>
          </p:cNvSpPr>
          <p:nvPr/>
        </p:nvSpPr>
        <p:spPr>
          <a:xfrm>
            <a:off x="9274002" y="2165835"/>
            <a:ext cx="1747736" cy="451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b="1" dirty="0" smtClean="0"/>
              <a:t>Docker</a:t>
            </a:r>
            <a:endParaRPr lang="en-US" b="1" dirty="0"/>
          </a:p>
        </p:txBody>
      </p:sp>
      <p:sp>
        <p:nvSpPr>
          <p:cNvPr id="26" name="Rechteck 25"/>
          <p:cNvSpPr/>
          <p:nvPr/>
        </p:nvSpPr>
        <p:spPr>
          <a:xfrm>
            <a:off x="8728827" y="6037010"/>
            <a:ext cx="2884924" cy="5775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Hardware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728827" y="5513636"/>
            <a:ext cx="2884924" cy="523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Host OS, </a:t>
            </a:r>
            <a:r>
              <a:rPr lang="de-DE" b="1" dirty="0" err="1" smtClean="0">
                <a:solidFill>
                  <a:schemeClr val="tx1"/>
                </a:solidFill>
              </a:rPr>
              <a:t>Shared</a:t>
            </a:r>
            <a:r>
              <a:rPr lang="de-DE" b="1" dirty="0" smtClean="0">
                <a:solidFill>
                  <a:schemeClr val="tx1"/>
                </a:solidFill>
              </a:rPr>
              <a:t> Services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8728825" y="4987843"/>
            <a:ext cx="2884926" cy="523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Docker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8728825" y="4464988"/>
            <a:ext cx="1265989" cy="523374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Bins/</a:t>
            </a:r>
            <a:r>
              <a:rPr lang="de-DE" b="1" dirty="0" err="1" smtClean="0">
                <a:solidFill>
                  <a:schemeClr val="tx1"/>
                </a:solidFill>
              </a:rPr>
              <a:t>Libs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8728824" y="3937814"/>
            <a:ext cx="1265990" cy="5233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App 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0272812" y="4464729"/>
            <a:ext cx="1340939" cy="523374"/>
          </a:xfrm>
          <a:prstGeom prst="rect">
            <a:avLst/>
          </a:prstGeom>
          <a:pattFill prst="ltDnDiag">
            <a:fgClr>
              <a:srgbClr val="FF6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Bins/</a:t>
            </a:r>
            <a:r>
              <a:rPr lang="de-DE" b="1" dirty="0" err="1" smtClean="0">
                <a:solidFill>
                  <a:schemeClr val="tx1"/>
                </a:solidFill>
              </a:rPr>
              <a:t>Libs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0272811" y="3937555"/>
            <a:ext cx="1340940" cy="5233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App B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/>
        </p:nvSpPr>
        <p:spPr>
          <a:xfrm>
            <a:off x="2578340" y="1953017"/>
            <a:ext cx="1624159" cy="24956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77334" y="1953017"/>
            <a:ext cx="1616143" cy="25059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Cona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7463"/>
          </a:xfrm>
        </p:spPr>
        <p:txBody>
          <a:bodyPr>
            <a:normAutofit fontScale="90000"/>
            <a:scene3d>
              <a:camera prst="orthographicFront">
                <a:rot lat="2400000" lon="0" rev="0"/>
              </a:camera>
              <a:lightRig rig="threePt" dir="t"/>
            </a:scene3d>
            <a:flatTx/>
          </a:bodyPr>
          <a:lstStyle/>
          <a:p>
            <a:r>
              <a:rPr lang="de-DE" b="1" dirty="0"/>
              <a:t>Einführung </a:t>
            </a:r>
            <a:r>
              <a:rPr lang="de-DE" b="1" dirty="0" smtClean="0"/>
              <a:t>Docker</a:t>
            </a:r>
            <a:endParaRPr lang="de-DE" dirty="0"/>
          </a:p>
        </p:txBody>
      </p:sp>
      <p:sp>
        <p:nvSpPr>
          <p:cNvPr id="25" name="Inhaltsplatzhalter 2"/>
          <p:cNvSpPr txBox="1">
            <a:spLocks/>
          </p:cNvSpPr>
          <p:nvPr/>
        </p:nvSpPr>
        <p:spPr>
          <a:xfrm>
            <a:off x="1569057" y="1581218"/>
            <a:ext cx="1747736" cy="451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hteck 25"/>
          <p:cNvSpPr/>
          <p:nvPr/>
        </p:nvSpPr>
        <p:spPr>
          <a:xfrm>
            <a:off x="677334" y="5195938"/>
            <a:ext cx="6553645" cy="8339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Hardware, Cloud, Virtualisierung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77334" y="4696607"/>
            <a:ext cx="6553645" cy="7557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Linux OS, </a:t>
            </a:r>
            <a:r>
              <a:rPr lang="de-DE" b="1" dirty="0" err="1" smtClean="0">
                <a:solidFill>
                  <a:schemeClr val="tx1"/>
                </a:solidFill>
              </a:rPr>
              <a:t>Shared</a:t>
            </a:r>
            <a:r>
              <a:rPr lang="de-DE" b="1" dirty="0" smtClean="0">
                <a:solidFill>
                  <a:schemeClr val="tx1"/>
                </a:solidFill>
              </a:rPr>
              <a:t> Services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77334" y="4459010"/>
            <a:ext cx="6553645" cy="47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Docker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855282" y="3043103"/>
            <a:ext cx="1265989" cy="75924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Bins/</a:t>
            </a:r>
            <a:r>
              <a:rPr lang="de-DE" b="1" dirty="0" err="1" smtClean="0">
                <a:solidFill>
                  <a:schemeClr val="tx1"/>
                </a:solidFill>
              </a:rPr>
              <a:t>Libs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855281" y="2317251"/>
            <a:ext cx="1265990" cy="7258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App 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719623" y="3067464"/>
            <a:ext cx="1340939" cy="755786"/>
          </a:xfrm>
          <a:prstGeom prst="rect">
            <a:avLst/>
          </a:prstGeom>
          <a:pattFill prst="pct70">
            <a:fgClr>
              <a:srgbClr val="FF6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Bins/</a:t>
            </a:r>
            <a:r>
              <a:rPr lang="de-DE" b="1" dirty="0" err="1" smtClean="0">
                <a:solidFill>
                  <a:schemeClr val="tx1"/>
                </a:solidFill>
              </a:rPr>
              <a:t>Libs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2719623" y="2317252"/>
            <a:ext cx="1340940" cy="7557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App B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25572" y="3878304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Container</a:t>
            </a:r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2834491" y="3934009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Container</a:t>
            </a:r>
            <a:endParaRPr lang="de-DE" b="1" dirty="0"/>
          </a:p>
        </p:txBody>
      </p:sp>
      <p:sp>
        <p:nvSpPr>
          <p:cNvPr id="10" name="Rechteck 9"/>
          <p:cNvSpPr/>
          <p:nvPr/>
        </p:nvSpPr>
        <p:spPr>
          <a:xfrm>
            <a:off x="4472574" y="1953017"/>
            <a:ext cx="2748920" cy="249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542421" y="3136833"/>
            <a:ext cx="2293495" cy="1295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Docker Registry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14734" y="2152500"/>
            <a:ext cx="1376131" cy="20186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Docker </a:t>
            </a:r>
            <a:r>
              <a:rPr lang="de-DE" b="1" dirty="0" err="1" smtClean="0">
                <a:solidFill>
                  <a:schemeClr val="tx1"/>
                </a:solidFill>
              </a:rPr>
              <a:t>Daemon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7230979" y="3732551"/>
            <a:ext cx="13114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8694295" y="2134582"/>
            <a:ext cx="1742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Docker Images</a:t>
            </a:r>
            <a:endParaRPr lang="de-DE" sz="2000" b="1" dirty="0"/>
          </a:p>
        </p:txBody>
      </p:sp>
      <p:sp>
        <p:nvSpPr>
          <p:cNvPr id="6" name="Rechteck 5"/>
          <p:cNvSpPr/>
          <p:nvPr/>
        </p:nvSpPr>
        <p:spPr>
          <a:xfrm>
            <a:off x="5287521" y="2152501"/>
            <a:ext cx="417728" cy="2018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 rot="16200000">
            <a:off x="4905639" y="2936951"/>
            <a:ext cx="1175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REST API</a:t>
            </a:r>
            <a:endParaRPr lang="de-DE" sz="2000" b="1" dirty="0"/>
          </a:p>
        </p:txBody>
      </p:sp>
      <p:sp>
        <p:nvSpPr>
          <p:cNvPr id="24" name="Rechteck 23"/>
          <p:cNvSpPr/>
          <p:nvPr/>
        </p:nvSpPr>
        <p:spPr>
          <a:xfrm>
            <a:off x="4747180" y="2164562"/>
            <a:ext cx="540341" cy="2006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 rot="16200000">
            <a:off x="4300812" y="2928483"/>
            <a:ext cx="1389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Docker CLI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6515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127" y="8563"/>
            <a:ext cx="10515600" cy="1325562"/>
          </a:xfrm>
        </p:spPr>
        <p:txBody>
          <a:bodyPr/>
          <a:lstStyle/>
          <a:p>
            <a:r>
              <a:rPr lang="de-DE" b="1" dirty="0" smtClean="0"/>
              <a:t>Docker </a:t>
            </a:r>
            <a:r>
              <a:rPr lang="de-DE" b="1" dirty="0" smtClean="0"/>
              <a:t>Image </a:t>
            </a:r>
            <a:r>
              <a:rPr lang="de-DE" b="1" dirty="0" smtClean="0"/>
              <a:t>- </a:t>
            </a:r>
            <a:r>
              <a:rPr lang="de-DE" b="1" dirty="0" smtClean="0"/>
              <a:t>Schichtenstruktur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334125"/>
            <a:ext cx="10515600" cy="5246557"/>
          </a:xfrm>
        </p:spPr>
        <p:txBody>
          <a:bodyPr>
            <a:normAutofit/>
          </a:bodyPr>
          <a:lstStyle/>
          <a:p>
            <a:r>
              <a:rPr lang="de-DE" b="1" dirty="0" smtClean="0"/>
              <a:t>Image</a:t>
            </a:r>
            <a:r>
              <a:rPr lang="de-DE" dirty="0" smtClean="0"/>
              <a:t> - ist ein leichtgewichtiges Paket, was alles für die Ausführung einer Software enthält, </a:t>
            </a:r>
          </a:p>
          <a:p>
            <a:pPr lvl="1"/>
            <a:r>
              <a:rPr lang="de-DE" dirty="0" smtClean="0"/>
              <a:t>den Code, </a:t>
            </a:r>
          </a:p>
          <a:p>
            <a:pPr lvl="1"/>
            <a:r>
              <a:rPr lang="de-DE" dirty="0" smtClean="0"/>
              <a:t>Laufzeitumgebungen, </a:t>
            </a:r>
          </a:p>
          <a:p>
            <a:pPr lvl="1"/>
            <a:r>
              <a:rPr lang="de-DE" dirty="0" smtClean="0"/>
              <a:t>Bibliotheken, </a:t>
            </a:r>
          </a:p>
          <a:p>
            <a:pPr lvl="1"/>
            <a:r>
              <a:rPr lang="de-DE" dirty="0" smtClean="0"/>
              <a:t>Umgebungsvariablen</a:t>
            </a:r>
          </a:p>
          <a:p>
            <a:pPr lvl="1"/>
            <a:r>
              <a:rPr lang="de-DE" dirty="0" smtClean="0"/>
              <a:t>Konfigurationsdateien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Besteht aus mehreren Schichten als Stack</a:t>
            </a:r>
          </a:p>
          <a:p>
            <a:pPr lvl="1"/>
            <a:r>
              <a:rPr lang="de-DE" dirty="0" smtClean="0"/>
              <a:t>Baut auf vorhandene Images  </a:t>
            </a:r>
          </a:p>
          <a:p>
            <a:pPr lvl="1"/>
            <a:r>
              <a:rPr lang="de-DE" dirty="0" smtClean="0"/>
              <a:t>Die Schichten entstehen durch die Ausführung von Kommandos aus einem  </a:t>
            </a:r>
            <a:r>
              <a:rPr lang="de-DE" dirty="0" err="1" smtClean="0"/>
              <a:t>Dockerfile</a:t>
            </a:r>
            <a:r>
              <a:rPr lang="de-DE" dirty="0" smtClean="0"/>
              <a:t> (</a:t>
            </a:r>
            <a:r>
              <a:rPr lang="de-DE" dirty="0" err="1" smtClean="0"/>
              <a:t>Build</a:t>
            </a:r>
            <a:r>
              <a:rPr lang="de-DE" dirty="0" smtClean="0"/>
              <a:t>-File in Docker)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2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ine Ecke des Rechtecks schneiden 5"/>
          <p:cNvSpPr/>
          <p:nvPr/>
        </p:nvSpPr>
        <p:spPr>
          <a:xfrm>
            <a:off x="459110" y="2743477"/>
            <a:ext cx="5246558" cy="317592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1536"/>
            <a:ext cx="11602387" cy="1325562"/>
          </a:xfrm>
        </p:spPr>
        <p:txBody>
          <a:bodyPr/>
          <a:lstStyle/>
          <a:p>
            <a:r>
              <a:rPr lang="de-DE" b="1" dirty="0" smtClean="0"/>
              <a:t>Docker Image</a:t>
            </a:r>
            <a:endParaRPr lang="de-DE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689545" y="2953062"/>
            <a:ext cx="5066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pythom</a:t>
            </a:r>
            <a:r>
              <a:rPr lang="de-DE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:3.4-alpine</a:t>
            </a:r>
            <a:endParaRPr lang="de-D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 . /</a:t>
            </a:r>
            <a:r>
              <a:rPr lang="de-D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de-D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WORKDIR /</a:t>
            </a:r>
            <a:r>
              <a:rPr lang="de-D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e-D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de-D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de-D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–r rep.txt</a:t>
            </a:r>
          </a:p>
          <a:p>
            <a:r>
              <a:rPr lang="de-DE" sz="24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 ["</a:t>
            </a:r>
            <a:r>
              <a:rPr lang="de-DE" sz="2400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de-DE" sz="24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"app.py"]</a:t>
            </a:r>
          </a:p>
          <a:p>
            <a:endParaRPr lang="de-DE" sz="24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334125" y="1993692"/>
            <a:ext cx="169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Dockerfile</a:t>
            </a:r>
            <a:endParaRPr lang="de-DE" sz="28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6853191" y="1727323"/>
            <a:ext cx="3867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Image (R/O) – Read </a:t>
            </a:r>
            <a:r>
              <a:rPr lang="de-DE" sz="2800" b="1" dirty="0" err="1" smtClean="0"/>
              <a:t>Only</a:t>
            </a:r>
            <a:endParaRPr lang="de-DE" sz="2800" b="1" dirty="0"/>
          </a:p>
        </p:txBody>
      </p:sp>
      <p:sp>
        <p:nvSpPr>
          <p:cNvPr id="10" name="Rechteck 9"/>
          <p:cNvSpPr/>
          <p:nvPr/>
        </p:nvSpPr>
        <p:spPr>
          <a:xfrm>
            <a:off x="6985419" y="2516912"/>
            <a:ext cx="3222885" cy="362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985419" y="5143758"/>
            <a:ext cx="3222885" cy="10022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Layer: </a:t>
            </a:r>
            <a:r>
              <a:rPr lang="de-DE" sz="2000" b="1" dirty="0" err="1" smtClean="0">
                <a:solidFill>
                  <a:schemeClr val="tx1"/>
                </a:solidFill>
              </a:rPr>
              <a:t>xyz</a:t>
            </a:r>
            <a:r>
              <a:rPr lang="de-DE" sz="2000" b="1" dirty="0" smtClean="0">
                <a:solidFill>
                  <a:schemeClr val="tx1"/>
                </a:solidFill>
              </a:rPr>
              <a:t>…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985418" y="4410581"/>
            <a:ext cx="3222885" cy="5691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Layer: </a:t>
            </a:r>
            <a:r>
              <a:rPr lang="de-DE" sz="2000" b="1" dirty="0" err="1" smtClean="0">
                <a:solidFill>
                  <a:schemeClr val="tx1"/>
                </a:solidFill>
              </a:rPr>
              <a:t>abc</a:t>
            </a:r>
            <a:r>
              <a:rPr lang="de-DE" sz="2000" b="1" dirty="0" smtClean="0">
                <a:solidFill>
                  <a:schemeClr val="tx1"/>
                </a:solidFill>
              </a:rPr>
              <a:t>…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985418" y="2982821"/>
            <a:ext cx="3222884" cy="6445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Layer: </a:t>
            </a:r>
            <a:r>
              <a:rPr lang="de-DE" sz="2000" b="1" dirty="0" err="1" smtClean="0">
                <a:solidFill>
                  <a:schemeClr val="tx1"/>
                </a:solidFill>
              </a:rPr>
              <a:t>hij</a:t>
            </a:r>
            <a:r>
              <a:rPr lang="de-DE" sz="2000" b="1" dirty="0" smtClean="0">
                <a:solidFill>
                  <a:schemeClr val="tx1"/>
                </a:solidFill>
              </a:rPr>
              <a:t>…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0328223" y="5334582"/>
            <a:ext cx="186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Base Linux </a:t>
            </a:r>
            <a:r>
              <a:rPr lang="de-DE" b="1" dirty="0" smtClean="0"/>
              <a:t>alpine mit Python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0223292" y="4626287"/>
            <a:ext cx="186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Copy</a:t>
            </a:r>
            <a:r>
              <a:rPr lang="de-DE" b="1" dirty="0" smtClean="0"/>
              <a:t>-Dateien</a:t>
            </a:r>
            <a:endParaRPr lang="de-DE" b="1" dirty="0"/>
          </a:p>
        </p:txBody>
      </p:sp>
      <p:sp>
        <p:nvSpPr>
          <p:cNvPr id="16" name="Rechteck 15"/>
          <p:cNvSpPr/>
          <p:nvPr/>
        </p:nvSpPr>
        <p:spPr>
          <a:xfrm>
            <a:off x="6985418" y="3859872"/>
            <a:ext cx="3222884" cy="3673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Layer: </a:t>
            </a:r>
            <a:r>
              <a:rPr lang="de-DE" sz="2000" b="1" dirty="0" err="1" smtClean="0">
                <a:solidFill>
                  <a:schemeClr val="tx1"/>
                </a:solidFill>
              </a:rPr>
              <a:t>efg</a:t>
            </a:r>
            <a:r>
              <a:rPr lang="de-DE" sz="2000" b="1" dirty="0" smtClean="0">
                <a:solidFill>
                  <a:schemeClr val="tx1"/>
                </a:solidFill>
              </a:rPr>
              <a:t>…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0193315" y="3182551"/>
            <a:ext cx="186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Installed</a:t>
            </a:r>
            <a:r>
              <a:rPr lang="de-DE" b="1" dirty="0" smtClean="0"/>
              <a:t> </a:t>
            </a:r>
            <a:r>
              <a:rPr lang="de-DE" b="1" dirty="0" err="1" smtClean="0"/>
              <a:t>Libs</a:t>
            </a:r>
            <a:endParaRPr lang="de-DE" b="1" dirty="0"/>
          </a:p>
        </p:txBody>
      </p:sp>
      <p:cxnSp>
        <p:nvCxnSpPr>
          <p:cNvPr id="19" name="Gewinkelte Verbindung 18"/>
          <p:cNvCxnSpPr/>
          <p:nvPr/>
        </p:nvCxnSpPr>
        <p:spPr>
          <a:xfrm flipV="1">
            <a:off x="5728153" y="4380928"/>
            <a:ext cx="1257266" cy="9300"/>
          </a:xfrm>
          <a:prstGeom prst="bentConnector3">
            <a:avLst/>
          </a:prstGeom>
          <a:ln w="1174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0414348" y="3859872"/>
            <a:ext cx="186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Environment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5972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Docker Container – Laufzeit Instanz von Image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Ausführung eines Images als Instanz</a:t>
            </a:r>
          </a:p>
          <a:p>
            <a:r>
              <a:rPr lang="de-DE" dirty="0" smtClean="0"/>
              <a:t>Läuft isoliert von der Host-Umgebung</a:t>
            </a:r>
          </a:p>
          <a:p>
            <a:r>
              <a:rPr lang="de-DE" dirty="0" smtClean="0"/>
              <a:t>Access Host-Dateien und Ports, wenn beim Start konfiguriert</a:t>
            </a:r>
          </a:p>
          <a:p>
            <a:r>
              <a:rPr lang="de-DE" dirty="0" smtClean="0"/>
              <a:t>Läuft nativ auf dem Host-Kernel</a:t>
            </a:r>
          </a:p>
          <a:p>
            <a:r>
              <a:rPr lang="de-DE" dirty="0" smtClean="0"/>
              <a:t>Container läuft in einem eigenen Prozess</a:t>
            </a:r>
          </a:p>
          <a:p>
            <a:r>
              <a:rPr lang="de-DE" dirty="0" smtClean="0"/>
              <a:t>Unterschied zum Image hat nun noch eine zusätzliche R/W-Schicht (Read/Write) für die Laufzeit, zum Schreiben von Laufzeit-Daten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53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78424"/>
          </a:xfrm>
        </p:spPr>
        <p:txBody>
          <a:bodyPr/>
          <a:lstStyle/>
          <a:p>
            <a:r>
              <a:rPr lang="de-DE" b="1" dirty="0" smtClean="0"/>
              <a:t>Container - </a:t>
            </a:r>
            <a:r>
              <a:rPr lang="de-DE" b="1" dirty="0" smtClean="0"/>
              <a:t>Laufzeit </a:t>
            </a:r>
            <a:r>
              <a:rPr lang="de-DE" b="1" dirty="0"/>
              <a:t>Instanz von Image</a:t>
            </a:r>
            <a:endParaRPr lang="de-DE" b="1" dirty="0"/>
          </a:p>
        </p:txBody>
      </p:sp>
      <p:sp>
        <p:nvSpPr>
          <p:cNvPr id="5" name="Rechteck 4"/>
          <p:cNvSpPr/>
          <p:nvPr/>
        </p:nvSpPr>
        <p:spPr>
          <a:xfrm>
            <a:off x="2503359" y="2951620"/>
            <a:ext cx="3222885" cy="362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503360" y="5578466"/>
            <a:ext cx="3222885" cy="10022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Layer: </a:t>
            </a:r>
            <a:r>
              <a:rPr lang="de-DE" sz="2000" b="1" dirty="0" err="1" smtClean="0">
                <a:solidFill>
                  <a:schemeClr val="tx1"/>
                </a:solidFill>
              </a:rPr>
              <a:t>xyz</a:t>
            </a:r>
            <a:r>
              <a:rPr lang="de-DE" sz="2000" b="1" dirty="0" smtClean="0">
                <a:solidFill>
                  <a:schemeClr val="tx1"/>
                </a:solidFill>
              </a:rPr>
              <a:t>…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03359" y="4845289"/>
            <a:ext cx="3222885" cy="5691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Layer: </a:t>
            </a:r>
            <a:r>
              <a:rPr lang="de-DE" sz="2000" b="1" dirty="0" err="1" smtClean="0">
                <a:solidFill>
                  <a:schemeClr val="tx1"/>
                </a:solidFill>
              </a:rPr>
              <a:t>abc</a:t>
            </a:r>
            <a:r>
              <a:rPr lang="de-DE" sz="2000" b="1" dirty="0" smtClean="0">
                <a:solidFill>
                  <a:schemeClr val="tx1"/>
                </a:solidFill>
              </a:rPr>
              <a:t>…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3359" y="3417529"/>
            <a:ext cx="3222884" cy="6445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Layer: </a:t>
            </a:r>
            <a:r>
              <a:rPr lang="de-DE" sz="2000" b="1" dirty="0" err="1" smtClean="0">
                <a:solidFill>
                  <a:schemeClr val="tx1"/>
                </a:solidFill>
              </a:rPr>
              <a:t>hij</a:t>
            </a:r>
            <a:r>
              <a:rPr lang="de-DE" sz="2000" b="1" dirty="0" smtClean="0">
                <a:solidFill>
                  <a:schemeClr val="tx1"/>
                </a:solidFill>
              </a:rPr>
              <a:t>…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03359" y="4294580"/>
            <a:ext cx="3222884" cy="3673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Layer: </a:t>
            </a:r>
            <a:r>
              <a:rPr lang="de-DE" sz="2000" b="1" dirty="0" err="1" smtClean="0">
                <a:solidFill>
                  <a:schemeClr val="tx1"/>
                </a:solidFill>
              </a:rPr>
              <a:t>efg</a:t>
            </a:r>
            <a:r>
              <a:rPr lang="de-DE" sz="2000" b="1" dirty="0" smtClean="0">
                <a:solidFill>
                  <a:schemeClr val="tx1"/>
                </a:solidFill>
              </a:rPr>
              <a:t>…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03359" y="2164673"/>
            <a:ext cx="3222884" cy="329784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000406" y="2063661"/>
            <a:ext cx="401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Container Layer (</a:t>
            </a:r>
            <a:r>
              <a:rPr lang="de-DE" sz="2400" b="1" dirty="0" err="1" smtClean="0"/>
              <a:t>Writeable</a:t>
            </a:r>
            <a:r>
              <a:rPr lang="de-DE" sz="2400" b="1" dirty="0" smtClean="0"/>
              <a:t>)</a:t>
            </a:r>
            <a:endParaRPr lang="de-DE" sz="2400" b="1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3267856" y="2494457"/>
            <a:ext cx="14990" cy="46497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542019" y="2486177"/>
            <a:ext cx="14990" cy="46497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225259" y="4331056"/>
            <a:ext cx="287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Image </a:t>
            </a:r>
            <a:r>
              <a:rPr lang="de-DE" sz="2400" b="1" dirty="0" err="1" smtClean="0"/>
              <a:t>Layers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1369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 wichtige Kommandos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646" y="1828800"/>
            <a:ext cx="11437495" cy="4351337"/>
          </a:xfrm>
        </p:spPr>
        <p:txBody>
          <a:bodyPr>
            <a:normAutofit/>
          </a:bodyPr>
          <a:lstStyle/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dirty="0" smtClean="0"/>
              <a:t>Bauen eines Images mit </a:t>
            </a:r>
            <a:r>
              <a:rPr lang="de-DE" dirty="0" err="1" smtClean="0"/>
              <a:t>Dockerfile</a:t>
            </a:r>
            <a:r>
              <a:rPr lang="de-DE" dirty="0" smtClean="0"/>
              <a:t> 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ocker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 -</a:t>
            </a:r>
            <a:r>
              <a:rPr lang="de-DE" dirty="0" smtClean="0"/>
              <a:t> Von Registry Images herunterladen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ocker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dirty="0" smtClean="0"/>
              <a:t>Auflisten der heruntergeladenen Docker Images</a:t>
            </a: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dirty="0" smtClean="0"/>
              <a:t>Starten eines neuen Containers</a:t>
            </a: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dirty="0" smtClean="0"/>
              <a:t>eines vorhandenen Containers</a:t>
            </a: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dirty="0" smtClean="0"/>
              <a:t>Auflisten der gestarteten Container</a:t>
            </a: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dirty="0" smtClean="0"/>
              <a:t>Entfernen eines Containers</a:t>
            </a: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– Ausführen Shell innerhalb des Containers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05688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449</Words>
  <Application>Microsoft Office PowerPoint</Application>
  <PresentationFormat>Breitbild</PresentationFormat>
  <Paragraphs>131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 2</vt:lpstr>
      <vt:lpstr>HDOfficeLightV0</vt:lpstr>
      <vt:lpstr>Einführung Docker</vt:lpstr>
      <vt:lpstr>Agenda</vt:lpstr>
      <vt:lpstr>Einführung Virtualisierung vs Docker </vt:lpstr>
      <vt:lpstr>Einführung Docker</vt:lpstr>
      <vt:lpstr>Docker Image - Schichtenstruktur</vt:lpstr>
      <vt:lpstr>Docker Image</vt:lpstr>
      <vt:lpstr>Docker Container – Laufzeit Instanz von Image</vt:lpstr>
      <vt:lpstr>Container - Laufzeit Instanz von Image</vt:lpstr>
      <vt:lpstr>Docker wichtige Kommandos</vt:lpstr>
      <vt:lpstr>Demos – extern im Browser auf Docker-Umgebung </vt:lpstr>
      <vt:lpstr>Demo intern</vt:lpstr>
      <vt:lpstr>Docker Compose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Self-contained System (SCS)</dc:title>
  <dc:creator>jens</dc:creator>
  <cp:lastModifiedBy>jens</cp:lastModifiedBy>
  <cp:revision>86</cp:revision>
  <dcterms:created xsi:type="dcterms:W3CDTF">2017-08-07T22:05:48Z</dcterms:created>
  <dcterms:modified xsi:type="dcterms:W3CDTF">2017-08-22T23:10:58Z</dcterms:modified>
</cp:coreProperties>
</file>