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3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7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14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95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0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5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8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29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8E25-C895-4CDC-8E22-6ACF33F7D507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E605-ACC8-46AE-A1AC-A269C91F27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49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Nachbedingung_%28Informatik%29" TargetMode="External"/><Relationship Id="rId2" Type="http://schemas.openxmlformats.org/officeDocument/2006/relationships/hyperlink" Target="https://de.wikipedia.org/wiki/Vorbedingung_%28Informatik%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Invariante_%28Informatik%2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iFYPAel-K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OO-Programmierung und -Design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Vorstellung ausgewählter Prinzipien auf der Basis von einem Vortrag von Sandro Mancuso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Contract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smtClean="0"/>
              <a:t>Begriff und Prinzip durch Bertrand Meyer (Sprache Eiffel) 1986 geprägt</a:t>
            </a:r>
          </a:p>
          <a:p>
            <a:pPr marL="0" indent="0">
              <a:buNone/>
            </a:pPr>
            <a:r>
              <a:rPr lang="de-DE" dirty="0" smtClean="0"/>
              <a:t>Basiert auf dem Prinzip gegenseitiger Verpflichtung und Vorteile :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r>
              <a:rPr lang="de-DE" dirty="0" smtClean="0">
                <a:hlinkClick r:id="rId2" tooltip="Vorbedingung (Informatik)"/>
              </a:rPr>
              <a:t>Vorbedingungen</a:t>
            </a:r>
            <a:r>
              <a:rPr lang="de-DE" dirty="0" smtClean="0"/>
              <a:t> (englisch </a:t>
            </a:r>
            <a:r>
              <a:rPr lang="de-DE" i="1" dirty="0" err="1" smtClean="0"/>
              <a:t>pre-condition</a:t>
            </a:r>
            <a:r>
              <a:rPr lang="de-DE" dirty="0" smtClean="0"/>
              <a:t>), also den Zusicherungen, die der Aufrufer einzuhalten hat – Verpflichtung für den Client, Vorteil für den Lieferanten</a:t>
            </a:r>
          </a:p>
          <a:p>
            <a:endParaRPr lang="de-DE" dirty="0" smtClean="0"/>
          </a:p>
          <a:p>
            <a:r>
              <a:rPr lang="de-DE" dirty="0" smtClean="0">
                <a:hlinkClick r:id="rId3" tooltip="Nachbedingung (Informatik)"/>
              </a:rPr>
              <a:t>Nachbedingungen</a:t>
            </a:r>
            <a:r>
              <a:rPr lang="de-DE" dirty="0" smtClean="0"/>
              <a:t> (englisch </a:t>
            </a:r>
            <a:r>
              <a:rPr lang="de-DE" i="1" dirty="0" smtClean="0"/>
              <a:t>post-</a:t>
            </a:r>
            <a:r>
              <a:rPr lang="de-DE" i="1" dirty="0" err="1" smtClean="0"/>
              <a:t>condition</a:t>
            </a:r>
            <a:r>
              <a:rPr lang="de-DE" dirty="0" smtClean="0"/>
              <a:t>), also den Zusicherungen, die der Aufgerufene einhalten wird – Verpflichtung für den Lieferanten und Vorteil für den Client</a:t>
            </a:r>
          </a:p>
          <a:p>
            <a:r>
              <a:rPr lang="de-DE" dirty="0" smtClean="0">
                <a:hlinkClick r:id="rId4" tooltip="Invariante (Informatik)"/>
              </a:rPr>
              <a:t>Invarianten</a:t>
            </a:r>
            <a:r>
              <a:rPr lang="de-DE" dirty="0" smtClean="0"/>
              <a:t> (englisch </a:t>
            </a:r>
            <a:r>
              <a:rPr lang="de-DE" i="1" dirty="0" err="1" smtClean="0"/>
              <a:t>class</a:t>
            </a:r>
            <a:r>
              <a:rPr lang="de-DE" i="1" dirty="0" smtClean="0"/>
              <a:t> </a:t>
            </a:r>
            <a:r>
              <a:rPr lang="de-DE" i="1" dirty="0" err="1" smtClean="0"/>
              <a:t>invariants</a:t>
            </a:r>
            <a:r>
              <a:rPr lang="de-DE" dirty="0" smtClean="0"/>
              <a:t>), quasi dem Gesundheitszustand einer Klasse – garantiert bei Eintritt und bei Austritt der aufgerufenen Methode / Funktion vom Lieferanten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7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Contract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Bedeutung für Sub-Klassen – Was ist erlaubt:</a:t>
            </a:r>
          </a:p>
          <a:p>
            <a:r>
              <a:rPr lang="de-DE" dirty="0" smtClean="0"/>
              <a:t>Vorbedingungen können schwächer sein</a:t>
            </a:r>
          </a:p>
          <a:p>
            <a:r>
              <a:rPr lang="de-DE" dirty="0" smtClean="0"/>
              <a:t>Nachbedingungen und Invarianten dürfen strenger sein, aber nicht umgekehrt</a:t>
            </a:r>
          </a:p>
          <a:p>
            <a:r>
              <a:rPr lang="de-DE" dirty="0" smtClean="0"/>
              <a:t>Grundlage für </a:t>
            </a:r>
            <a:r>
              <a:rPr lang="de-DE" dirty="0" err="1" smtClean="0"/>
              <a:t>Liskov</a:t>
            </a:r>
            <a:r>
              <a:rPr lang="de-DE" dirty="0" smtClean="0"/>
              <a:t> Substitution Prinzip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Überprüfung aus Sicht des Clients!</a:t>
            </a:r>
          </a:p>
        </p:txBody>
      </p:sp>
    </p:spTree>
    <p:extLst>
      <p:ext uri="{BB962C8B-B14F-4D97-AF65-F5344CB8AC3E}">
        <p14:creationId xmlns:p14="http://schemas.microsoft.com/office/powerpoint/2010/main" val="32113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Contract</a:t>
            </a:r>
            <a:r>
              <a:rPr lang="de-DE" dirty="0" smtClean="0"/>
              <a:t> (</a:t>
            </a:r>
            <a:r>
              <a:rPr lang="de-DE" dirty="0" err="1" smtClean="0"/>
              <a:t>DbC</a:t>
            </a:r>
            <a:r>
              <a:rPr lang="de-DE" dirty="0" smtClean="0"/>
              <a:t>) </a:t>
            </a:r>
            <a:r>
              <a:rPr lang="de-DE" dirty="0" err="1" smtClean="0"/>
              <a:t>vs</a:t>
            </a:r>
            <a:r>
              <a:rPr lang="de-DE" dirty="0" smtClean="0"/>
              <a:t> Defensive </a:t>
            </a:r>
            <a:r>
              <a:rPr lang="de-DE" dirty="0" err="1" smtClean="0"/>
              <a:t>Programming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 smtClean="0">
                <a:sym typeface="Wingdings" panose="05000000000000000000" pitchFamily="2" charset="2"/>
              </a:rPr>
              <a:t>DbC</a:t>
            </a:r>
            <a:r>
              <a:rPr lang="de-DE" dirty="0" smtClean="0">
                <a:sym typeface="Wingdings" panose="05000000000000000000" pitchFamily="2" charset="2"/>
              </a:rPr>
              <a:t> – Verpflichtung des Clients die die Vorbedingungen (</a:t>
            </a:r>
            <a:r>
              <a:rPr lang="de-DE" dirty="0" err="1" smtClean="0">
                <a:sym typeface="Wingdings" panose="05000000000000000000" pitchFamily="2" charset="2"/>
              </a:rPr>
              <a:t>pre-condition</a:t>
            </a:r>
            <a:r>
              <a:rPr lang="de-DE" dirty="0" smtClean="0">
                <a:sym typeface="Wingdings" panose="05000000000000000000" pitchFamily="2" charset="2"/>
              </a:rPr>
              <a:t>) einzuhalten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Defensive </a:t>
            </a:r>
            <a:r>
              <a:rPr lang="de-DE" dirty="0" err="1" smtClean="0">
                <a:sym typeface="Wingdings" panose="05000000000000000000" pitchFamily="2" charset="2"/>
              </a:rPr>
              <a:t>Programming</a:t>
            </a:r>
            <a:r>
              <a:rPr lang="de-DE" dirty="0" smtClean="0">
                <a:sym typeface="Wingdings" panose="05000000000000000000" pitchFamily="2" charset="2"/>
              </a:rPr>
              <a:t> – der Lieferant bzw. die  Aufgerufene Klasse muss immer selber die Vorbedingungen prüfen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>
                <a:sym typeface="Wingdings" panose="05000000000000000000" pitchFamily="2" charset="2"/>
              </a:rPr>
              <a:t>In beiden Fällen muss der </a:t>
            </a:r>
            <a:r>
              <a:rPr lang="de-DE" dirty="0" smtClean="0"/>
              <a:t>Clients</a:t>
            </a:r>
            <a:r>
              <a:rPr lang="de-DE" dirty="0"/>
              <a:t> </a:t>
            </a:r>
            <a:r>
              <a:rPr lang="de-DE" dirty="0" smtClean="0"/>
              <a:t>reagieren</a:t>
            </a:r>
          </a:p>
          <a:p>
            <a:pPr>
              <a:buFont typeface="Wingdings" panose="05000000000000000000" pitchFamily="2" charset="2"/>
              <a:buChar char="à"/>
            </a:pPr>
            <a:endParaRPr lang="de-DE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/>
              <a:t> </a:t>
            </a:r>
            <a:r>
              <a:rPr lang="de-DE" dirty="0" smtClean="0"/>
              <a:t>Wenn Vorbedingung nicht eingehalten Fehler werfen</a:t>
            </a:r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smtClean="0"/>
              <a:t>Kein Default-Verhalten programmieren, wenn nicht Teil der Anforderungen</a:t>
            </a:r>
          </a:p>
        </p:txBody>
      </p:sp>
    </p:spTree>
    <p:extLst>
      <p:ext uri="{BB962C8B-B14F-4D97-AF65-F5344CB8AC3E}">
        <p14:creationId xmlns:p14="http://schemas.microsoft.com/office/powerpoint/2010/main" val="8101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Contract</a:t>
            </a:r>
            <a:r>
              <a:rPr lang="de-DE" dirty="0" smtClean="0"/>
              <a:t> (</a:t>
            </a:r>
            <a:r>
              <a:rPr lang="de-DE" dirty="0" err="1" smtClean="0"/>
              <a:t>DbC</a:t>
            </a:r>
            <a:r>
              <a:rPr lang="de-DE" dirty="0" smtClean="0"/>
              <a:t>) – Side </a:t>
            </a:r>
            <a:r>
              <a:rPr lang="de-DE" dirty="0" err="1" smtClean="0"/>
              <a:t>Effects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Seiteneffekte wenn der Code den Zustand ändert oder beobachtbare Interaktionen  Verbindung zu der Nachbedingung (post-</a:t>
            </a:r>
            <a:r>
              <a:rPr lang="de-DE" dirty="0" err="1" smtClean="0">
                <a:sym typeface="Wingdings" panose="05000000000000000000" pitchFamily="2" charset="2"/>
              </a:rPr>
              <a:t>condition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Probleme: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Reihenfolge der Auswertung spielt eine Rolle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Verstehen erfordert Wissen über den Kontext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Schwierig zu lesen und zu debuggen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Problematisch für Multi-</a:t>
            </a:r>
            <a:r>
              <a:rPr lang="de-DE" dirty="0" err="1" smtClean="0">
                <a:sym typeface="Wingdings" panose="05000000000000000000" pitchFamily="2" charset="2"/>
              </a:rPr>
              <a:t>Threaded</a:t>
            </a:r>
            <a:r>
              <a:rPr lang="de-DE" dirty="0" smtClean="0">
                <a:sym typeface="Wingdings" panose="05000000000000000000" pitchFamily="2" charset="2"/>
              </a:rPr>
              <a:t> Applikationen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„</a:t>
            </a:r>
            <a:r>
              <a:rPr lang="de-DE" b="1" dirty="0" smtClean="0"/>
              <a:t>Action at a </a:t>
            </a:r>
            <a:r>
              <a:rPr lang="de-DE" b="1" dirty="0" err="1" smtClean="0"/>
              <a:t>distance</a:t>
            </a:r>
            <a:r>
              <a:rPr lang="de-DE" b="1" dirty="0" smtClean="0"/>
              <a:t>“ Anti-pattern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29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Side </a:t>
            </a:r>
            <a:r>
              <a:rPr lang="de-DE" dirty="0" err="1" smtClean="0"/>
              <a:t>Effects</a:t>
            </a:r>
            <a:r>
              <a:rPr lang="de-DE" dirty="0" smtClean="0"/>
              <a:t> (</a:t>
            </a:r>
            <a:r>
              <a:rPr lang="de-DE" dirty="0" smtClean="0"/>
              <a:t>Seiteneffekte)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Empfehlungen für die Vermeidung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Verwendung von Funktionen ohne Seiteneffekte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Keine Verwendung von globalen Variablen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Rückgabe eines Wertes statt Manipulation eines Parameters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Lokalisierung Status-Änderungen, Status zusammen mit zugehörigen  Verhalten zusammenbringen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Besser „Tell </a:t>
            </a:r>
            <a:r>
              <a:rPr lang="de-DE" dirty="0" err="1" smtClean="0">
                <a:sym typeface="Wingdings" panose="05000000000000000000" pitchFamily="2" charset="2"/>
              </a:rPr>
              <a:t>don‘t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ask</a:t>
            </a:r>
            <a:r>
              <a:rPr lang="de-DE" dirty="0" smtClean="0">
                <a:sym typeface="Wingdings" panose="05000000000000000000" pitchFamily="2" charset="2"/>
              </a:rPr>
              <a:t>“ Design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Wenn möglich „</a:t>
            </a:r>
            <a:r>
              <a:rPr lang="de-DE" dirty="0" err="1" smtClean="0">
                <a:sym typeface="Wingdings" panose="05000000000000000000" pitchFamily="2" charset="2"/>
              </a:rPr>
              <a:t>Immutable</a:t>
            </a:r>
            <a:r>
              <a:rPr lang="de-DE" dirty="0" smtClean="0">
                <a:sym typeface="Wingdings" panose="05000000000000000000" pitchFamily="2" charset="2"/>
              </a:rPr>
              <a:t>“-Klassen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CQRS – „Command Query </a:t>
            </a:r>
            <a:r>
              <a:rPr lang="de-DE" dirty="0" err="1" smtClean="0">
                <a:sym typeface="Wingdings" panose="05000000000000000000" pitchFamily="2" charset="2"/>
              </a:rPr>
              <a:t>Responsible</a:t>
            </a:r>
            <a:r>
              <a:rPr lang="de-DE" dirty="0" smtClean="0">
                <a:sym typeface="Wingdings" panose="05000000000000000000" pitchFamily="2" charset="2"/>
              </a:rPr>
              <a:t> Segregation  </a:t>
            </a: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97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least </a:t>
            </a:r>
            <a:r>
              <a:rPr lang="de-DE" dirty="0" err="1" smtClean="0"/>
              <a:t>astonisment</a:t>
            </a:r>
            <a:r>
              <a:rPr lang="de-DE" dirty="0" smtClean="0"/>
              <a:t> (POLA) / </a:t>
            </a:r>
            <a:r>
              <a:rPr lang="de-DE" dirty="0" err="1" smtClean="0"/>
              <a:t>surprise</a:t>
            </a:r>
            <a:r>
              <a:rPr lang="de-DE" dirty="0" smtClean="0"/>
              <a:t> (POLS)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Das Resultat einer Operation sollte offensichtlich, konsistent und vorhersehbar sein, basierend auf dem Namen, den Parametern und Rückgabe-Wert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Gilt nicht nur für den Code sondern auch für alle Typen von Interfaces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Methoden mit Ihrem Namen sollten schon eine gute Dokumentation darstellen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Methoden sollten entsprechend ihres Namens keine Überraschungen in sich bergen oder wenn diese so gering wie möglich halten</a:t>
            </a:r>
          </a:p>
          <a:p>
            <a:pPr marL="0" indent="0">
              <a:buNone/>
            </a:pPr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49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Violation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least </a:t>
            </a:r>
            <a:r>
              <a:rPr lang="de-DE" dirty="0" err="1" smtClean="0"/>
              <a:t>astonisment</a:t>
            </a:r>
            <a:r>
              <a:rPr lang="de-DE" dirty="0" smtClean="0"/>
              <a:t> (POLA) / </a:t>
            </a:r>
            <a:r>
              <a:rPr lang="de-DE" dirty="0" err="1" smtClean="0"/>
              <a:t>surprise</a:t>
            </a:r>
            <a:r>
              <a:rPr lang="de-DE" dirty="0" smtClean="0"/>
              <a:t> (POLS)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Code-Beispiel</a:t>
            </a:r>
          </a:p>
        </p:txBody>
      </p:sp>
    </p:spTree>
    <p:extLst>
      <p:ext uri="{BB962C8B-B14F-4D97-AF65-F5344CB8AC3E}">
        <p14:creationId xmlns:p14="http://schemas.microsoft.com/office/powerpoint/2010/main" val="1479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Verweis auf den originalen  Vortrag als Video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 smtClean="0">
                <a:hlinkClick r:id="rId2"/>
              </a:rPr>
              <a:t>https://www.youtube.com/watch?v=oiFYPAel-KY</a:t>
            </a:r>
            <a:r>
              <a:rPr lang="de-DE" dirty="0" smtClean="0"/>
              <a:t> - </a:t>
            </a:r>
            <a:r>
              <a:rPr lang="en-US" b="1" dirty="0" smtClean="0"/>
              <a:t>Functional is cool, but do you know OO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4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SOLID Prinzipien</a:t>
            </a: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Single-</a:t>
            </a:r>
            <a:r>
              <a:rPr lang="de-DE" b="1" dirty="0" err="1" smtClean="0"/>
              <a:t>Responsibility</a:t>
            </a:r>
            <a:r>
              <a:rPr lang="de-DE" b="1" dirty="0" smtClean="0"/>
              <a:t>-Prinzip</a:t>
            </a:r>
          </a:p>
          <a:p>
            <a:r>
              <a:rPr lang="de-DE" b="1" dirty="0" smtClean="0"/>
              <a:t>Open-</a:t>
            </a:r>
            <a:r>
              <a:rPr lang="de-DE" b="1" dirty="0" err="1" smtClean="0"/>
              <a:t>Closed</a:t>
            </a:r>
            <a:r>
              <a:rPr lang="de-DE" b="1" dirty="0" smtClean="0"/>
              <a:t>-Prinzip</a:t>
            </a:r>
          </a:p>
          <a:p>
            <a:r>
              <a:rPr lang="de-DE" b="1" dirty="0" err="1" smtClean="0"/>
              <a:t>Liskovsches</a:t>
            </a:r>
            <a:r>
              <a:rPr lang="de-DE" b="1" dirty="0" smtClean="0"/>
              <a:t> Substitutionsprinzip</a:t>
            </a:r>
          </a:p>
          <a:p>
            <a:r>
              <a:rPr lang="de-DE" b="1" dirty="0" smtClean="0"/>
              <a:t>Interface-Segregation-Prinzip</a:t>
            </a:r>
          </a:p>
          <a:p>
            <a:r>
              <a:rPr lang="de-DE" b="1" dirty="0" err="1" smtClean="0"/>
              <a:t>Dependency</a:t>
            </a:r>
            <a:r>
              <a:rPr lang="de-DE" b="1" dirty="0" smtClean="0"/>
              <a:t>-Inversion-Prinzip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3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weitere Prinzipien</a:t>
            </a:r>
            <a:endParaRPr lang="de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Design-</a:t>
            </a:r>
            <a:r>
              <a:rPr lang="de-DE" dirty="0" err="1" smtClean="0"/>
              <a:t>by</a:t>
            </a:r>
            <a:r>
              <a:rPr lang="de-DE" dirty="0" smtClean="0"/>
              <a:t>-</a:t>
            </a:r>
            <a:r>
              <a:rPr lang="de-DE" dirty="0" err="1" smtClean="0"/>
              <a:t>contract</a:t>
            </a:r>
            <a:r>
              <a:rPr lang="de-DE" dirty="0" smtClean="0"/>
              <a:t>-Prinzip</a:t>
            </a:r>
          </a:p>
          <a:p>
            <a:r>
              <a:rPr lang="de-DE" dirty="0" smtClean="0"/>
              <a:t>Law </a:t>
            </a:r>
            <a:r>
              <a:rPr lang="de-DE" dirty="0" err="1" smtClean="0"/>
              <a:t>of</a:t>
            </a:r>
            <a:r>
              <a:rPr lang="de-DE" dirty="0" smtClean="0"/>
              <a:t> Demeter</a:t>
            </a:r>
          </a:p>
        </p:txBody>
      </p:sp>
    </p:spTree>
    <p:extLst>
      <p:ext uri="{BB962C8B-B14F-4D97-AF65-F5344CB8AC3E}">
        <p14:creationId xmlns:p14="http://schemas.microsoft.com/office/powerpoint/2010/main" val="38514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Inheritance</a:t>
            </a:r>
            <a:r>
              <a:rPr lang="de-DE" dirty="0" smtClean="0"/>
              <a:t> (Vererbung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9" y="2050869"/>
            <a:ext cx="8341016" cy="3203643"/>
          </a:xfrm>
        </p:spPr>
      </p:pic>
    </p:spTree>
    <p:extLst>
      <p:ext uri="{BB962C8B-B14F-4D97-AF65-F5344CB8AC3E}">
        <p14:creationId xmlns:p14="http://schemas.microsoft.com/office/powerpoint/2010/main" val="17510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Inheritance</a:t>
            </a:r>
            <a:r>
              <a:rPr lang="de-DE" dirty="0" smtClean="0"/>
              <a:t> – Vererbung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4" y="1528354"/>
            <a:ext cx="3538541" cy="4092190"/>
          </a:xfrm>
        </p:spPr>
      </p:pic>
    </p:spTree>
    <p:extLst>
      <p:ext uri="{BB962C8B-B14F-4D97-AF65-F5344CB8AC3E}">
        <p14:creationId xmlns:p14="http://schemas.microsoft.com/office/powerpoint/2010/main" val="1719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Square soll von </a:t>
            </a:r>
            <a:r>
              <a:rPr lang="de-DE" dirty="0" err="1" smtClean="0"/>
              <a:t>Rectangle</a:t>
            </a:r>
            <a:r>
              <a:rPr lang="de-DE" dirty="0" smtClean="0"/>
              <a:t> erben?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 Isolation sind </a:t>
            </a:r>
            <a:r>
              <a:rPr lang="de-DE" dirty="0" err="1" smtClean="0"/>
              <a:t>Rectangle</a:t>
            </a:r>
            <a:r>
              <a:rPr lang="de-DE" dirty="0" smtClean="0"/>
              <a:t> und Square konsistent</a:t>
            </a:r>
          </a:p>
          <a:p>
            <a:endParaRPr lang="de-DE" dirty="0" smtClean="0"/>
          </a:p>
          <a:p>
            <a:r>
              <a:rPr lang="de-DE" dirty="0" smtClean="0"/>
              <a:t>Square - keine </a:t>
            </a:r>
            <a:r>
              <a:rPr lang="de-DE" smtClean="0"/>
              <a:t>Kindsklasse da:</a:t>
            </a:r>
            <a:endParaRPr lang="de-DE" dirty="0" smtClean="0"/>
          </a:p>
          <a:p>
            <a:pPr lvl="1"/>
            <a:r>
              <a:rPr lang="de-DE" dirty="0" smtClean="0"/>
              <a:t>Anpassung in der Invariante notwendig</a:t>
            </a:r>
          </a:p>
          <a:p>
            <a:pPr lvl="1"/>
            <a:r>
              <a:rPr lang="de-DE" dirty="0" smtClean="0"/>
              <a:t>Der Zustand invalide wird im </a:t>
            </a:r>
            <a:r>
              <a:rPr lang="de-DE" dirty="0"/>
              <a:t>K</a:t>
            </a:r>
            <a:r>
              <a:rPr lang="de-DE" dirty="0" smtClean="0"/>
              <a:t>ontext der Superklasse verwendet wird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8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Liskov</a:t>
            </a:r>
            <a:r>
              <a:rPr lang="de-DE" dirty="0" smtClean="0"/>
              <a:t> </a:t>
            </a:r>
            <a:r>
              <a:rPr lang="de-DE" dirty="0" err="1" smtClean="0"/>
              <a:t>Substition</a:t>
            </a:r>
            <a:r>
              <a:rPr lang="de-DE" dirty="0" smtClean="0"/>
              <a:t> Prinzip - LSP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9278"/>
          </a:xfrm>
        </p:spPr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knowing</a:t>
            </a:r>
            <a:r>
              <a:rPr lang="de-DE" dirty="0" smtClean="0"/>
              <a:t> it.“</a:t>
            </a:r>
          </a:p>
          <a:p>
            <a:r>
              <a:rPr lang="de-DE" dirty="0" smtClean="0"/>
              <a:t>LSP Violation:</a:t>
            </a:r>
            <a:endParaRPr lang="de-DE" sz="2000" dirty="0" smtClean="0"/>
          </a:p>
          <a:p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3439886" y="330490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drawShape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(Shape </a:t>
            </a:r>
            <a:r>
              <a:rPr lang="de-DE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de-DE" dirty="0" smtClean="0">
              <a:latin typeface="Consolas" panose="020B06090202040302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Square)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drawSquare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((Square) </a:t>
            </a:r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Circle)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drawCircle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((Circle) </a:t>
            </a:r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shape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Liskov</a:t>
            </a:r>
            <a:r>
              <a:rPr lang="de-DE" dirty="0" smtClean="0"/>
              <a:t> </a:t>
            </a:r>
            <a:r>
              <a:rPr lang="de-DE" dirty="0" err="1" smtClean="0"/>
              <a:t>Substition</a:t>
            </a:r>
            <a:r>
              <a:rPr lang="de-DE" dirty="0" smtClean="0"/>
              <a:t> Prinzip - LSP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Verstoß / Violation wenn Square-Klasse als Typ </a:t>
            </a:r>
            <a:r>
              <a:rPr lang="de-DE" dirty="0" err="1" smtClean="0"/>
              <a:t>Rectangle</a:t>
            </a:r>
            <a:r>
              <a:rPr lang="de-DE" dirty="0" smtClean="0"/>
              <a:t> verwendet wird:</a:t>
            </a:r>
          </a:p>
          <a:p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dirty="0" err="1" smtClean="0"/>
              <a:t>rectangle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Square();</a:t>
            </a:r>
          </a:p>
          <a:p>
            <a:pPr marL="457200" lvl="1" indent="0">
              <a:buNone/>
            </a:pPr>
            <a:r>
              <a:rPr lang="de-DE" dirty="0" err="1" smtClean="0"/>
              <a:t>Rectangle.setWidth</a:t>
            </a:r>
            <a:r>
              <a:rPr lang="de-DE" dirty="0" smtClean="0"/>
              <a:t>(5)</a:t>
            </a:r>
          </a:p>
          <a:p>
            <a:pPr marL="457200" lvl="1" indent="0">
              <a:buNone/>
            </a:pPr>
            <a:r>
              <a:rPr lang="de-DE" dirty="0" err="1" smtClean="0"/>
              <a:t>Rectangle.setHeight</a:t>
            </a:r>
            <a:r>
              <a:rPr lang="de-DE" dirty="0" smtClean="0"/>
              <a:t>(6)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Violations</a:t>
            </a:r>
            <a:r>
              <a:rPr lang="de-DE" dirty="0" smtClean="0"/>
              <a:t> / Verstöße:</a:t>
            </a:r>
          </a:p>
          <a:p>
            <a:r>
              <a:rPr lang="de-DE" dirty="0" smtClean="0"/>
              <a:t>Ohne Fix - Square  in einem invaliden Zustand</a:t>
            </a:r>
          </a:p>
          <a:p>
            <a:r>
              <a:rPr lang="de-DE" dirty="0" smtClean="0"/>
              <a:t>Mit Fix – Setter-Methoden „</a:t>
            </a:r>
            <a:r>
              <a:rPr lang="de-DE" dirty="0" err="1" smtClean="0"/>
              <a:t>weaken</a:t>
            </a:r>
            <a:r>
              <a:rPr lang="de-DE" dirty="0" smtClean="0"/>
              <a:t>“ </a:t>
            </a:r>
            <a:r>
              <a:rPr lang="de-DE" dirty="0" err="1" smtClean="0"/>
              <a:t>Rectangle</a:t>
            </a:r>
            <a:r>
              <a:rPr lang="de-DE" dirty="0" smtClean="0"/>
              <a:t> </a:t>
            </a:r>
            <a:r>
              <a:rPr lang="de-DE" b="1" dirty="0" smtClean="0"/>
              <a:t>„post-</a:t>
            </a:r>
            <a:r>
              <a:rPr lang="de-DE" b="1" dirty="0" err="1" smtClean="0"/>
              <a:t>conditions</a:t>
            </a:r>
            <a:r>
              <a:rPr lang="de-DE" b="1" dirty="0" smtClean="0"/>
              <a:t>“, </a:t>
            </a:r>
            <a:r>
              <a:rPr lang="de-DE" dirty="0" smtClean="0"/>
              <a:t>da dessen Dimensionen unabhängig modifiziert werden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2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Liskov</a:t>
            </a:r>
            <a:r>
              <a:rPr lang="de-DE" dirty="0" smtClean="0"/>
              <a:t> </a:t>
            </a:r>
            <a:r>
              <a:rPr lang="de-DE" dirty="0" err="1" smtClean="0"/>
              <a:t>Substition</a:t>
            </a:r>
            <a:r>
              <a:rPr lang="de-DE" dirty="0" smtClean="0"/>
              <a:t> Prinzip - LSP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Erkenntnisse:</a:t>
            </a:r>
          </a:p>
          <a:p>
            <a:r>
              <a:rPr lang="de-DE" dirty="0" smtClean="0"/>
              <a:t>Validierung eines Models / Klasse  nicht in Isolation</a:t>
            </a:r>
          </a:p>
          <a:p>
            <a:r>
              <a:rPr lang="de-DE" dirty="0" smtClean="0"/>
              <a:t> Wie werden die Klassen von einem Client verwendet?</a:t>
            </a:r>
          </a:p>
          <a:p>
            <a:r>
              <a:rPr lang="de-DE" dirty="0" smtClean="0"/>
              <a:t>Validierung unter den Bedingungen des Clients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Square als eigene Klasse ohne Vererbung vom </a:t>
            </a:r>
            <a:r>
              <a:rPr lang="de-DE" dirty="0" err="1" smtClean="0"/>
              <a:t>Rectangle</a:t>
            </a:r>
            <a:r>
              <a:rPr lang="de-DE" dirty="0" smtClean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8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Breitbild</PresentationFormat>
  <Paragraphs>99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OO-Programmierung und -Design</vt:lpstr>
      <vt:lpstr>SOLID Prinzipien</vt:lpstr>
      <vt:lpstr>weitere Prinzipien</vt:lpstr>
      <vt:lpstr>Inheritance (Vererbung</vt:lpstr>
      <vt:lpstr>Inheritance – Vererbung</vt:lpstr>
      <vt:lpstr>Square soll von Rectangle erben?</vt:lpstr>
      <vt:lpstr>Liskov Substition Prinzip - LSP</vt:lpstr>
      <vt:lpstr>Liskov Substition Prinzip - LSP</vt:lpstr>
      <vt:lpstr>Liskov Substition Prinzip - LSP</vt:lpstr>
      <vt:lpstr>Design by Contract</vt:lpstr>
      <vt:lpstr>Design by Contract</vt:lpstr>
      <vt:lpstr>Design by Contract (DbC) vs Defensive Programming</vt:lpstr>
      <vt:lpstr>Design by Contract (DbC) – Side Effects</vt:lpstr>
      <vt:lpstr>Side Effects (Seiteneffekte)</vt:lpstr>
      <vt:lpstr>Principle of least astonisment (POLA) / surprise (POLS)</vt:lpstr>
      <vt:lpstr>Violation of Principle of least astonisment (POLA) / surprise (POLS)</vt:lpstr>
      <vt:lpstr>Verweis auf den originalen  Vortrag als 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OO-Programmierung und -Design</dc:title>
  <dc:creator>jens</dc:creator>
  <cp:lastModifiedBy>jens</cp:lastModifiedBy>
  <cp:revision>41</cp:revision>
  <dcterms:created xsi:type="dcterms:W3CDTF">2017-07-04T21:55:12Z</dcterms:created>
  <dcterms:modified xsi:type="dcterms:W3CDTF">2017-07-05T00:58:32Z</dcterms:modified>
</cp:coreProperties>
</file>