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7" r:id="rId12"/>
    <p:sldId id="263" r:id="rId13"/>
    <p:sldId id="271" r:id="rId14"/>
    <p:sldId id="265" r:id="rId15"/>
    <p:sldId id="272" r:id="rId16"/>
    <p:sldId id="266" r:id="rId17"/>
    <p:sldId id="275" r:id="rId18"/>
    <p:sldId id="273" r:id="rId19"/>
    <p:sldId id="276" r:id="rId20"/>
    <p:sldId id="27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618" autoAdjust="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0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28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9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4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05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4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86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7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60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E3CB-F93C-4152-98FE-D113BF395B47}" type="datetimeFigureOut">
              <a:rPr lang="ko-KR" altLang="en-US" smtClean="0"/>
              <a:t>2018-04-26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5753-00E6-41DA-BB0C-D587AB6C5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5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132856"/>
            <a:ext cx="8640960" cy="18722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1.DBMS </a:t>
            </a:r>
            <a:r>
              <a:rPr lang="ko-KR" altLang="en-US" sz="3100" dirty="0" smtClean="0"/>
              <a:t>설치하기</a:t>
            </a:r>
            <a:endParaRPr lang="ko-KR" altLang="en-US" sz="3100" dirty="0"/>
          </a:p>
        </p:txBody>
      </p:sp>
    </p:spTree>
    <p:extLst>
      <p:ext uri="{BB962C8B-B14F-4D97-AF65-F5344CB8AC3E}">
        <p14:creationId xmlns:p14="http://schemas.microsoft.com/office/powerpoint/2010/main" val="99430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390468"/>
              </p:ext>
            </p:extLst>
          </p:nvPr>
        </p:nvGraphicFramePr>
        <p:xfrm>
          <a:off x="370063" y="692696"/>
          <a:ext cx="8748464" cy="462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370535"/>
                <a:gridCol w="792088"/>
                <a:gridCol w="864096"/>
                <a:gridCol w="720080"/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성취수준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9521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DDL</a:t>
                      </a:r>
                      <a:r>
                        <a:rPr lang="ko-KR" altLang="en-US" dirty="0" smtClean="0"/>
                        <a:t>문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테이블의 구조와 제약 조건을 생성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수정하는 주요 </a:t>
                      </a:r>
                      <a:r>
                        <a:rPr lang="en-US" altLang="ko-KR" dirty="0" smtClean="0"/>
                        <a:t>DDL </a:t>
                      </a:r>
                      <a:r>
                        <a:rPr lang="ko-KR" altLang="en-US" dirty="0" smtClean="0"/>
                        <a:t>명령문의 작성과 실행결과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 </a:t>
                      </a:r>
                      <a:endParaRPr lang="ko-KR" altLang="en-US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21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DML</a:t>
                      </a:r>
                      <a:r>
                        <a:rPr lang="ko-KR" altLang="en-US" dirty="0" smtClean="0"/>
                        <a:t>문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테이블의 구조와 제약 조건을 생성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수정하는 주요 </a:t>
                      </a:r>
                      <a:r>
                        <a:rPr lang="en-US" altLang="ko-KR" baseline="0" dirty="0" smtClean="0"/>
                        <a:t>DDL </a:t>
                      </a:r>
                      <a:r>
                        <a:rPr lang="ko-KR" altLang="en-US" baseline="0" dirty="0" smtClean="0"/>
                        <a:t>명령문의 작성과 실행결과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51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TCL</a:t>
                      </a:r>
                      <a:r>
                        <a:rPr lang="ko-KR" altLang="en-US" dirty="0" smtClean="0"/>
                        <a:t>문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테이블의 구조와 제약 조건을 생성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수정하는 주요 </a:t>
                      </a:r>
                      <a:r>
                        <a:rPr lang="en-US" altLang="ko-KR" dirty="0" smtClean="0"/>
                        <a:t>D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명령문의 작성과 실행결과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데이터사전 조회 명령문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테이블의 구조와 제약 조건을 생성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수정하는 주요 </a:t>
                      </a:r>
                      <a:r>
                        <a:rPr lang="en-US" altLang="ko-KR" dirty="0" smtClean="0"/>
                        <a:t>D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명령문의 작성과 실행결과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2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132856"/>
            <a:ext cx="8640960" cy="187220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SQL </a:t>
            </a:r>
            <a:r>
              <a:rPr lang="ko-KR" altLang="en-US" sz="4000" dirty="0" smtClean="0"/>
              <a:t>활용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400" dirty="0" smtClean="0"/>
              <a:t>2.</a:t>
            </a:r>
            <a:r>
              <a:rPr lang="ko-KR" altLang="en-US" sz="2400" dirty="0" smtClean="0"/>
              <a:t>고급 </a:t>
            </a:r>
            <a:r>
              <a:rPr lang="en-US" altLang="ko-KR" sz="2400" dirty="0" smtClean="0"/>
              <a:t>SQL </a:t>
            </a:r>
            <a:r>
              <a:rPr lang="ko-KR" altLang="en-US" sz="2400" dirty="0" smtClean="0"/>
              <a:t>작성하기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16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348336"/>
              </p:ext>
            </p:extLst>
          </p:nvPr>
        </p:nvGraphicFramePr>
        <p:xfrm>
          <a:off x="370063" y="692696"/>
          <a:ext cx="8748464" cy="522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504528"/>
                <a:gridCol w="658095"/>
                <a:gridCol w="864096"/>
                <a:gridCol w="720080"/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성취수준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77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인덱스와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뷰의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생성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테이블 조회 시간을</a:t>
                      </a:r>
                      <a:r>
                        <a:rPr lang="ko-KR" altLang="en-US" baseline="0" dirty="0" smtClean="0"/>
                        <a:t> 단축하는 인덱스 문의 생성과 활용관련 </a:t>
                      </a:r>
                      <a:r>
                        <a:rPr lang="en-US" altLang="ko-KR" baseline="0" dirty="0" smtClean="0"/>
                        <a:t>DDL</a:t>
                      </a:r>
                      <a:r>
                        <a:rPr lang="ko-KR" altLang="en-US" baseline="0" dirty="0" smtClean="0"/>
                        <a:t>문의 작성과 실행결과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생성된 테이블을 이용하여 새로운 테이블과 </a:t>
                      </a:r>
                      <a:r>
                        <a:rPr lang="ko-KR" altLang="en-US" dirty="0" err="1" smtClean="0"/>
                        <a:t>뷰를</a:t>
                      </a:r>
                      <a:r>
                        <a:rPr lang="ko-KR" altLang="en-US" dirty="0" smtClean="0"/>
                        <a:t> 생성하는 </a:t>
                      </a:r>
                      <a:r>
                        <a:rPr lang="en-US" altLang="ko-KR" dirty="0" smtClean="0"/>
                        <a:t>DDL</a:t>
                      </a:r>
                      <a:r>
                        <a:rPr lang="ko-KR" altLang="en-US" dirty="0" smtClean="0"/>
                        <a:t>문의 작성과 실행결과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1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조인 및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서브쿼리문</a:t>
                      </a:r>
                      <a:r>
                        <a:rPr lang="ko-KR" altLang="en-US" dirty="0" smtClean="0"/>
                        <a:t>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조인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서브쿼리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집합연산자를 사용하여 </a:t>
                      </a:r>
                      <a:r>
                        <a:rPr lang="ko-KR" altLang="en-US" dirty="0" err="1" smtClean="0"/>
                        <a:t>두개</a:t>
                      </a:r>
                      <a:r>
                        <a:rPr lang="ko-KR" altLang="en-US" dirty="0" smtClean="0"/>
                        <a:t> 이상의 테이블로부터 데이터를 조회하는 </a:t>
                      </a:r>
                      <a:r>
                        <a:rPr lang="en-US" altLang="ko-KR" dirty="0" smtClean="0"/>
                        <a:t>DML </a:t>
                      </a:r>
                      <a:r>
                        <a:rPr lang="ko-KR" altLang="en-US" dirty="0" smtClean="0"/>
                        <a:t>명령문의 작성과 실행결과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51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순위 및 계산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명령문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윈도 함수와 그룹 함수를 사용하여 순위와 소계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중계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총합계를 산출하는 </a:t>
                      </a:r>
                      <a:r>
                        <a:rPr lang="en-US" altLang="ko-KR" dirty="0" smtClean="0"/>
                        <a:t>DML</a:t>
                      </a:r>
                      <a:r>
                        <a:rPr lang="ko-KR" altLang="en-US" dirty="0" smtClean="0"/>
                        <a:t>명령문의 작성과 실행결과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그룹 관리 명령문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사용자 및 권한 부여와 회수 등에 관한 </a:t>
                      </a:r>
                      <a:r>
                        <a:rPr lang="en-US" altLang="ko-KR" dirty="0" smtClean="0"/>
                        <a:t>DCL </a:t>
                      </a:r>
                      <a:r>
                        <a:rPr lang="ko-KR" altLang="en-US" dirty="0" smtClean="0"/>
                        <a:t>명령문의 작성과 실행결과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85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132856"/>
            <a:ext cx="8640960" cy="187220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SQL </a:t>
            </a:r>
            <a:r>
              <a:rPr lang="ko-KR" altLang="en-US" sz="4000" dirty="0" smtClean="0"/>
              <a:t>활용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400" dirty="0"/>
              <a:t>3</a:t>
            </a:r>
            <a:r>
              <a:rPr lang="en-US" altLang="ko-KR" sz="2400" dirty="0" smtClean="0"/>
              <a:t>.</a:t>
            </a:r>
            <a:r>
              <a:rPr lang="ko-KR" altLang="en-US" sz="2400" dirty="0" err="1" smtClean="0"/>
              <a:t>절차형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SQL </a:t>
            </a:r>
            <a:r>
              <a:rPr lang="ko-KR" altLang="en-US" sz="2400" dirty="0" smtClean="0"/>
              <a:t>작성하기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946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3423698"/>
              </p:ext>
            </p:extLst>
          </p:nvPr>
        </p:nvGraphicFramePr>
        <p:xfrm>
          <a:off x="370063" y="692696"/>
          <a:ext cx="8748464" cy="353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370535"/>
                <a:gridCol w="792088"/>
                <a:gridCol w="864096"/>
                <a:gridCol w="720080"/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성취수준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772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프로시저와 사용자 정의 함수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트리거</a:t>
                      </a:r>
                      <a:r>
                        <a:rPr lang="ko-KR" altLang="en-US" dirty="0" smtClean="0"/>
                        <a:t> 문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반복적으로 사용하는 특정 기능을 수행하기 위한 프로시저 및 프로시저 호출문의 작성과 실행결과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 </a:t>
                      </a:r>
                      <a:endParaRPr lang="ko-KR" altLang="en-US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목표한 연산처리와 결과값을 반환하는 사용자정의 함수 및 호출문의 작성과 실행결과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17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복수의 연관 테이블간에 연속적인 데이터 삽입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삭제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수정 기능의 </a:t>
                      </a:r>
                      <a:r>
                        <a:rPr lang="ko-KR" altLang="en-US" dirty="0" err="1" smtClean="0"/>
                        <a:t>트리거</a:t>
                      </a:r>
                      <a:r>
                        <a:rPr lang="ko-KR" altLang="en-US" dirty="0" smtClean="0"/>
                        <a:t> 작성과 실행결과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 </a:t>
                      </a:r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50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132856"/>
            <a:ext cx="8640960" cy="1872208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화면구현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400" dirty="0" smtClean="0"/>
              <a:t>1.UI </a:t>
            </a:r>
            <a:r>
              <a:rPr lang="ko-KR" altLang="en-US" sz="2400" dirty="0" smtClean="0"/>
              <a:t>요구 사항 확인하기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15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063567"/>
              </p:ext>
            </p:extLst>
          </p:nvPr>
        </p:nvGraphicFramePr>
        <p:xfrm>
          <a:off x="370063" y="692696"/>
          <a:ext cx="8748464" cy="355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370535"/>
                <a:gridCol w="792088"/>
                <a:gridCol w="864096"/>
                <a:gridCol w="720080"/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성취수준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77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요구 사항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 검증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-UI </a:t>
                      </a:r>
                      <a:r>
                        <a:rPr lang="ko-KR" altLang="en-US" dirty="0" smtClean="0"/>
                        <a:t>설계서에 대한 이해능력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 </a:t>
                      </a:r>
                      <a:endParaRPr lang="ko-KR" altLang="en-US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-UI </a:t>
                      </a:r>
                      <a:r>
                        <a:rPr lang="ko-KR" altLang="en-US" dirty="0" smtClean="0"/>
                        <a:t>설계서에 대한 분석능력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3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err="1" smtClean="0"/>
                        <a:t>프로토타이핑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아날로그 형태의 </a:t>
                      </a:r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제작 능력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37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도구를 활용한 </a:t>
                      </a:r>
                      <a:r>
                        <a:rPr lang="ko-KR" altLang="en-US" dirty="0" err="1" smtClean="0"/>
                        <a:t>프로토타입</a:t>
                      </a:r>
                      <a:r>
                        <a:rPr lang="ko-KR" altLang="en-US" dirty="0" smtClean="0"/>
                        <a:t> 제작능력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50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132856"/>
            <a:ext cx="8640960" cy="1872208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화면구현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400" dirty="0" smtClean="0"/>
              <a:t>2.UI </a:t>
            </a:r>
            <a:r>
              <a:rPr lang="ko-KR" altLang="en-US" sz="2400" dirty="0" smtClean="0"/>
              <a:t>설계하기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742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236859"/>
              </p:ext>
            </p:extLst>
          </p:nvPr>
        </p:nvGraphicFramePr>
        <p:xfrm>
          <a:off x="370063" y="692696"/>
          <a:ext cx="8748464" cy="298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370535"/>
                <a:gridCol w="792088"/>
                <a:gridCol w="864096"/>
                <a:gridCol w="720080"/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성취수준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720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설계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-UJI </a:t>
                      </a:r>
                      <a:r>
                        <a:rPr lang="ko-KR" altLang="en-US" dirty="0" smtClean="0"/>
                        <a:t>화면의 구성과 각 화면의 흐름에 대한 이해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 </a:t>
                      </a:r>
                      <a:endParaRPr lang="ko-KR" altLang="en-US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사용자의</a:t>
                      </a:r>
                      <a:r>
                        <a:rPr lang="ko-KR" altLang="en-US" baseline="0" dirty="0" smtClean="0"/>
                        <a:t> 사용 편의성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구조와 표현 방법에 대한 이해 및 설계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각 화면에 대한 구성과 표현 방법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baseline="0" dirty="0" smtClean="0"/>
                        <a:t>설계 방법의 이해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634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132856"/>
            <a:ext cx="8640960" cy="1872208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화면구현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400" dirty="0" smtClean="0"/>
              <a:t>3.UI </a:t>
            </a:r>
            <a:r>
              <a:rPr lang="ko-KR" altLang="en-US" sz="2400" dirty="0" smtClean="0"/>
              <a:t>구현하기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136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801974"/>
              </p:ext>
            </p:extLst>
          </p:nvPr>
        </p:nvGraphicFramePr>
        <p:xfrm>
          <a:off x="216369" y="433990"/>
          <a:ext cx="8748464" cy="405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370535"/>
                <a:gridCol w="792088"/>
                <a:gridCol w="864096"/>
                <a:gridCol w="720080"/>
              </a:tblGrid>
              <a:tr h="9200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성취수준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27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DBMS</a:t>
                      </a:r>
                      <a:r>
                        <a:rPr lang="ko-KR" altLang="en-US" dirty="0" smtClean="0"/>
                        <a:t>선정 및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설치계획 수립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설치 사전 점검 작업 장성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57152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DBMS </a:t>
                      </a:r>
                      <a:r>
                        <a:rPr lang="ko-KR" altLang="en-US" dirty="0" smtClean="0"/>
                        <a:t>설치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-DBMS </a:t>
                      </a:r>
                      <a:r>
                        <a:rPr lang="ko-KR" altLang="en-US" dirty="0" smtClean="0"/>
                        <a:t>설치하기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클라이언트 접속 환경 설정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805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DBMS </a:t>
                      </a:r>
                      <a:r>
                        <a:rPr lang="ko-KR" altLang="en-US" dirty="0" smtClean="0"/>
                        <a:t>설치 검증</a:t>
                      </a:r>
                      <a:r>
                        <a:rPr lang="ko-KR" altLang="en-US" baseline="0" dirty="0" smtClean="0"/>
                        <a:t> 및 설치 완료 보고서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설치된 </a:t>
                      </a:r>
                      <a:r>
                        <a:rPr lang="en-US" altLang="ko-KR" dirty="0" smtClean="0"/>
                        <a:t>SW </a:t>
                      </a:r>
                      <a:r>
                        <a:rPr lang="ko-KR" altLang="en-US" dirty="0" smtClean="0"/>
                        <a:t>확인하기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8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완료 보고서 항목 작성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0715905"/>
              </p:ext>
            </p:extLst>
          </p:nvPr>
        </p:nvGraphicFramePr>
        <p:xfrm>
          <a:off x="323528" y="4797152"/>
          <a:ext cx="8640960" cy="1942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227684"/>
                <a:gridCol w="604859"/>
                <a:gridCol w="529251"/>
                <a:gridCol w="550974"/>
              </a:tblGrid>
              <a:tr h="8446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평가항목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성취수준</a:t>
                      </a:r>
                      <a:endParaRPr lang="ko-KR" altLang="en-US" dirty="0"/>
                    </a:p>
                    <a:p>
                      <a:pPr algn="ctr" latinLnBrk="1"/>
                      <a:r>
                        <a:rPr lang="ko-KR" altLang="en-US" dirty="0" smtClean="0"/>
                        <a:t>상    중     하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27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DBMS</a:t>
                      </a:r>
                      <a:r>
                        <a:rPr lang="ko-KR" altLang="en-US" dirty="0" smtClean="0"/>
                        <a:t>설치 및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설치검증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완료보고서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설치 계획에 따라 </a:t>
                      </a:r>
                      <a:r>
                        <a:rPr lang="en-US" altLang="ko-KR" dirty="0" smtClean="0"/>
                        <a:t>DBMS</a:t>
                      </a:r>
                      <a:r>
                        <a:rPr lang="ko-KR" altLang="en-US" dirty="0" smtClean="0"/>
                        <a:t>를 설치하고 설치 검증 및 완료 보고서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32" y="7598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피평가자</a:t>
            </a:r>
            <a:r>
              <a:rPr lang="ko-KR" altLang="en-US" dirty="0" smtClean="0"/>
              <a:t> 체크리스트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3651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작업장 평가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89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119332"/>
              </p:ext>
            </p:extLst>
          </p:nvPr>
        </p:nvGraphicFramePr>
        <p:xfrm>
          <a:off x="273224" y="620687"/>
          <a:ext cx="8748464" cy="417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370535"/>
                <a:gridCol w="792088"/>
                <a:gridCol w="864096"/>
                <a:gridCol w="720080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성취수준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7724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요구 사항에 만족하는 </a:t>
                      </a: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화면을 구성하고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구현하는 능력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smtClean="0"/>
                        <a:t>●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전체 화면들의 구조와 화면 전환에 대한 이해를 </a:t>
                      </a:r>
                      <a:r>
                        <a:rPr lang="ko-KR" altLang="en-US" dirty="0" err="1" smtClean="0"/>
                        <a:t>바탕으로한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구현 능력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●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179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사용자와 </a:t>
                      </a:r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화면 간의 상호 작용을 이해하고 구현하는 능력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●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51536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UI </a:t>
                      </a:r>
                      <a:r>
                        <a:rPr lang="ko-KR" altLang="en-US" dirty="0" smtClean="0"/>
                        <a:t>테스트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-UI </a:t>
                      </a:r>
                      <a:r>
                        <a:rPr lang="ko-KR" altLang="en-US" dirty="0" smtClean="0"/>
                        <a:t>테스트 기법에 대한 이해와 테스트 케이스의 작성 및 테스트를 진행하는 능력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</a:p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7598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포트폴리오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63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132856"/>
            <a:ext cx="8640960" cy="18722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/>
              <a:t>2</a:t>
            </a:r>
            <a:r>
              <a:rPr lang="en-US" altLang="ko-KR" sz="3100" dirty="0" smtClean="0"/>
              <a:t>.</a:t>
            </a:r>
            <a:r>
              <a:rPr lang="ko-KR" altLang="en-US" sz="3100" dirty="0" smtClean="0"/>
              <a:t>데이터베이스 생성하기</a:t>
            </a:r>
            <a:endParaRPr lang="ko-KR" altLang="en-US" sz="3100" dirty="0"/>
          </a:p>
        </p:txBody>
      </p:sp>
    </p:spTree>
    <p:extLst>
      <p:ext uri="{BB962C8B-B14F-4D97-AF65-F5344CB8AC3E}">
        <p14:creationId xmlns:p14="http://schemas.microsoft.com/office/powerpoint/2010/main" val="31998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762335"/>
              </p:ext>
            </p:extLst>
          </p:nvPr>
        </p:nvGraphicFramePr>
        <p:xfrm>
          <a:off x="370063" y="692696"/>
          <a:ext cx="8748464" cy="4889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370535"/>
                <a:gridCol w="792088"/>
                <a:gridCol w="864096"/>
                <a:gridCol w="720080"/>
              </a:tblGrid>
              <a:tr h="864096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     성취수준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7724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물리적 데이터베이스 용량산정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물리 설계의 오브젝트에 기반하여 데이터 파일 용량 산정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컨트롤 파일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로그 파일 용량 산정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1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-SQL</a:t>
                      </a:r>
                      <a:r>
                        <a:rPr lang="ko-KR" altLang="en-US" dirty="0" smtClean="0"/>
                        <a:t>을 이용하여 데이터베이스 생성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3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 사용자 생성 및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권한 설정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데이터베이스 계정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37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권한 설정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3402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 설치 점검 및 완료 보고서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데이터베이스의 설치점검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40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완료 보고서 작성 보고서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피평가자</a:t>
            </a:r>
            <a:r>
              <a:rPr lang="ko-KR" altLang="en-US" dirty="0" smtClean="0"/>
              <a:t> 체크리스트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4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792411"/>
              </p:ext>
            </p:extLst>
          </p:nvPr>
        </p:nvGraphicFramePr>
        <p:xfrm>
          <a:off x="370063" y="692696"/>
          <a:ext cx="8748464" cy="368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370535"/>
                <a:gridCol w="792088"/>
                <a:gridCol w="864096"/>
                <a:gridCol w="720080"/>
              </a:tblGrid>
              <a:tr h="864096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성취수준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9098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물리적 데이터베이스 용량 산정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데이터베이스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생성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및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사용자 생성 및 권한 설정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설계 오브젝트에 기반하여 데이터베이스 용량 산정과 </a:t>
                      </a:r>
                      <a:r>
                        <a:rPr lang="en-US" altLang="ko-KR" dirty="0" smtClean="0"/>
                        <a:t>SQL </a:t>
                      </a:r>
                      <a:r>
                        <a:rPr lang="ko-KR" altLang="en-US" dirty="0" smtClean="0"/>
                        <a:t>명령어를 이용하여 데이터베이스를 생성하고</a:t>
                      </a:r>
                      <a:r>
                        <a:rPr lang="en-US" altLang="ko-KR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dirty="0" smtClean="0"/>
                        <a:t>데이터베이스 사용자 계정 생성과 권한 부여 수행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11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 설치 점검 및 완료 보고서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데이터베이스 설치 환경설정을 점검하고 완료 보고서를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작업장 평가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9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132856"/>
            <a:ext cx="8640960" cy="187220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데이터베이스 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100" dirty="0" smtClean="0"/>
              <a:t>3.</a:t>
            </a:r>
            <a:r>
              <a:rPr lang="ko-KR" altLang="en-US" sz="3100" dirty="0" smtClean="0"/>
              <a:t>데이터베이스 오브젝트 생성계획 수립</a:t>
            </a:r>
            <a:endParaRPr lang="ko-KR" altLang="en-US" sz="3100" dirty="0"/>
          </a:p>
        </p:txBody>
      </p:sp>
    </p:spTree>
    <p:extLst>
      <p:ext uri="{BB962C8B-B14F-4D97-AF65-F5344CB8AC3E}">
        <p14:creationId xmlns:p14="http://schemas.microsoft.com/office/powerpoint/2010/main" val="253686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776115"/>
              </p:ext>
            </p:extLst>
          </p:nvPr>
        </p:nvGraphicFramePr>
        <p:xfrm>
          <a:off x="370063" y="692696"/>
          <a:ext cx="8748464" cy="3944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504528"/>
                <a:gridCol w="658095"/>
                <a:gridCol w="864096"/>
                <a:gridCol w="720080"/>
              </a:tblGrid>
              <a:tr h="720080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성취수준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641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DBMS </a:t>
                      </a:r>
                      <a:r>
                        <a:rPr lang="ko-KR" altLang="en-US" dirty="0" smtClean="0"/>
                        <a:t>오브젝트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생성계획 수립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테이블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인덱스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제약 조건 이해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94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설치된 </a:t>
                      </a:r>
                      <a:r>
                        <a:rPr lang="en-US" altLang="ko-KR" dirty="0" smtClean="0"/>
                        <a:t>DBMS</a:t>
                      </a:r>
                      <a:r>
                        <a:rPr lang="ko-KR" altLang="en-US" dirty="0" smtClean="0"/>
                        <a:t>에 적합한 오브젝트 생성 계획 수립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21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 오브젝트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물리 데이터베이스 설계에 따라 데이터베이스 오브젝트를 생성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</a:t>
                      </a:r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3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데이터베이스 오브젝트 생성 완료 보고서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생성된 데이터베이스 오브젝트의 적정성과 </a:t>
                      </a:r>
                      <a:r>
                        <a:rPr lang="ko-KR" altLang="en-US" dirty="0" err="1" smtClean="0"/>
                        <a:t>무결성</a:t>
                      </a:r>
                      <a:r>
                        <a:rPr lang="ko-KR" altLang="en-US" dirty="0" smtClean="0"/>
                        <a:t> 점검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●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37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데이터베이스 오브젝트 완료 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서술형 시험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9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132856"/>
            <a:ext cx="8640960" cy="1872208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SQL </a:t>
            </a:r>
            <a:r>
              <a:rPr lang="ko-KR" altLang="en-US" sz="4000" dirty="0" smtClean="0"/>
              <a:t>활용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400" dirty="0" smtClean="0"/>
              <a:t>1.</a:t>
            </a:r>
            <a:r>
              <a:rPr lang="ko-KR" altLang="en-US" sz="2400" dirty="0" smtClean="0"/>
              <a:t>기본 </a:t>
            </a:r>
            <a:r>
              <a:rPr lang="en-US" altLang="ko-KR" sz="2400" dirty="0" smtClean="0"/>
              <a:t>SQL </a:t>
            </a:r>
            <a:r>
              <a:rPr lang="ko-KR" altLang="en-US" sz="2400" dirty="0" smtClean="0"/>
              <a:t>작성하기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005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541839"/>
              </p:ext>
            </p:extLst>
          </p:nvPr>
        </p:nvGraphicFramePr>
        <p:xfrm>
          <a:off x="370063" y="692696"/>
          <a:ext cx="8748464" cy="347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65"/>
                <a:gridCol w="4370535"/>
                <a:gridCol w="792088"/>
                <a:gridCol w="864096"/>
                <a:gridCol w="720080"/>
              </a:tblGrid>
              <a:tr h="792088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학습내용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                </a:t>
                      </a:r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    성취수준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상        중       하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3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DDL</a:t>
                      </a:r>
                      <a:r>
                        <a:rPr lang="ko-KR" altLang="en-US" dirty="0" smtClean="0"/>
                        <a:t>문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테이블의 구조와 제약 조건을 생성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삭제 수정하는 주요 </a:t>
                      </a:r>
                      <a:r>
                        <a:rPr lang="en-US" altLang="ko-KR" dirty="0" smtClean="0"/>
                        <a:t>D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명령문의 숙지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21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DML</a:t>
                      </a:r>
                      <a:r>
                        <a:rPr lang="ko-KR" altLang="en-US" dirty="0" smtClean="0"/>
                        <a:t>문 작성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테이블에 데이터를 삽입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삭제하고 조회하는 주요 </a:t>
                      </a:r>
                      <a:r>
                        <a:rPr lang="en-US" altLang="ko-KR" dirty="0" smtClean="0"/>
                        <a:t>DML </a:t>
                      </a:r>
                      <a:r>
                        <a:rPr lang="ko-KR" altLang="en-US" dirty="0" smtClean="0"/>
                        <a:t>명령문의 숙지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8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</a:t>
                      </a:r>
                      <a:r>
                        <a:rPr lang="en-US" altLang="ko-KR" dirty="0" smtClean="0"/>
                        <a:t>TCL</a:t>
                      </a:r>
                      <a:r>
                        <a:rPr lang="ko-KR" altLang="en-US" dirty="0" smtClean="0"/>
                        <a:t>문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트랜잭션관련 주요 </a:t>
                      </a:r>
                      <a:r>
                        <a:rPr lang="en-US" altLang="ko-KR" dirty="0" smtClean="0"/>
                        <a:t>TCL </a:t>
                      </a:r>
                      <a:r>
                        <a:rPr lang="ko-KR" altLang="en-US" dirty="0" smtClean="0"/>
                        <a:t>명령문의 숙지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6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데이터사전 조회 명령문 작성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테이블 구조 파악을 위한 주요 데이터 사전 조회 명령문의 숙지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●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606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서술형 시험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76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864</Words>
  <Application>Microsoft Office PowerPoint</Application>
  <PresentationFormat>화면 슬라이드 쇼(4:3)</PresentationFormat>
  <Paragraphs>274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데이터베이스 구현 1.DBMS 설치하기</vt:lpstr>
      <vt:lpstr>PowerPoint 프레젠테이션</vt:lpstr>
      <vt:lpstr>데이터베이스 구현 2.데이터베이스 생성하기</vt:lpstr>
      <vt:lpstr>PowerPoint 프레젠테이션</vt:lpstr>
      <vt:lpstr>PowerPoint 프레젠테이션</vt:lpstr>
      <vt:lpstr>데이터베이스 구현 3.데이터베이스 오브젝트 생성계획 수립</vt:lpstr>
      <vt:lpstr>PowerPoint 프레젠테이션</vt:lpstr>
      <vt:lpstr>SQL 활용 1.기본 SQL 작성하기</vt:lpstr>
      <vt:lpstr>PowerPoint 프레젠테이션</vt:lpstr>
      <vt:lpstr>PowerPoint 프레젠테이션</vt:lpstr>
      <vt:lpstr>SQL 활용 2.고급 SQL 작성하기</vt:lpstr>
      <vt:lpstr>PowerPoint 프레젠테이션</vt:lpstr>
      <vt:lpstr>SQL 활용 3.절차형 SQL 작성하기</vt:lpstr>
      <vt:lpstr>PowerPoint 프레젠테이션</vt:lpstr>
      <vt:lpstr>화면구현 1.UI 요구 사항 확인하기</vt:lpstr>
      <vt:lpstr>PowerPoint 프레젠테이션</vt:lpstr>
      <vt:lpstr>화면구현 2.UI 설계하기</vt:lpstr>
      <vt:lpstr>PowerPoint 프레젠테이션</vt:lpstr>
      <vt:lpstr>화면구현 3.UI 구현하기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구현</dc:title>
  <dc:creator>user</dc:creator>
  <cp:lastModifiedBy>user</cp:lastModifiedBy>
  <cp:revision>9</cp:revision>
  <dcterms:created xsi:type="dcterms:W3CDTF">2018-04-26T00:16:57Z</dcterms:created>
  <dcterms:modified xsi:type="dcterms:W3CDTF">2018-04-26T01:49:27Z</dcterms:modified>
</cp:coreProperties>
</file>