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6" d="100"/>
          <a:sy n="116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9D6B-3F7B-4D7A-80E9-26D7680E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8CD06-78BA-4136-8E91-88D659E6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D20A5-9F96-4766-9C40-D9290EA4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F47C-553E-40E8-A91D-3612165E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8C43E-3E06-4570-B94F-BA0E93CF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0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4866-3757-44A5-82A9-51D50CA3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EA179-001E-41F9-AB28-8D25DAF01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346A-284D-43B5-98F4-F34CB404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6902-A967-484F-ACE4-BBB28D6D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996D-A93C-4C64-AE7E-F06964B3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6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FFBED-1EAD-4158-8E65-2C7199130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DE122-503F-4F1F-ADA1-C25346745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9FB0F-0D14-4333-AC50-94BB5BEF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CAD0D-3C25-41B2-AB1B-E8571C2E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6C93-1D40-4362-AB3D-A387EB91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B813-C554-4BA1-A9F7-F1A9DB2C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3947-F51F-4FD1-AD4A-1D337D98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2955-94D4-4E68-9CB8-6A37AB38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A45B-D326-4668-97CB-7313B1A3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E793-7F93-475D-8909-1636BB0E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AF16-0884-4F2E-B204-19DD8E8E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328D-56B4-4AD9-8A6D-B4685739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D2FBF-502B-492E-BDD8-74021E2E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C281-0697-45A0-920D-CA3F1458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0EE5-9015-4724-B03E-34EA86EF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4A83-2EAB-4884-A4DA-DBBE002A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8604-70E4-4D4B-ABF5-D82A887B7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83E57-54D2-4DAA-88B3-571D016B8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3A68D-B13D-4161-8B6A-29AD3ACE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58771-9AC6-4942-BBB7-D4D30424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7B105-A5D9-40CC-BC6E-DD7888B1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D3E5-C89A-4C6F-822A-BEB48E41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29E32-FF56-46B6-8CCD-DB77FF02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8400B-6DA8-40A1-B069-2CBAD68E6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A9A6F-E5C3-4BC1-B633-CD749947E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27E5B-04BB-485F-B27B-260D3F47B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44120-726A-44D7-9B0F-5F8C45E7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6A009-E885-4DE0-B976-2AF2CB7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633EC-1E49-480F-8CF3-F617EA15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3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7DCA-CECD-4022-B738-107B8CB2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584E4-271F-44B2-823A-8333F4EB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8CD59-534A-4DEA-9C48-48D36FAC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D83E8-85CE-4C1A-88FB-E801EDB5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2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44570-D455-4405-9A54-3EFF5FC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4F2D2-9078-41E3-A5C7-9DB2FF4E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D8DDC-494E-4118-A1FA-CEFB8B2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01C4-CA34-41C6-A140-194EFAFC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A127-BC0A-483A-BE44-46ED9508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92C39-11D6-4D79-9404-FBFA9BD4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88B5-8690-4605-BB1E-F8C0070C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DCFA5-2377-4860-8432-30787B9B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BEC64-48FD-44E6-B862-87763E12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C192-3670-413F-9C0F-411BD5C3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B4EFE-E26C-4874-80C0-CAC535979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02A9F-3153-4FA5-99A9-A161B4B93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1BE78-8C1B-46F1-BC75-AA8FF3E1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BB09-19D6-4C52-9779-53E877FA861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FB3A0-FFF8-4BE0-9E0A-47122595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AA5D-8417-4313-A01B-9A86B4F4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8F370-D09E-4E97-BAF1-541E7143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AB9EB-1911-4756-8488-C5D493FD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9132-8B10-420E-ADB7-9B83A3F44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BB09-19D6-4C52-9779-53E877FA861C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8BEE-5F3C-47E3-8F8B-56EFBEFF3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FF33-84E7-48C9-884A-9F49407BC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36B7-48BF-4D83-8727-E425FF35D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A85-FA9D-43DA-8F79-FC18B1968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Fyyur</a:t>
            </a:r>
            <a:r>
              <a:rPr lang="en-US" dirty="0"/>
              <a:t> Database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989FA-9DDF-464B-8A76-E734E87E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F3D2C-64DC-44FD-942A-73801BD24222}"/>
              </a:ext>
            </a:extLst>
          </p:cNvPr>
          <p:cNvSpPr/>
          <p:nvPr/>
        </p:nvSpPr>
        <p:spPr>
          <a:xfrm>
            <a:off x="642551" y="568411"/>
            <a:ext cx="1721709" cy="124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Artist</a:t>
            </a:r>
          </a:p>
          <a:p>
            <a:pPr algn="ctr"/>
            <a:r>
              <a:rPr lang="en-US" sz="1600" dirty="0"/>
              <a:t>(Parent)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679EA-002A-4FD7-A296-2D161BA08C1D}"/>
              </a:ext>
            </a:extLst>
          </p:cNvPr>
          <p:cNvSpPr/>
          <p:nvPr/>
        </p:nvSpPr>
        <p:spPr>
          <a:xfrm>
            <a:off x="3155088" y="568411"/>
            <a:ext cx="1721709" cy="124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FA2F7-97B4-40A3-AB8B-AC5939314623}"/>
              </a:ext>
            </a:extLst>
          </p:cNvPr>
          <p:cNvSpPr/>
          <p:nvPr/>
        </p:nvSpPr>
        <p:spPr>
          <a:xfrm>
            <a:off x="5791200" y="568411"/>
            <a:ext cx="1721709" cy="124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Venue</a:t>
            </a:r>
          </a:p>
          <a:p>
            <a:pPr algn="ctr"/>
            <a:r>
              <a:rPr lang="en-US" sz="1600" dirty="0"/>
              <a:t>(Child to Artist)</a:t>
            </a:r>
          </a:p>
          <a:p>
            <a:pPr algn="ctr"/>
            <a:r>
              <a:rPr lang="en-US" sz="1600" dirty="0"/>
              <a:t>(Parent to Genre)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57651-C5B3-48C5-9FA5-F3752E7F949F}"/>
              </a:ext>
            </a:extLst>
          </p:cNvPr>
          <p:cNvSpPr txBox="1"/>
          <p:nvPr/>
        </p:nvSpPr>
        <p:spPr>
          <a:xfrm>
            <a:off x="3155088" y="1854017"/>
            <a:ext cx="1718770" cy="830997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r>
              <a:rPr lang="en-US" sz="1200" dirty="0"/>
              <a:t>Artist ID </a:t>
            </a:r>
            <a:r>
              <a:rPr lang="en-US" sz="1200" b="1" dirty="0"/>
              <a:t>FK</a:t>
            </a:r>
          </a:p>
          <a:p>
            <a:r>
              <a:rPr lang="en-US" sz="1200" dirty="0"/>
              <a:t>Venue ID </a:t>
            </a:r>
            <a:r>
              <a:rPr lang="en-US" sz="1200" b="1" dirty="0"/>
              <a:t>FK</a:t>
            </a:r>
          </a:p>
          <a:p>
            <a:r>
              <a:rPr lang="en-US" sz="1200" dirty="0"/>
              <a:t>Start Date and Time 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33F33-8982-4875-9395-45EDF435DE91}"/>
              </a:ext>
            </a:extLst>
          </p:cNvPr>
          <p:cNvSpPr txBox="1"/>
          <p:nvPr/>
        </p:nvSpPr>
        <p:spPr>
          <a:xfrm>
            <a:off x="642551" y="1832059"/>
            <a:ext cx="1746553" cy="1394257"/>
          </a:xfrm>
          <a:prstGeom prst="rect">
            <a:avLst/>
          </a:prstGeom>
          <a:noFill/>
        </p:spPr>
        <p:txBody>
          <a:bodyPr wrap="none" numCol="2" rtlCol="0">
            <a:noAutofit/>
          </a:bodyPr>
          <a:lstStyle/>
          <a:p>
            <a:r>
              <a:rPr lang="en-US" sz="1200" dirty="0"/>
              <a:t>Artist ID </a:t>
            </a:r>
            <a:r>
              <a:rPr lang="en-US" sz="1200" b="1" dirty="0"/>
              <a:t>PK</a:t>
            </a:r>
          </a:p>
          <a:p>
            <a:r>
              <a:rPr lang="en-US" sz="1200" dirty="0"/>
              <a:t>Name *</a:t>
            </a:r>
          </a:p>
          <a:p>
            <a:r>
              <a:rPr lang="en-US" sz="1200" dirty="0"/>
              <a:t>City</a:t>
            </a:r>
          </a:p>
          <a:p>
            <a:r>
              <a:rPr lang="en-US" sz="1200" dirty="0"/>
              <a:t>State</a:t>
            </a:r>
          </a:p>
          <a:p>
            <a:r>
              <a:rPr lang="en-US" sz="1200" dirty="0"/>
              <a:t>Phone (xxx-xxx-</a:t>
            </a:r>
            <a:r>
              <a:rPr lang="en-US" sz="1200" dirty="0" err="1"/>
              <a:t>xxxx</a:t>
            </a:r>
            <a:r>
              <a:rPr lang="en-US" sz="1200" dirty="0"/>
              <a:t>)</a:t>
            </a:r>
          </a:p>
          <a:p>
            <a:r>
              <a:rPr lang="en-US" sz="1200" dirty="0"/>
              <a:t>Website</a:t>
            </a:r>
            <a:r>
              <a:rPr lang="en-US" sz="1200" baseline="30000" dirty="0"/>
              <a:t>1</a:t>
            </a:r>
            <a:endParaRPr lang="en-US" sz="1200" dirty="0"/>
          </a:p>
          <a:p>
            <a:r>
              <a:rPr lang="en-US" sz="1200" dirty="0"/>
              <a:t>Facebook</a:t>
            </a:r>
          </a:p>
          <a:p>
            <a:r>
              <a:rPr lang="en-US" sz="1200" dirty="0"/>
              <a:t>Photo</a:t>
            </a:r>
          </a:p>
          <a:p>
            <a:r>
              <a:rPr lang="en-US" sz="1200" dirty="0"/>
              <a:t>Status ID</a:t>
            </a:r>
          </a:p>
          <a:p>
            <a:r>
              <a:rPr lang="en-US" sz="1200" dirty="0"/>
              <a:t>Status Comment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1EABF-BF48-4399-B908-5C97334C1449}"/>
              </a:ext>
            </a:extLst>
          </p:cNvPr>
          <p:cNvSpPr/>
          <p:nvPr/>
        </p:nvSpPr>
        <p:spPr>
          <a:xfrm>
            <a:off x="8314090" y="1811978"/>
            <a:ext cx="1507336" cy="93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Venue_Genres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2B0D8-06D9-4563-9E5D-A15769D94D01}"/>
              </a:ext>
            </a:extLst>
          </p:cNvPr>
          <p:cNvSpPr/>
          <p:nvPr/>
        </p:nvSpPr>
        <p:spPr>
          <a:xfrm>
            <a:off x="10154288" y="2634740"/>
            <a:ext cx="1507336" cy="93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9A87C7-5A92-4830-8DE6-E699BD18770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64260" y="1190368"/>
            <a:ext cx="79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185B73-607A-49D9-B1AD-9942C52EF490}"/>
              </a:ext>
            </a:extLst>
          </p:cNvPr>
          <p:cNvSpPr txBox="1"/>
          <p:nvPr/>
        </p:nvSpPr>
        <p:spPr>
          <a:xfrm>
            <a:off x="2345670" y="821035"/>
            <a:ext cx="80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A79E1E-BC29-43B5-9A99-59D28B7E37B7}"/>
              </a:ext>
            </a:extLst>
          </p:cNvPr>
          <p:cNvSpPr txBox="1"/>
          <p:nvPr/>
        </p:nvSpPr>
        <p:spPr>
          <a:xfrm>
            <a:off x="4990019" y="821035"/>
            <a:ext cx="80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to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BE4210-8C17-4338-AA98-D60225B7672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876797" y="1190368"/>
            <a:ext cx="9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6B0726-90B1-4D30-A767-21729E1081F3}"/>
              </a:ext>
            </a:extLst>
          </p:cNvPr>
          <p:cNvSpPr txBox="1"/>
          <p:nvPr/>
        </p:nvSpPr>
        <p:spPr>
          <a:xfrm>
            <a:off x="8364093" y="2738735"/>
            <a:ext cx="1304940" cy="613414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r>
              <a:rPr lang="en-US" sz="1200" dirty="0"/>
              <a:t>Venue ID </a:t>
            </a:r>
            <a:r>
              <a:rPr lang="en-US" sz="1200" b="1" dirty="0"/>
              <a:t>FK</a:t>
            </a:r>
          </a:p>
          <a:p>
            <a:r>
              <a:rPr lang="en-US" sz="1200" dirty="0"/>
              <a:t>Genre ID </a:t>
            </a:r>
            <a:r>
              <a:rPr lang="en-US" sz="1200" b="1" dirty="0"/>
              <a:t>FK</a:t>
            </a:r>
          </a:p>
          <a:p>
            <a:r>
              <a:rPr lang="en-US" sz="1200" dirty="0"/>
              <a:t>Genre Text (Other)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AC472-21BD-4E95-8A68-DDE334985465}"/>
              </a:ext>
            </a:extLst>
          </p:cNvPr>
          <p:cNvSpPr txBox="1"/>
          <p:nvPr/>
        </p:nvSpPr>
        <p:spPr>
          <a:xfrm>
            <a:off x="10210800" y="3576935"/>
            <a:ext cx="1413245" cy="461665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r>
              <a:rPr lang="en-US" sz="1200" dirty="0"/>
              <a:t>Genre ID </a:t>
            </a:r>
            <a:r>
              <a:rPr lang="en-US" sz="1200" b="1" dirty="0"/>
              <a:t>PK</a:t>
            </a:r>
          </a:p>
          <a:p>
            <a:r>
              <a:rPr lang="en-US" sz="1200" dirty="0"/>
              <a:t>Genre *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8D761-658F-4BDC-A8A3-3EDECFEE9D41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rot="10800000">
            <a:off x="7512910" y="1190369"/>
            <a:ext cx="801181" cy="10911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1F7281-3858-4D1E-9009-C44A8E84EA8C}"/>
              </a:ext>
            </a:extLst>
          </p:cNvPr>
          <p:cNvSpPr txBox="1"/>
          <p:nvPr/>
        </p:nvSpPr>
        <p:spPr>
          <a:xfrm>
            <a:off x="7532359" y="821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FDE85C-092D-474A-8E92-E2A27029D91C}"/>
              </a:ext>
            </a:extLst>
          </p:cNvPr>
          <p:cNvSpPr txBox="1"/>
          <p:nvPr/>
        </p:nvSpPr>
        <p:spPr>
          <a:xfrm>
            <a:off x="7936372" y="2308307"/>
            <a:ext cx="3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24" name="Straight Arrow Connector 20">
            <a:extLst>
              <a:ext uri="{FF2B5EF4-FFF2-40B4-BE49-F238E27FC236}">
                <a16:creationId xmlns:a16="http://schemas.microsoft.com/office/drawing/2014/main" id="{940B1683-5F77-4EEA-BDBB-1D055541AC5C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rot="16200000" flipV="1">
            <a:off x="10188089" y="1914873"/>
            <a:ext cx="353205" cy="108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3239546-89A1-48A0-9EDE-EE02E7B29EA3}"/>
              </a:ext>
            </a:extLst>
          </p:cNvPr>
          <p:cNvSpPr txBox="1"/>
          <p:nvPr/>
        </p:nvSpPr>
        <p:spPr>
          <a:xfrm>
            <a:off x="10917821" y="2275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F962E-0C1D-43CE-9049-A50F8E9BF030}"/>
              </a:ext>
            </a:extLst>
          </p:cNvPr>
          <p:cNvSpPr txBox="1"/>
          <p:nvPr/>
        </p:nvSpPr>
        <p:spPr>
          <a:xfrm>
            <a:off x="9792485" y="198051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805332-9960-4F28-82BF-01C233B20840}"/>
              </a:ext>
            </a:extLst>
          </p:cNvPr>
          <p:cNvSpPr/>
          <p:nvPr/>
        </p:nvSpPr>
        <p:spPr>
          <a:xfrm>
            <a:off x="8077200" y="3538976"/>
            <a:ext cx="1507336" cy="103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Status Types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7102758-D54B-4C31-9C38-2D1B09265768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7377354" y="1852344"/>
            <a:ext cx="699846" cy="2203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4BC58F1-730B-41F3-A268-48168AC926BD}"/>
              </a:ext>
            </a:extLst>
          </p:cNvPr>
          <p:cNvSpPr txBox="1"/>
          <p:nvPr/>
        </p:nvSpPr>
        <p:spPr>
          <a:xfrm>
            <a:off x="8314089" y="4567535"/>
            <a:ext cx="1354943" cy="461665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r>
              <a:rPr lang="en-US" sz="1200" dirty="0"/>
              <a:t>Status ID</a:t>
            </a:r>
          </a:p>
          <a:p>
            <a:r>
              <a:rPr lang="en-US" sz="1200" dirty="0"/>
              <a:t>Status</a:t>
            </a:r>
            <a:r>
              <a:rPr lang="en-US" sz="1200" baseline="30000" dirty="0"/>
              <a:t>2 *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66A77E-80C2-487C-B5AD-FDD9A01C6A1C}"/>
              </a:ext>
            </a:extLst>
          </p:cNvPr>
          <p:cNvSpPr/>
          <p:nvPr/>
        </p:nvSpPr>
        <p:spPr>
          <a:xfrm>
            <a:off x="6781800" y="5153494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Helvetica Neue"/>
              </a:rPr>
              <a:t>* Required</a:t>
            </a:r>
            <a:endParaRPr lang="en-US" sz="1200" baseline="30000" dirty="0"/>
          </a:p>
          <a:p>
            <a:r>
              <a:rPr lang="en-US" sz="1200" baseline="30000" dirty="0"/>
              <a:t>1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 When empty = No Website</a:t>
            </a:r>
          </a:p>
          <a:p>
            <a:r>
              <a:rPr lang="en-US" sz="1200" b="0" i="0" baseline="3000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 Artist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Status includes: “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Not currently seeking performance venues”, “Currently seeking performance venues”</a:t>
            </a:r>
          </a:p>
          <a:p>
            <a:r>
              <a:rPr lang="en-US" sz="1200" baseline="30000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 Venue status includes: “Currently seeking talent”, “Not currently seeking talent”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8B58F0-B262-459E-BC62-04B72BA08425}"/>
              </a:ext>
            </a:extLst>
          </p:cNvPr>
          <p:cNvSpPr/>
          <p:nvPr/>
        </p:nvSpPr>
        <p:spPr>
          <a:xfrm>
            <a:off x="380999" y="4343401"/>
            <a:ext cx="2063127" cy="2438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numCol="2">
            <a:noAutofit/>
          </a:bodyPr>
          <a:lstStyle/>
          <a:p>
            <a:r>
              <a:rPr lang="en-US" sz="1050" b="1" dirty="0"/>
              <a:t>Genre Choices:</a:t>
            </a:r>
          </a:p>
          <a:p>
            <a:r>
              <a:rPr lang="en-US" sz="1050" dirty="0"/>
              <a:t>Alternative</a:t>
            </a:r>
          </a:p>
          <a:p>
            <a:r>
              <a:rPr lang="en-US" sz="1050" dirty="0"/>
              <a:t>Blues</a:t>
            </a:r>
          </a:p>
          <a:p>
            <a:r>
              <a:rPr lang="en-US" sz="1050" dirty="0"/>
              <a:t>Classical</a:t>
            </a:r>
          </a:p>
          <a:p>
            <a:r>
              <a:rPr lang="en-US" sz="1050" dirty="0"/>
              <a:t>Country</a:t>
            </a:r>
          </a:p>
          <a:p>
            <a:r>
              <a:rPr lang="en-US" sz="1050" dirty="0"/>
              <a:t>Electronic</a:t>
            </a:r>
          </a:p>
          <a:p>
            <a:r>
              <a:rPr lang="en-US" sz="1050" dirty="0"/>
              <a:t>Folk</a:t>
            </a:r>
          </a:p>
          <a:p>
            <a:r>
              <a:rPr lang="en-US" sz="1050" dirty="0"/>
              <a:t>Funk</a:t>
            </a:r>
          </a:p>
          <a:p>
            <a:r>
              <a:rPr lang="en-US" sz="1050" dirty="0"/>
              <a:t>Hip-Hop</a:t>
            </a:r>
          </a:p>
          <a:p>
            <a:r>
              <a:rPr lang="en-US" sz="1050" dirty="0"/>
              <a:t>Heavy Metal</a:t>
            </a:r>
          </a:p>
          <a:p>
            <a:r>
              <a:rPr lang="en-US" sz="1050" dirty="0"/>
              <a:t>Instrumental</a:t>
            </a:r>
          </a:p>
          <a:p>
            <a:r>
              <a:rPr lang="en-US" sz="1050" dirty="0"/>
              <a:t>Jazz</a:t>
            </a:r>
          </a:p>
          <a:p>
            <a:r>
              <a:rPr lang="en-US" sz="1050" dirty="0"/>
              <a:t>Musical Theatre</a:t>
            </a:r>
          </a:p>
          <a:p>
            <a:r>
              <a:rPr lang="en-US" sz="1050" dirty="0"/>
              <a:t>Pop</a:t>
            </a:r>
          </a:p>
          <a:p>
            <a:r>
              <a:rPr lang="en-US" sz="1050" dirty="0"/>
              <a:t>Punk</a:t>
            </a:r>
          </a:p>
          <a:p>
            <a:r>
              <a:rPr lang="en-US" sz="1050" dirty="0"/>
              <a:t>R&amp;B</a:t>
            </a:r>
          </a:p>
          <a:p>
            <a:r>
              <a:rPr lang="en-US" sz="1050" dirty="0"/>
              <a:t>Reggae</a:t>
            </a:r>
          </a:p>
          <a:p>
            <a:r>
              <a:rPr lang="en-US" sz="1050" dirty="0"/>
              <a:t>Rock n Roll</a:t>
            </a:r>
          </a:p>
          <a:p>
            <a:r>
              <a:rPr lang="en-US" sz="1050" dirty="0"/>
              <a:t>Soul</a:t>
            </a:r>
          </a:p>
          <a:p>
            <a:r>
              <a:rPr lang="en-US" sz="1050" dirty="0"/>
              <a:t>Other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DBA156-64E0-40C6-B93E-F9CE27DF33B8}"/>
              </a:ext>
            </a:extLst>
          </p:cNvPr>
          <p:cNvSpPr/>
          <p:nvPr/>
        </p:nvSpPr>
        <p:spPr>
          <a:xfrm>
            <a:off x="2590800" y="4343400"/>
            <a:ext cx="3733800" cy="2438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numCol="4">
            <a:noAutofit/>
          </a:bodyPr>
          <a:lstStyle/>
          <a:p>
            <a:r>
              <a:rPr lang="en-US" sz="1050" b="1" dirty="0"/>
              <a:t>State Choices:</a:t>
            </a:r>
          </a:p>
          <a:p>
            <a:r>
              <a:rPr lang="en-US" sz="1050" dirty="0"/>
              <a:t>AL</a:t>
            </a:r>
          </a:p>
          <a:p>
            <a:r>
              <a:rPr lang="en-US" sz="1050" dirty="0"/>
              <a:t>AK</a:t>
            </a:r>
          </a:p>
          <a:p>
            <a:r>
              <a:rPr lang="en-US" sz="1050" dirty="0"/>
              <a:t>AZ</a:t>
            </a:r>
          </a:p>
          <a:p>
            <a:r>
              <a:rPr lang="en-US" sz="1050" dirty="0"/>
              <a:t>AR</a:t>
            </a:r>
          </a:p>
          <a:p>
            <a:r>
              <a:rPr lang="en-US" sz="1050" dirty="0"/>
              <a:t>CA</a:t>
            </a:r>
          </a:p>
          <a:p>
            <a:r>
              <a:rPr lang="en-US" sz="1050" dirty="0"/>
              <a:t>CO</a:t>
            </a:r>
          </a:p>
          <a:p>
            <a:r>
              <a:rPr lang="en-US" sz="1050" dirty="0"/>
              <a:t>CT</a:t>
            </a:r>
          </a:p>
          <a:p>
            <a:r>
              <a:rPr lang="en-US" sz="1050" dirty="0"/>
              <a:t>DE</a:t>
            </a:r>
          </a:p>
          <a:p>
            <a:r>
              <a:rPr lang="en-US" sz="1050" dirty="0"/>
              <a:t>DC</a:t>
            </a:r>
          </a:p>
          <a:p>
            <a:r>
              <a:rPr lang="en-US" sz="1050" dirty="0"/>
              <a:t>FL</a:t>
            </a:r>
          </a:p>
          <a:p>
            <a:r>
              <a:rPr lang="en-US" sz="1050" dirty="0"/>
              <a:t>GA</a:t>
            </a:r>
          </a:p>
          <a:p>
            <a:r>
              <a:rPr lang="en-US" sz="1050" dirty="0"/>
              <a:t>HI</a:t>
            </a:r>
          </a:p>
          <a:p>
            <a:r>
              <a:rPr lang="en-US" sz="1050" dirty="0"/>
              <a:t>ID</a:t>
            </a:r>
          </a:p>
          <a:p>
            <a:r>
              <a:rPr lang="en-US" sz="1050" dirty="0"/>
              <a:t>IL</a:t>
            </a:r>
          </a:p>
          <a:p>
            <a:r>
              <a:rPr lang="en-US" sz="1050" dirty="0"/>
              <a:t>IN</a:t>
            </a:r>
          </a:p>
          <a:p>
            <a:r>
              <a:rPr lang="en-US" sz="1050" dirty="0"/>
              <a:t>IA</a:t>
            </a:r>
          </a:p>
          <a:p>
            <a:r>
              <a:rPr lang="en-US" sz="1050" dirty="0"/>
              <a:t>KS</a:t>
            </a:r>
          </a:p>
          <a:p>
            <a:r>
              <a:rPr lang="en-US" sz="1050" dirty="0"/>
              <a:t>KY</a:t>
            </a:r>
          </a:p>
          <a:p>
            <a:r>
              <a:rPr lang="en-US" sz="1050" dirty="0"/>
              <a:t>LA</a:t>
            </a:r>
          </a:p>
          <a:p>
            <a:r>
              <a:rPr lang="en-US" sz="1050" dirty="0"/>
              <a:t>ME</a:t>
            </a:r>
          </a:p>
          <a:p>
            <a:r>
              <a:rPr lang="en-US" sz="1050" dirty="0"/>
              <a:t>MT</a:t>
            </a:r>
          </a:p>
          <a:p>
            <a:r>
              <a:rPr lang="en-US" sz="1050" dirty="0"/>
              <a:t>NE</a:t>
            </a:r>
          </a:p>
          <a:p>
            <a:r>
              <a:rPr lang="en-US" sz="1050" dirty="0"/>
              <a:t>NV</a:t>
            </a:r>
          </a:p>
          <a:p>
            <a:r>
              <a:rPr lang="en-US" sz="1050" dirty="0"/>
              <a:t>NH</a:t>
            </a:r>
          </a:p>
          <a:p>
            <a:r>
              <a:rPr lang="en-US" sz="1050" dirty="0"/>
              <a:t>NJ</a:t>
            </a:r>
          </a:p>
          <a:p>
            <a:r>
              <a:rPr lang="en-US" sz="1050" dirty="0"/>
              <a:t>NM</a:t>
            </a:r>
          </a:p>
          <a:p>
            <a:r>
              <a:rPr lang="en-US" sz="1050" dirty="0"/>
              <a:t>NY</a:t>
            </a:r>
          </a:p>
          <a:p>
            <a:r>
              <a:rPr lang="en-US" sz="1050" dirty="0"/>
              <a:t>NC</a:t>
            </a:r>
          </a:p>
          <a:p>
            <a:r>
              <a:rPr lang="en-US" sz="1050" dirty="0"/>
              <a:t>ND</a:t>
            </a:r>
          </a:p>
          <a:p>
            <a:r>
              <a:rPr lang="en-US" sz="1050" dirty="0"/>
              <a:t>OH</a:t>
            </a:r>
          </a:p>
          <a:p>
            <a:r>
              <a:rPr lang="en-US" sz="1050" dirty="0"/>
              <a:t>OK</a:t>
            </a:r>
          </a:p>
          <a:p>
            <a:r>
              <a:rPr lang="en-US" sz="1050" dirty="0"/>
              <a:t>OR</a:t>
            </a:r>
          </a:p>
          <a:p>
            <a:r>
              <a:rPr lang="en-US" sz="1050" dirty="0"/>
              <a:t>MD</a:t>
            </a:r>
          </a:p>
          <a:p>
            <a:r>
              <a:rPr lang="en-US" sz="1050" dirty="0"/>
              <a:t>MA</a:t>
            </a:r>
          </a:p>
          <a:p>
            <a:r>
              <a:rPr lang="en-US" sz="1050" dirty="0"/>
              <a:t>MI</a:t>
            </a:r>
          </a:p>
          <a:p>
            <a:r>
              <a:rPr lang="en-US" sz="1050" dirty="0"/>
              <a:t>MN</a:t>
            </a:r>
          </a:p>
          <a:p>
            <a:r>
              <a:rPr lang="en-US" sz="1050" dirty="0"/>
              <a:t>MS</a:t>
            </a:r>
          </a:p>
          <a:p>
            <a:r>
              <a:rPr lang="en-US" sz="1050" dirty="0"/>
              <a:t>MO</a:t>
            </a:r>
          </a:p>
          <a:p>
            <a:r>
              <a:rPr lang="en-US" sz="1050" dirty="0"/>
              <a:t>PA</a:t>
            </a:r>
          </a:p>
          <a:p>
            <a:r>
              <a:rPr lang="en-US" sz="1050" dirty="0"/>
              <a:t>RI</a:t>
            </a:r>
          </a:p>
          <a:p>
            <a:r>
              <a:rPr lang="en-US" sz="1050" dirty="0"/>
              <a:t>SC</a:t>
            </a:r>
          </a:p>
          <a:p>
            <a:r>
              <a:rPr lang="en-US" sz="1050" dirty="0"/>
              <a:t>SD</a:t>
            </a:r>
          </a:p>
          <a:p>
            <a:r>
              <a:rPr lang="en-US" sz="1050" dirty="0"/>
              <a:t>TN</a:t>
            </a:r>
          </a:p>
          <a:p>
            <a:r>
              <a:rPr lang="en-US" sz="1050" dirty="0"/>
              <a:t>TX</a:t>
            </a:r>
          </a:p>
          <a:p>
            <a:r>
              <a:rPr lang="en-US" sz="1050" dirty="0"/>
              <a:t>UT</a:t>
            </a:r>
          </a:p>
          <a:p>
            <a:r>
              <a:rPr lang="en-US" sz="1050" dirty="0"/>
              <a:t>VT</a:t>
            </a:r>
          </a:p>
          <a:p>
            <a:r>
              <a:rPr lang="en-US" sz="1050" dirty="0"/>
              <a:t>VA</a:t>
            </a:r>
          </a:p>
          <a:p>
            <a:r>
              <a:rPr lang="en-US" sz="1050" dirty="0"/>
              <a:t>WA</a:t>
            </a:r>
          </a:p>
          <a:p>
            <a:r>
              <a:rPr lang="en-US" sz="1050" dirty="0"/>
              <a:t>WV</a:t>
            </a:r>
          </a:p>
          <a:p>
            <a:r>
              <a:rPr lang="en-US" sz="1050" dirty="0"/>
              <a:t>WI</a:t>
            </a:r>
          </a:p>
          <a:p>
            <a:r>
              <a:rPr lang="en-US" sz="1050" dirty="0"/>
              <a:t>WY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B397AB-F784-4994-AC9F-610058A6D9B6}"/>
              </a:ext>
            </a:extLst>
          </p:cNvPr>
          <p:cNvSpPr txBox="1"/>
          <p:nvPr/>
        </p:nvSpPr>
        <p:spPr>
          <a:xfrm>
            <a:off x="5607493" y="1822622"/>
            <a:ext cx="1880416" cy="1410731"/>
          </a:xfrm>
          <a:prstGeom prst="rect">
            <a:avLst/>
          </a:prstGeom>
          <a:noFill/>
        </p:spPr>
        <p:txBody>
          <a:bodyPr wrap="none" numCol="2" rtlCol="0">
            <a:noAutofit/>
          </a:bodyPr>
          <a:lstStyle/>
          <a:p>
            <a:r>
              <a:rPr lang="en-US" sz="1200" dirty="0"/>
              <a:t>Venue ID </a:t>
            </a:r>
            <a:r>
              <a:rPr lang="en-US" sz="1200" b="1" dirty="0"/>
              <a:t>PK</a:t>
            </a:r>
          </a:p>
          <a:p>
            <a:r>
              <a:rPr lang="en-US" sz="1200" dirty="0"/>
              <a:t>Name *</a:t>
            </a:r>
          </a:p>
          <a:p>
            <a:r>
              <a:rPr lang="en-US" sz="1200" dirty="0"/>
              <a:t>Address *</a:t>
            </a:r>
          </a:p>
          <a:p>
            <a:r>
              <a:rPr lang="en-US" sz="1200" dirty="0"/>
              <a:t>City *</a:t>
            </a:r>
          </a:p>
          <a:p>
            <a:r>
              <a:rPr lang="en-US" sz="1200" dirty="0"/>
              <a:t>State *</a:t>
            </a:r>
          </a:p>
          <a:p>
            <a:r>
              <a:rPr lang="en-US" sz="1200" dirty="0"/>
              <a:t>Phone (xxx-xxx-</a:t>
            </a:r>
            <a:r>
              <a:rPr lang="en-US" sz="1200" dirty="0" err="1"/>
              <a:t>xxxx</a:t>
            </a:r>
            <a:r>
              <a:rPr lang="en-US" sz="1200" dirty="0"/>
              <a:t>)</a:t>
            </a:r>
          </a:p>
          <a:p>
            <a:r>
              <a:rPr lang="en-US" sz="1200" dirty="0"/>
              <a:t>Website </a:t>
            </a:r>
            <a:r>
              <a:rPr lang="en-US" sz="1200" baseline="30000" dirty="0"/>
              <a:t>1</a:t>
            </a:r>
            <a:endParaRPr lang="en-US" sz="1200" dirty="0"/>
          </a:p>
          <a:p>
            <a:r>
              <a:rPr lang="en-US" sz="1200" dirty="0"/>
              <a:t>Facebook</a:t>
            </a:r>
          </a:p>
          <a:p>
            <a:r>
              <a:rPr lang="en-US" sz="1200" dirty="0"/>
              <a:t>Photo</a:t>
            </a:r>
          </a:p>
          <a:p>
            <a:r>
              <a:rPr lang="en-US" sz="1200" dirty="0"/>
              <a:t>Status ID</a:t>
            </a:r>
          </a:p>
          <a:p>
            <a:r>
              <a:rPr lang="en-US" sz="1200" dirty="0"/>
              <a:t>Status Comment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6206FE-D3BF-4735-87BD-3FDA7666B9BA}"/>
              </a:ext>
            </a:extLst>
          </p:cNvPr>
          <p:cNvSpPr txBox="1"/>
          <p:nvPr/>
        </p:nvSpPr>
        <p:spPr>
          <a:xfrm>
            <a:off x="7377355" y="1852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2B1A3C-FAD8-47D4-B9FC-C69FE66ED05E}"/>
              </a:ext>
            </a:extLst>
          </p:cNvPr>
          <p:cNvSpPr txBox="1"/>
          <p:nvPr/>
        </p:nvSpPr>
        <p:spPr>
          <a:xfrm>
            <a:off x="7775514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2CC34A-0EE4-4399-978D-9CD1F55FBFB1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2364260" y="1761166"/>
            <a:ext cx="5712940" cy="2294322"/>
          </a:xfrm>
          <a:prstGeom prst="bentConnector3">
            <a:avLst>
              <a:gd name="adj1" fmla="val 89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BB60FE-7AA6-4943-AA8E-1B0D4EF67603}"/>
              </a:ext>
            </a:extLst>
          </p:cNvPr>
          <p:cNvSpPr txBox="1"/>
          <p:nvPr/>
        </p:nvSpPr>
        <p:spPr>
          <a:xfrm>
            <a:off x="2444126" y="139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EE810C-91A9-46EE-9772-D01E3E9BBFA4}"/>
              </a:ext>
            </a:extLst>
          </p:cNvPr>
          <p:cNvSpPr/>
          <p:nvPr/>
        </p:nvSpPr>
        <p:spPr>
          <a:xfrm>
            <a:off x="8314090" y="271807"/>
            <a:ext cx="1507336" cy="93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Artist_Genres</a:t>
            </a:r>
            <a:endParaRPr lang="en-US" sz="1600" dirty="0"/>
          </a:p>
        </p:txBody>
      </p:sp>
      <p:cxnSp>
        <p:nvCxnSpPr>
          <p:cNvPr id="61" name="Straight Arrow Connector 20">
            <a:extLst>
              <a:ext uri="{FF2B5EF4-FFF2-40B4-BE49-F238E27FC236}">
                <a16:creationId xmlns:a16="http://schemas.microsoft.com/office/drawing/2014/main" id="{AEA2028C-D717-4584-8CAA-A8FDCA983D95}"/>
              </a:ext>
            </a:extLst>
          </p:cNvPr>
          <p:cNvCxnSpPr>
            <a:cxnSpLocks/>
            <a:stCxn id="10" idx="0"/>
            <a:endCxn id="60" idx="3"/>
          </p:cNvCxnSpPr>
          <p:nvPr/>
        </p:nvCxnSpPr>
        <p:spPr>
          <a:xfrm rot="16200000" flipV="1">
            <a:off x="9418003" y="1144787"/>
            <a:ext cx="1893376" cy="108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5DE327D-E3E2-4988-944A-48ED930A18BA}"/>
              </a:ext>
            </a:extLst>
          </p:cNvPr>
          <p:cNvSpPr txBox="1"/>
          <p:nvPr/>
        </p:nvSpPr>
        <p:spPr>
          <a:xfrm>
            <a:off x="9829800" y="392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66" name="Straight Arrow Connector 20">
            <a:extLst>
              <a:ext uri="{FF2B5EF4-FFF2-40B4-BE49-F238E27FC236}">
                <a16:creationId xmlns:a16="http://schemas.microsoft.com/office/drawing/2014/main" id="{19620F53-6F53-448A-8B21-48731CAD4AB6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1503407" y="406977"/>
            <a:ext cx="6810683" cy="161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588419-6EE0-4976-B550-328EEA988005}"/>
              </a:ext>
            </a:extLst>
          </p:cNvPr>
          <p:cNvSpPr txBox="1"/>
          <p:nvPr/>
        </p:nvSpPr>
        <p:spPr>
          <a:xfrm>
            <a:off x="8305800" y="1143000"/>
            <a:ext cx="1442074" cy="618166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r>
              <a:rPr lang="en-US" sz="1200" dirty="0"/>
              <a:t>Artist ID </a:t>
            </a:r>
            <a:r>
              <a:rPr lang="en-US" sz="1200" b="1" dirty="0"/>
              <a:t>FK</a:t>
            </a:r>
          </a:p>
          <a:p>
            <a:r>
              <a:rPr lang="en-US" sz="1200" dirty="0"/>
              <a:t>Genre ID </a:t>
            </a:r>
            <a:r>
              <a:rPr lang="en-US" sz="1200" b="1" dirty="0"/>
              <a:t>FK</a:t>
            </a:r>
          </a:p>
          <a:p>
            <a:r>
              <a:rPr lang="en-US" sz="1200" dirty="0"/>
              <a:t>Genre Text (Other)</a:t>
            </a:r>
            <a:endParaRPr lang="en-US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DCD9EA-A92D-40BE-8448-2EAF1E933FE6}"/>
              </a:ext>
            </a:extLst>
          </p:cNvPr>
          <p:cNvSpPr/>
          <p:nvPr/>
        </p:nvSpPr>
        <p:spPr>
          <a:xfrm>
            <a:off x="685800" y="3283751"/>
            <a:ext cx="1703304" cy="60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Artist_Availability</a:t>
            </a:r>
            <a:endParaRPr lang="en-US" sz="1600" dirty="0"/>
          </a:p>
          <a:p>
            <a:pPr algn="ctr"/>
            <a:r>
              <a:rPr lang="en-US" sz="1600" dirty="0"/>
              <a:t>(Parent)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A8393A-C772-455C-8599-2C2565A3E7D0}"/>
              </a:ext>
            </a:extLst>
          </p:cNvPr>
          <p:cNvSpPr txBox="1"/>
          <p:nvPr/>
        </p:nvSpPr>
        <p:spPr>
          <a:xfrm>
            <a:off x="666891" y="3909979"/>
            <a:ext cx="1659790" cy="509621"/>
          </a:xfrm>
          <a:prstGeom prst="rect">
            <a:avLst/>
          </a:prstGeom>
          <a:noFill/>
        </p:spPr>
        <p:txBody>
          <a:bodyPr wrap="none" numCol="2" rtlCol="0">
            <a:noAutofit/>
          </a:bodyPr>
          <a:lstStyle/>
          <a:p>
            <a:r>
              <a:rPr lang="en-US" sz="1200" dirty="0"/>
              <a:t>Artist ID </a:t>
            </a:r>
            <a:r>
              <a:rPr lang="en-US" sz="1200" b="1" dirty="0"/>
              <a:t>PK</a:t>
            </a:r>
          </a:p>
          <a:p>
            <a:r>
              <a:rPr lang="en-US" sz="1200" dirty="0"/>
              <a:t>Day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A9A5AEA-D458-43A1-9798-1D656FCCB506}"/>
              </a:ext>
            </a:extLst>
          </p:cNvPr>
          <p:cNvCxnSpPr>
            <a:cxnSpLocks/>
            <a:stCxn id="73" idx="1"/>
            <a:endCxn id="4" idx="1"/>
          </p:cNvCxnSpPr>
          <p:nvPr/>
        </p:nvCxnSpPr>
        <p:spPr>
          <a:xfrm rot="10800000">
            <a:off x="642552" y="1190368"/>
            <a:ext cx="43249" cy="2394608"/>
          </a:xfrm>
          <a:prstGeom prst="bentConnector3">
            <a:avLst>
              <a:gd name="adj1" fmla="val 628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AA52B68-841C-4C23-B645-93881DF9F1DF}"/>
              </a:ext>
            </a:extLst>
          </p:cNvPr>
          <p:cNvSpPr txBox="1"/>
          <p:nvPr/>
        </p:nvSpPr>
        <p:spPr>
          <a:xfrm>
            <a:off x="260999" y="77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F09B16-AD75-460E-9249-C9A524FDB351}"/>
              </a:ext>
            </a:extLst>
          </p:cNvPr>
          <p:cNvSpPr txBox="1"/>
          <p:nvPr/>
        </p:nvSpPr>
        <p:spPr>
          <a:xfrm>
            <a:off x="387211" y="3193480"/>
            <a:ext cx="3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6945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137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Fyyur Database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Siegel, Jason P           PW</dc:creator>
  <cp:keywords>Select Classification Level, Non Technical</cp:keywords>
  <cp:lastModifiedBy>Siegel, Jason P           PW</cp:lastModifiedBy>
  <cp:revision>13</cp:revision>
  <dcterms:created xsi:type="dcterms:W3CDTF">2020-08-09T02:41:03Z</dcterms:created>
  <dcterms:modified xsi:type="dcterms:W3CDTF">2020-08-09T04:07:59Z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9459aeae-03e5-45cd-9b68-2836a0527177</vt:lpwstr>
  </property>
  <property fmtid="{D5CDD505-2E9C-101B-9397-08002B2CF9AE}" pid="3" name="UTCTechnicalData">
    <vt:lpwstr>N</vt:lpwstr>
  </property>
</Properties>
</file>