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5810250" cy="10331450"/>
  <p:notesSz cx="6858000" cy="9144000"/>
  <p:defaultTextStyle>
    <a:defPPr>
      <a:defRPr lang="en-US"/>
    </a:defPPr>
    <a:lvl1pPr marL="0" algn="l" defTabSz="889891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1pPr>
    <a:lvl2pPr marL="444946" algn="l" defTabSz="889891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2pPr>
    <a:lvl3pPr marL="889891" algn="l" defTabSz="889891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3pPr>
    <a:lvl4pPr marL="1334837" algn="l" defTabSz="889891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4pPr>
    <a:lvl5pPr marL="1779782" algn="l" defTabSz="889891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5pPr>
    <a:lvl6pPr marL="2224727" algn="l" defTabSz="889891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6pPr>
    <a:lvl7pPr marL="2669673" algn="l" defTabSz="889891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7pPr>
    <a:lvl8pPr marL="3114620" algn="l" defTabSz="889891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8pPr>
    <a:lvl9pPr marL="3559563" algn="l" defTabSz="889891" rtl="0" eaLnBrk="1" latinLnBrk="0" hangingPunct="1">
      <a:defRPr sz="1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99"/>
    <a:srgbClr val="9900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72497" autoAdjust="0"/>
  </p:normalViewPr>
  <p:slideViewPr>
    <p:cSldViewPr snapToGrid="0">
      <p:cViewPr varScale="1">
        <p:scale>
          <a:sx n="56" d="100"/>
          <a:sy n="56" d="100"/>
        </p:scale>
        <p:origin x="3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EA83-21EB-4D48-B205-D7217FCE4F38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E4518-D93D-4C20-93F3-FD71A87188A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483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Loading screen</a:t>
            </a:r>
            <a:r>
              <a:rPr lang="en-IE" baseline="0" dirty="0" smtClean="0"/>
              <a:t> 1:</a:t>
            </a:r>
          </a:p>
          <a:p>
            <a:pPr marL="0" indent="0">
              <a:buFontTx/>
              <a:buNone/>
            </a:pPr>
            <a:r>
              <a:rPr lang="en-IE" baseline="0" dirty="0" smtClean="0"/>
              <a:t>- Will transition to next slide in 1-2 secs</a:t>
            </a:r>
          </a:p>
          <a:p>
            <a:r>
              <a:rPr lang="en-IE" baseline="0" dirty="0" smtClean="0"/>
              <a:t>- Logo specs: 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Roman goddess Fortuna circle-shaped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Two dimensional picture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Solid grey coloured and </a:t>
            </a:r>
            <a:r>
              <a:rPr lang="en-IE" baseline="0" dirty="0" err="1" smtClean="0"/>
              <a:t>whiteish</a:t>
            </a:r>
            <a:r>
              <a:rPr lang="en-IE" baseline="0" dirty="0" smtClean="0"/>
              <a:t> background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Remove solid line around circle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No text added</a:t>
            </a:r>
          </a:p>
          <a:p>
            <a:pPr marL="171450" indent="-171450">
              <a:buFontTx/>
              <a:buChar char="-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E4518-D93D-4C20-93F3-FD71A87188A1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354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Loading</a:t>
            </a:r>
            <a:r>
              <a:rPr lang="en-IE" baseline="0" dirty="0" smtClean="0"/>
              <a:t> screen 2:</a:t>
            </a:r>
          </a:p>
          <a:p>
            <a:r>
              <a:rPr lang="en-IE" dirty="0" smtClean="0"/>
              <a:t>- Will transition to next slide in 1-2 secs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E4518-D93D-4C20-93F3-FD71A87188A1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23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Home screen:</a:t>
            </a:r>
          </a:p>
          <a:p>
            <a:endParaRPr lang="en-IE" dirty="0" smtClean="0"/>
          </a:p>
          <a:p>
            <a:r>
              <a:rPr lang="en-IE" dirty="0" smtClean="0"/>
              <a:t>Section 1: summary of next</a:t>
            </a:r>
            <a:r>
              <a:rPr lang="en-IE" baseline="0" dirty="0" smtClean="0"/>
              <a:t> draw (linked to draws screens)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Section 2: summary of last 3 draws (linked to related draw or draws screen)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Section 3: summary of winnings (linked to tickets screen)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Section 4: summary top 5 grossing tickets (linked to related report)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Section 5: top 1 quadruplet, triplet and pair</a:t>
            </a:r>
          </a:p>
          <a:p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Quick option: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Home: link to home screen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E4518-D93D-4C20-93F3-FD71A87188A1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811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Draw screen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Shows latest draws in descending order. Shows last three months on </a:t>
            </a:r>
            <a:r>
              <a:rPr lang="en-IE" baseline="0" dirty="0" err="1" smtClean="0"/>
              <a:t>freeversion</a:t>
            </a:r>
            <a:r>
              <a:rPr lang="en-IE" baseline="0" dirty="0" smtClean="0"/>
              <a:t> and all draws for full </a:t>
            </a:r>
            <a:r>
              <a:rPr lang="en-IE" baseline="0" dirty="0" err="1" smtClean="0"/>
              <a:t>verdion</a:t>
            </a:r>
            <a:endParaRPr lang="en-IE" baseline="0" dirty="0" smtClean="0"/>
          </a:p>
          <a:p>
            <a:pPr marL="171450" indent="-171450">
              <a:buFontTx/>
              <a:buChar char="-"/>
            </a:pPr>
            <a:r>
              <a:rPr lang="en-IE" baseline="0" dirty="0" smtClean="0"/>
              <a:t>For each draw: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Date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5 numbers + 2 lucky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Jackpot amount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Number of rollovers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Country specific information (e.g. </a:t>
            </a:r>
            <a:r>
              <a:rPr lang="en-IE" baseline="0" dirty="0" err="1" smtClean="0"/>
              <a:t>Euromillions</a:t>
            </a:r>
            <a:r>
              <a:rPr lang="en-IE" baseline="0" dirty="0" smtClean="0"/>
              <a:t> plus, Ireland Raffle,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Prize breakdown overall and per country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Winnings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Indicators (number of odd/even, sum,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IE" baseline="0" dirty="0" smtClean="0"/>
              <a:t>Ability to change view: detail, summary (numbers, jackpot, winners,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)</a:t>
            </a:r>
          </a:p>
          <a:p>
            <a:pPr marL="628650" lvl="1" indent="-171450">
              <a:buFontTx/>
              <a:buChar char="-"/>
            </a:pPr>
            <a:endParaRPr lang="en-IE" baseline="0" dirty="0" smtClean="0"/>
          </a:p>
          <a:p>
            <a:pPr marL="171450" indent="-171450">
              <a:buFontTx/>
              <a:buChar char="-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E4518-D93D-4C20-93F3-FD71A87188A1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426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Home screen:</a:t>
            </a:r>
          </a:p>
          <a:p>
            <a:endParaRPr lang="en-IE" dirty="0" smtClean="0"/>
          </a:p>
          <a:p>
            <a:r>
              <a:rPr lang="en-IE" dirty="0" smtClean="0"/>
              <a:t>Section 1: summary of next</a:t>
            </a:r>
            <a:r>
              <a:rPr lang="en-IE" baseline="0" dirty="0" smtClean="0"/>
              <a:t> draw (linked to draws screens)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Section 2: summary of last 3 draws (linked to related draw or draws screen)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Section 3: summary of winnings (linked to tickets screen)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Section 4: summary top 5 grossing tickets (linked to related report)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Section 5: top 1 quadruplet, triplet and pair</a:t>
            </a:r>
          </a:p>
          <a:p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Quick option:</a:t>
            </a:r>
          </a:p>
          <a:p>
            <a:pPr marL="171450" indent="-171450">
              <a:buFontTx/>
              <a:buChar char="-"/>
            </a:pPr>
            <a:r>
              <a:rPr lang="en-IE" baseline="0" dirty="0" smtClean="0"/>
              <a:t>Home: link to home screen</a:t>
            </a:r>
          </a:p>
          <a:p>
            <a:pPr marL="171450" indent="-171450">
              <a:buFontTx/>
              <a:buChar char="-"/>
            </a:pPr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E4518-D93D-4C20-93F3-FD71A87188A1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961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769" y="1690819"/>
            <a:ext cx="4938713" cy="3596875"/>
          </a:xfrm>
        </p:spPr>
        <p:txBody>
          <a:bodyPr anchor="b"/>
          <a:lstStyle>
            <a:lvl1pPr algn="ctr">
              <a:defRPr sz="3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281" y="5426403"/>
            <a:ext cx="4357688" cy="2494375"/>
          </a:xfrm>
        </p:spPr>
        <p:txBody>
          <a:bodyPr/>
          <a:lstStyle>
            <a:lvl1pPr marL="0" indent="0" algn="ctr">
              <a:buNone/>
              <a:defRPr sz="1525"/>
            </a:lvl1pPr>
            <a:lvl2pPr marL="290505" indent="0" algn="ctr">
              <a:buNone/>
              <a:defRPr sz="1271"/>
            </a:lvl2pPr>
            <a:lvl3pPr marL="581010" indent="0" algn="ctr">
              <a:buNone/>
              <a:defRPr sz="1144"/>
            </a:lvl3pPr>
            <a:lvl4pPr marL="871515" indent="0" algn="ctr">
              <a:buNone/>
              <a:defRPr sz="1017"/>
            </a:lvl4pPr>
            <a:lvl5pPr marL="1162020" indent="0" algn="ctr">
              <a:buNone/>
              <a:defRPr sz="1017"/>
            </a:lvl5pPr>
            <a:lvl6pPr marL="1452524" indent="0" algn="ctr">
              <a:buNone/>
              <a:defRPr sz="1017"/>
            </a:lvl6pPr>
            <a:lvl7pPr marL="1743029" indent="0" algn="ctr">
              <a:buNone/>
              <a:defRPr sz="1017"/>
            </a:lvl7pPr>
            <a:lvl8pPr marL="2033534" indent="0" algn="ctr">
              <a:buNone/>
              <a:defRPr sz="1017"/>
            </a:lvl8pPr>
            <a:lvl9pPr marL="2324039" indent="0" algn="ctr">
              <a:buNone/>
              <a:defRPr sz="10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666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257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7961" y="550054"/>
            <a:ext cx="1252835" cy="87554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455" y="550054"/>
            <a:ext cx="3685877" cy="87554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27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85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29" y="2575691"/>
            <a:ext cx="5011341" cy="4297595"/>
          </a:xfrm>
        </p:spPr>
        <p:txBody>
          <a:bodyPr anchor="b"/>
          <a:lstStyle>
            <a:lvl1pPr>
              <a:defRPr sz="3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429" y="6913943"/>
            <a:ext cx="5011341" cy="2260004"/>
          </a:xfrm>
        </p:spPr>
        <p:txBody>
          <a:bodyPr/>
          <a:lstStyle>
            <a:lvl1pPr marL="0" indent="0">
              <a:buNone/>
              <a:defRPr sz="1525">
                <a:solidFill>
                  <a:schemeClr val="tx1"/>
                </a:solidFill>
              </a:defRPr>
            </a:lvl1pPr>
            <a:lvl2pPr marL="290505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2pPr>
            <a:lvl3pPr marL="581010" indent="0">
              <a:buNone/>
              <a:defRPr sz="1144">
                <a:solidFill>
                  <a:schemeClr val="tx1">
                    <a:tint val="75000"/>
                  </a:schemeClr>
                </a:solidFill>
              </a:defRPr>
            </a:lvl3pPr>
            <a:lvl4pPr marL="871515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4pPr>
            <a:lvl5pPr marL="1162020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5pPr>
            <a:lvl6pPr marL="1452524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6pPr>
            <a:lvl7pPr marL="1743029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7pPr>
            <a:lvl8pPr marL="2033534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8pPr>
            <a:lvl9pPr marL="2324039" indent="0">
              <a:buNone/>
              <a:defRPr sz="10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071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455" y="2750270"/>
            <a:ext cx="2469356" cy="65552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1439" y="2750270"/>
            <a:ext cx="2469356" cy="65552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211" y="550056"/>
            <a:ext cx="5011341" cy="19969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212" y="2532641"/>
            <a:ext cx="2458008" cy="1241208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505" indent="0">
              <a:buNone/>
              <a:defRPr sz="1271" b="1"/>
            </a:lvl2pPr>
            <a:lvl3pPr marL="581010" indent="0">
              <a:buNone/>
              <a:defRPr sz="1144" b="1"/>
            </a:lvl3pPr>
            <a:lvl4pPr marL="871515" indent="0">
              <a:buNone/>
              <a:defRPr sz="1017" b="1"/>
            </a:lvl4pPr>
            <a:lvl5pPr marL="1162020" indent="0">
              <a:buNone/>
              <a:defRPr sz="1017" b="1"/>
            </a:lvl5pPr>
            <a:lvl6pPr marL="1452524" indent="0">
              <a:buNone/>
              <a:defRPr sz="1017" b="1"/>
            </a:lvl6pPr>
            <a:lvl7pPr marL="1743029" indent="0">
              <a:buNone/>
              <a:defRPr sz="1017" b="1"/>
            </a:lvl7pPr>
            <a:lvl8pPr marL="2033534" indent="0">
              <a:buNone/>
              <a:defRPr sz="1017" b="1"/>
            </a:lvl8pPr>
            <a:lvl9pPr marL="2324039" indent="0">
              <a:buNone/>
              <a:defRPr sz="10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12" y="3773849"/>
            <a:ext cx="2458008" cy="5550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41439" y="2532641"/>
            <a:ext cx="2470113" cy="1241208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505" indent="0">
              <a:buNone/>
              <a:defRPr sz="1271" b="1"/>
            </a:lvl2pPr>
            <a:lvl3pPr marL="581010" indent="0">
              <a:buNone/>
              <a:defRPr sz="1144" b="1"/>
            </a:lvl3pPr>
            <a:lvl4pPr marL="871515" indent="0">
              <a:buNone/>
              <a:defRPr sz="1017" b="1"/>
            </a:lvl4pPr>
            <a:lvl5pPr marL="1162020" indent="0">
              <a:buNone/>
              <a:defRPr sz="1017" b="1"/>
            </a:lvl5pPr>
            <a:lvl6pPr marL="1452524" indent="0">
              <a:buNone/>
              <a:defRPr sz="1017" b="1"/>
            </a:lvl6pPr>
            <a:lvl7pPr marL="1743029" indent="0">
              <a:buNone/>
              <a:defRPr sz="1017" b="1"/>
            </a:lvl7pPr>
            <a:lvl8pPr marL="2033534" indent="0">
              <a:buNone/>
              <a:defRPr sz="1017" b="1"/>
            </a:lvl8pPr>
            <a:lvl9pPr marL="2324039" indent="0">
              <a:buNone/>
              <a:defRPr sz="10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41439" y="3773849"/>
            <a:ext cx="2470113" cy="5550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132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672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71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211" y="688763"/>
            <a:ext cx="1873957" cy="2410672"/>
          </a:xfrm>
        </p:spPr>
        <p:txBody>
          <a:bodyPr anchor="b"/>
          <a:lstStyle>
            <a:lvl1pPr>
              <a:defRPr sz="20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113" y="1487540"/>
            <a:ext cx="2941439" cy="7342026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211" y="3099435"/>
            <a:ext cx="1873957" cy="5742087"/>
          </a:xfrm>
        </p:spPr>
        <p:txBody>
          <a:bodyPr/>
          <a:lstStyle>
            <a:lvl1pPr marL="0" indent="0">
              <a:buNone/>
              <a:defRPr sz="1017"/>
            </a:lvl1pPr>
            <a:lvl2pPr marL="290505" indent="0">
              <a:buNone/>
              <a:defRPr sz="890"/>
            </a:lvl2pPr>
            <a:lvl3pPr marL="581010" indent="0">
              <a:buNone/>
              <a:defRPr sz="762"/>
            </a:lvl3pPr>
            <a:lvl4pPr marL="871515" indent="0">
              <a:buNone/>
              <a:defRPr sz="635"/>
            </a:lvl4pPr>
            <a:lvl5pPr marL="1162020" indent="0">
              <a:buNone/>
              <a:defRPr sz="635"/>
            </a:lvl5pPr>
            <a:lvl6pPr marL="1452524" indent="0">
              <a:buNone/>
              <a:defRPr sz="635"/>
            </a:lvl6pPr>
            <a:lvl7pPr marL="1743029" indent="0">
              <a:buNone/>
              <a:defRPr sz="635"/>
            </a:lvl7pPr>
            <a:lvl8pPr marL="2033534" indent="0">
              <a:buNone/>
              <a:defRPr sz="635"/>
            </a:lvl8pPr>
            <a:lvl9pPr marL="2324039" indent="0">
              <a:buNone/>
              <a:defRPr sz="6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401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211" y="688763"/>
            <a:ext cx="1873957" cy="2410672"/>
          </a:xfrm>
        </p:spPr>
        <p:txBody>
          <a:bodyPr anchor="b"/>
          <a:lstStyle>
            <a:lvl1pPr>
              <a:defRPr sz="20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70113" y="1487540"/>
            <a:ext cx="2941439" cy="7342026"/>
          </a:xfrm>
        </p:spPr>
        <p:txBody>
          <a:bodyPr anchor="t"/>
          <a:lstStyle>
            <a:lvl1pPr marL="0" indent="0">
              <a:buNone/>
              <a:defRPr sz="2033"/>
            </a:lvl1pPr>
            <a:lvl2pPr marL="290505" indent="0">
              <a:buNone/>
              <a:defRPr sz="1779"/>
            </a:lvl2pPr>
            <a:lvl3pPr marL="581010" indent="0">
              <a:buNone/>
              <a:defRPr sz="1525"/>
            </a:lvl3pPr>
            <a:lvl4pPr marL="871515" indent="0">
              <a:buNone/>
              <a:defRPr sz="1271"/>
            </a:lvl4pPr>
            <a:lvl5pPr marL="1162020" indent="0">
              <a:buNone/>
              <a:defRPr sz="1271"/>
            </a:lvl5pPr>
            <a:lvl6pPr marL="1452524" indent="0">
              <a:buNone/>
              <a:defRPr sz="1271"/>
            </a:lvl6pPr>
            <a:lvl7pPr marL="1743029" indent="0">
              <a:buNone/>
              <a:defRPr sz="1271"/>
            </a:lvl7pPr>
            <a:lvl8pPr marL="2033534" indent="0">
              <a:buNone/>
              <a:defRPr sz="1271"/>
            </a:lvl8pPr>
            <a:lvl9pPr marL="2324039" indent="0">
              <a:buNone/>
              <a:defRPr sz="127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211" y="3099435"/>
            <a:ext cx="1873957" cy="5742087"/>
          </a:xfrm>
        </p:spPr>
        <p:txBody>
          <a:bodyPr/>
          <a:lstStyle>
            <a:lvl1pPr marL="0" indent="0">
              <a:buNone/>
              <a:defRPr sz="1017"/>
            </a:lvl1pPr>
            <a:lvl2pPr marL="290505" indent="0">
              <a:buNone/>
              <a:defRPr sz="890"/>
            </a:lvl2pPr>
            <a:lvl3pPr marL="581010" indent="0">
              <a:buNone/>
              <a:defRPr sz="762"/>
            </a:lvl3pPr>
            <a:lvl4pPr marL="871515" indent="0">
              <a:buNone/>
              <a:defRPr sz="635"/>
            </a:lvl4pPr>
            <a:lvl5pPr marL="1162020" indent="0">
              <a:buNone/>
              <a:defRPr sz="635"/>
            </a:lvl5pPr>
            <a:lvl6pPr marL="1452524" indent="0">
              <a:buNone/>
              <a:defRPr sz="635"/>
            </a:lvl6pPr>
            <a:lvl7pPr marL="1743029" indent="0">
              <a:buNone/>
              <a:defRPr sz="635"/>
            </a:lvl7pPr>
            <a:lvl8pPr marL="2033534" indent="0">
              <a:buNone/>
              <a:defRPr sz="635"/>
            </a:lvl8pPr>
            <a:lvl9pPr marL="2324039" indent="0">
              <a:buNone/>
              <a:defRPr sz="6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414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455" y="550056"/>
            <a:ext cx="5011341" cy="199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455" y="2750270"/>
            <a:ext cx="5011341" cy="6555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455" y="9575726"/>
            <a:ext cx="1307306" cy="550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0E27-E976-423C-BACA-D2C95494EC60}" type="datetimeFigureOut">
              <a:rPr lang="en-IE" smtClean="0"/>
              <a:t>20/01/2018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4646" y="9575726"/>
            <a:ext cx="1960959" cy="550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3489" y="9575726"/>
            <a:ext cx="1307306" cy="550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EABB-9F1D-46F8-902C-0DD0E0E6BF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976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581010" rtl="0" eaLnBrk="1" latinLnBrk="0" hangingPunct="1">
        <a:lnSpc>
          <a:spcPct val="90000"/>
        </a:lnSpc>
        <a:spcBef>
          <a:spcPct val="0"/>
        </a:spcBef>
        <a:buNone/>
        <a:defRPr sz="2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252" indent="-145252" algn="l" defTabSz="581010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1pPr>
      <a:lvl2pPr marL="435757" indent="-145252" algn="l" defTabSz="581010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5" kern="1200">
          <a:solidFill>
            <a:schemeClr val="tx1"/>
          </a:solidFill>
          <a:latin typeface="+mn-lt"/>
          <a:ea typeface="+mn-ea"/>
          <a:cs typeface="+mn-cs"/>
        </a:defRPr>
      </a:lvl2pPr>
      <a:lvl3pPr marL="726262" indent="-145252" algn="l" defTabSz="581010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1" kern="1200">
          <a:solidFill>
            <a:schemeClr val="tx1"/>
          </a:solidFill>
          <a:latin typeface="+mn-lt"/>
          <a:ea typeface="+mn-ea"/>
          <a:cs typeface="+mn-cs"/>
        </a:defRPr>
      </a:lvl3pPr>
      <a:lvl4pPr marL="1016767" indent="-145252" algn="l" defTabSz="581010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4" kern="1200">
          <a:solidFill>
            <a:schemeClr val="tx1"/>
          </a:solidFill>
          <a:latin typeface="+mn-lt"/>
          <a:ea typeface="+mn-ea"/>
          <a:cs typeface="+mn-cs"/>
        </a:defRPr>
      </a:lvl4pPr>
      <a:lvl5pPr marL="1307272" indent="-145252" algn="l" defTabSz="581010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4" kern="1200">
          <a:solidFill>
            <a:schemeClr val="tx1"/>
          </a:solidFill>
          <a:latin typeface="+mn-lt"/>
          <a:ea typeface="+mn-ea"/>
          <a:cs typeface="+mn-cs"/>
        </a:defRPr>
      </a:lvl5pPr>
      <a:lvl6pPr marL="1597777" indent="-145252" algn="l" defTabSz="581010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4" kern="1200">
          <a:solidFill>
            <a:schemeClr val="tx1"/>
          </a:solidFill>
          <a:latin typeface="+mn-lt"/>
          <a:ea typeface="+mn-ea"/>
          <a:cs typeface="+mn-cs"/>
        </a:defRPr>
      </a:lvl6pPr>
      <a:lvl7pPr marL="1888282" indent="-145252" algn="l" defTabSz="581010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4" kern="1200">
          <a:solidFill>
            <a:schemeClr val="tx1"/>
          </a:solidFill>
          <a:latin typeface="+mn-lt"/>
          <a:ea typeface="+mn-ea"/>
          <a:cs typeface="+mn-cs"/>
        </a:defRPr>
      </a:lvl7pPr>
      <a:lvl8pPr marL="2178787" indent="-145252" algn="l" defTabSz="581010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4" kern="1200">
          <a:solidFill>
            <a:schemeClr val="tx1"/>
          </a:solidFill>
          <a:latin typeface="+mn-lt"/>
          <a:ea typeface="+mn-ea"/>
          <a:cs typeface="+mn-cs"/>
        </a:defRPr>
      </a:lvl8pPr>
      <a:lvl9pPr marL="2469291" indent="-145252" algn="l" defTabSz="581010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1010" rtl="0" eaLnBrk="1" latinLnBrk="0" hangingPunct="1">
        <a:defRPr sz="1144" kern="1200">
          <a:solidFill>
            <a:schemeClr val="tx1"/>
          </a:solidFill>
          <a:latin typeface="+mn-lt"/>
          <a:ea typeface="+mn-ea"/>
          <a:cs typeface="+mn-cs"/>
        </a:defRPr>
      </a:lvl1pPr>
      <a:lvl2pPr marL="290505" algn="l" defTabSz="581010" rtl="0" eaLnBrk="1" latinLnBrk="0" hangingPunct="1">
        <a:defRPr sz="1144" kern="1200">
          <a:solidFill>
            <a:schemeClr val="tx1"/>
          </a:solidFill>
          <a:latin typeface="+mn-lt"/>
          <a:ea typeface="+mn-ea"/>
          <a:cs typeface="+mn-cs"/>
        </a:defRPr>
      </a:lvl2pPr>
      <a:lvl3pPr marL="581010" algn="l" defTabSz="581010" rtl="0" eaLnBrk="1" latinLnBrk="0" hangingPunct="1">
        <a:defRPr sz="1144" kern="1200">
          <a:solidFill>
            <a:schemeClr val="tx1"/>
          </a:solidFill>
          <a:latin typeface="+mn-lt"/>
          <a:ea typeface="+mn-ea"/>
          <a:cs typeface="+mn-cs"/>
        </a:defRPr>
      </a:lvl3pPr>
      <a:lvl4pPr marL="871515" algn="l" defTabSz="581010" rtl="0" eaLnBrk="1" latinLnBrk="0" hangingPunct="1">
        <a:defRPr sz="1144" kern="1200">
          <a:solidFill>
            <a:schemeClr val="tx1"/>
          </a:solidFill>
          <a:latin typeface="+mn-lt"/>
          <a:ea typeface="+mn-ea"/>
          <a:cs typeface="+mn-cs"/>
        </a:defRPr>
      </a:lvl4pPr>
      <a:lvl5pPr marL="1162020" algn="l" defTabSz="581010" rtl="0" eaLnBrk="1" latinLnBrk="0" hangingPunct="1">
        <a:defRPr sz="1144" kern="1200">
          <a:solidFill>
            <a:schemeClr val="tx1"/>
          </a:solidFill>
          <a:latin typeface="+mn-lt"/>
          <a:ea typeface="+mn-ea"/>
          <a:cs typeface="+mn-cs"/>
        </a:defRPr>
      </a:lvl5pPr>
      <a:lvl6pPr marL="1452524" algn="l" defTabSz="581010" rtl="0" eaLnBrk="1" latinLnBrk="0" hangingPunct="1">
        <a:defRPr sz="1144" kern="1200">
          <a:solidFill>
            <a:schemeClr val="tx1"/>
          </a:solidFill>
          <a:latin typeface="+mn-lt"/>
          <a:ea typeface="+mn-ea"/>
          <a:cs typeface="+mn-cs"/>
        </a:defRPr>
      </a:lvl6pPr>
      <a:lvl7pPr marL="1743029" algn="l" defTabSz="581010" rtl="0" eaLnBrk="1" latinLnBrk="0" hangingPunct="1">
        <a:defRPr sz="1144" kern="1200">
          <a:solidFill>
            <a:schemeClr val="tx1"/>
          </a:solidFill>
          <a:latin typeface="+mn-lt"/>
          <a:ea typeface="+mn-ea"/>
          <a:cs typeface="+mn-cs"/>
        </a:defRPr>
      </a:lvl7pPr>
      <a:lvl8pPr marL="2033534" algn="l" defTabSz="581010" rtl="0" eaLnBrk="1" latinLnBrk="0" hangingPunct="1">
        <a:defRPr sz="1144" kern="1200">
          <a:solidFill>
            <a:schemeClr val="tx1"/>
          </a:solidFill>
          <a:latin typeface="+mn-lt"/>
          <a:ea typeface="+mn-ea"/>
          <a:cs typeface="+mn-cs"/>
        </a:defRPr>
      </a:lvl8pPr>
      <a:lvl9pPr marL="2324039" algn="l" defTabSz="581010" rtl="0" eaLnBrk="1" latinLnBrk="0" hangingPunct="1">
        <a:defRPr sz="11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46054" y="3933643"/>
            <a:ext cx="2191110" cy="2173857"/>
          </a:xfrm>
          <a:prstGeom prst="ellipse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 smtClean="0">
                <a:solidFill>
                  <a:schemeClr val="tx1"/>
                </a:solidFill>
              </a:rPr>
              <a:t>Logo</a:t>
            </a:r>
            <a:endParaRPr lang="en-I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0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46054" y="3933643"/>
            <a:ext cx="2191110" cy="2173857"/>
          </a:xfrm>
          <a:prstGeom prst="ellipse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 smtClean="0">
                <a:solidFill>
                  <a:schemeClr val="tx1"/>
                </a:solidFill>
              </a:rPr>
              <a:t>Logo</a:t>
            </a:r>
            <a:endParaRPr lang="en-I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8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971472"/>
            <a:ext cx="5810250" cy="1359978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3609623" y="9146815"/>
            <a:ext cx="1292875" cy="1008941"/>
            <a:chOff x="-76143" y="9143999"/>
            <a:chExt cx="1292875" cy="1008945"/>
          </a:xfrm>
        </p:grpSpPr>
        <p:sp>
          <p:nvSpPr>
            <p:cNvPr id="5" name="Oval 4"/>
            <p:cNvSpPr/>
            <p:nvPr/>
          </p:nvSpPr>
          <p:spPr>
            <a:xfrm>
              <a:off x="179180" y="9143999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76143" y="9790984"/>
              <a:ext cx="1292875" cy="36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Hot Tickets</a:t>
              </a:r>
              <a:r>
                <a:rPr lang="en-IE" dirty="0" smtClean="0">
                  <a:solidFill>
                    <a:schemeClr val="bg1"/>
                  </a:solidFill>
                </a:rPr>
                <a:t> 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17067" y="9146815"/>
            <a:ext cx="786981" cy="1009291"/>
            <a:chOff x="144674" y="9143999"/>
            <a:chExt cx="786981" cy="1009291"/>
          </a:xfrm>
        </p:grpSpPr>
        <p:sp>
          <p:nvSpPr>
            <p:cNvPr id="8" name="Oval 7"/>
            <p:cNvSpPr/>
            <p:nvPr/>
          </p:nvSpPr>
          <p:spPr>
            <a:xfrm>
              <a:off x="179180" y="9143999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674" y="9790980"/>
              <a:ext cx="786981" cy="36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Draws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38151" y="9146815"/>
            <a:ext cx="863265" cy="1008940"/>
            <a:chOff x="144674" y="9143999"/>
            <a:chExt cx="863265" cy="1008940"/>
          </a:xfrm>
        </p:grpSpPr>
        <p:sp>
          <p:nvSpPr>
            <p:cNvPr id="11" name="Oval 10"/>
            <p:cNvSpPr/>
            <p:nvPr/>
          </p:nvSpPr>
          <p:spPr>
            <a:xfrm>
              <a:off x="179180" y="9143999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674" y="9790980"/>
              <a:ext cx="863265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Tickets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0979" y="9133873"/>
            <a:ext cx="786981" cy="1043797"/>
            <a:chOff x="75662" y="9005975"/>
            <a:chExt cx="786981" cy="1043797"/>
          </a:xfrm>
        </p:grpSpPr>
        <p:sp>
          <p:nvSpPr>
            <p:cNvPr id="14" name="Oval 13"/>
            <p:cNvSpPr/>
            <p:nvPr/>
          </p:nvSpPr>
          <p:spPr>
            <a:xfrm>
              <a:off x="128857" y="9005975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62" y="9687462"/>
              <a:ext cx="786981" cy="36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Home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06991" y="9040478"/>
            <a:ext cx="786981" cy="1170190"/>
            <a:chOff x="4803473" y="9083913"/>
            <a:chExt cx="786981" cy="1089446"/>
          </a:xfrm>
        </p:grpSpPr>
        <p:sp>
          <p:nvSpPr>
            <p:cNvPr id="19" name="TextBox 18"/>
            <p:cNvSpPr txBox="1"/>
            <p:nvPr/>
          </p:nvSpPr>
          <p:spPr>
            <a:xfrm>
              <a:off x="4803473" y="9811049"/>
              <a:ext cx="786981" cy="36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More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5032" y="9083913"/>
              <a:ext cx="419370" cy="77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600" dirty="0" smtClean="0">
                  <a:solidFill>
                    <a:schemeClr val="bg1"/>
                  </a:solidFill>
                </a:rPr>
                <a:t>O</a:t>
              </a:r>
            </a:p>
            <a:p>
              <a:pPr algn="ctr"/>
              <a:r>
                <a:rPr lang="en-IE" sz="1600" dirty="0" smtClean="0">
                  <a:solidFill>
                    <a:schemeClr val="bg1"/>
                  </a:solidFill>
                </a:rPr>
                <a:t>O</a:t>
              </a:r>
            </a:p>
            <a:p>
              <a:pPr algn="ctr"/>
              <a:r>
                <a:rPr lang="en-IE" sz="16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0"/>
            <a:ext cx="5810250" cy="1397479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/>
              <a:t>Fortuna (Logo) </a:t>
            </a:r>
            <a:r>
              <a:rPr lang="en-IE" sz="2800" dirty="0" err="1" smtClean="0"/>
              <a:t>Euromillions</a:t>
            </a:r>
            <a:endParaRPr lang="en-IE" sz="2800" dirty="0"/>
          </a:p>
        </p:txBody>
      </p:sp>
      <p:sp>
        <p:nvSpPr>
          <p:cNvPr id="24" name="Rectangle 23"/>
          <p:cNvSpPr/>
          <p:nvPr/>
        </p:nvSpPr>
        <p:spPr>
          <a:xfrm>
            <a:off x="0" y="1414733"/>
            <a:ext cx="5810250" cy="1414732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/>
          <p:cNvSpPr txBox="1"/>
          <p:nvPr/>
        </p:nvSpPr>
        <p:spPr>
          <a:xfrm>
            <a:off x="58722" y="1423357"/>
            <a:ext cx="5635249" cy="12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</a:rPr>
              <a:t>Next draw: Tuesday 16 January 2018</a:t>
            </a:r>
          </a:p>
          <a:p>
            <a:r>
              <a:rPr lang="en-IE" b="1" dirty="0">
                <a:solidFill>
                  <a:schemeClr val="bg1"/>
                </a:solidFill>
              </a:rPr>
              <a:t>Draw number: 1567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Jackpot: € 60,000,000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Number draws with no jackpot winner: 2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2944422"/>
            <a:ext cx="5810250" cy="2525225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/>
          <p:cNvSpPr txBox="1"/>
          <p:nvPr/>
        </p:nvSpPr>
        <p:spPr>
          <a:xfrm>
            <a:off x="0" y="3509306"/>
            <a:ext cx="5810250" cy="63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</a:rPr>
              <a:t>Draw 1566 (Friday 12/01/2018): 13 21 23 30 45 </a:t>
            </a:r>
            <a:r>
              <a:rPr lang="en-IE" b="1" dirty="0" smtClean="0">
                <a:solidFill>
                  <a:srgbClr val="FFFF00"/>
                </a:solidFill>
              </a:rPr>
              <a:t>4 6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Jackpot: € 51,154,433 (no winner)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76" y="4141700"/>
            <a:ext cx="5810250" cy="63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</a:rPr>
              <a:t>Draw 1565 (Tuesday 09/01/2018): </a:t>
            </a:r>
            <a:r>
              <a:rPr lang="en-IE" b="1" dirty="0">
                <a:solidFill>
                  <a:schemeClr val="bg1"/>
                </a:solidFill>
              </a:rPr>
              <a:t>6 12 15 38 49 </a:t>
            </a:r>
            <a:r>
              <a:rPr lang="en-IE" b="1" dirty="0">
                <a:solidFill>
                  <a:srgbClr val="FFFF00"/>
                </a:solidFill>
              </a:rPr>
              <a:t>2 9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Jackpot: € 37,933,940 (no winner)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30" y="4790181"/>
            <a:ext cx="5810250" cy="63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</a:rPr>
              <a:t>Draw 1564 (Friday 05/01/2018): 2 5 20 38 41 </a:t>
            </a:r>
            <a:r>
              <a:rPr lang="en-IE" b="1" dirty="0" smtClean="0">
                <a:solidFill>
                  <a:srgbClr val="FFFF00"/>
                </a:solidFill>
              </a:rPr>
              <a:t>4 8</a:t>
            </a:r>
            <a:endParaRPr lang="en-IE" b="1" dirty="0">
              <a:solidFill>
                <a:srgbClr val="FFFF00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Jackpot: € 28,911,186 (1 winner in Portugal)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903" y="3004808"/>
            <a:ext cx="31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</a:rPr>
              <a:t>Last 3 draws</a:t>
            </a:r>
            <a:endParaRPr lang="en-IE" sz="24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376" y="5632698"/>
            <a:ext cx="5810250" cy="2525225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TextBox 32"/>
          <p:cNvSpPr txBox="1"/>
          <p:nvPr/>
        </p:nvSpPr>
        <p:spPr>
          <a:xfrm>
            <a:off x="58723" y="5739728"/>
            <a:ext cx="142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</a:rPr>
              <a:t>Winnings</a:t>
            </a:r>
            <a:endParaRPr lang="en-IE" sz="2400" b="1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612687" y="6012439"/>
            <a:ext cx="4081285" cy="368506"/>
            <a:chOff x="1612687" y="5753646"/>
            <a:chExt cx="4081285" cy="368506"/>
          </a:xfrm>
        </p:grpSpPr>
        <p:sp>
          <p:nvSpPr>
            <p:cNvPr id="35" name="TextBox 34"/>
            <p:cNvSpPr txBox="1"/>
            <p:nvPr/>
          </p:nvSpPr>
          <p:spPr>
            <a:xfrm>
              <a:off x="1612687" y="5760193"/>
              <a:ext cx="1115326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Total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58885" y="5753646"/>
              <a:ext cx="927082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Last  25 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28213" y="5753646"/>
              <a:ext cx="9270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Last  50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76964" y="5753646"/>
              <a:ext cx="1017008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&gt; 50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0" y="6454427"/>
            <a:ext cx="5747121" cy="371465"/>
            <a:chOff x="0" y="6419923"/>
            <a:chExt cx="5747121" cy="371465"/>
          </a:xfrm>
        </p:grpSpPr>
        <p:sp>
          <p:nvSpPr>
            <p:cNvPr id="39" name="TextBox 38"/>
            <p:cNvSpPr txBox="1"/>
            <p:nvPr/>
          </p:nvSpPr>
          <p:spPr>
            <a:xfrm>
              <a:off x="1638027" y="6423827"/>
              <a:ext cx="11741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€ 5,679.33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0" y="6425770"/>
              <a:ext cx="1737932" cy="36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chemeClr val="bg1"/>
                  </a:solidFill>
                </a:rPr>
                <a:t>7 34 45 47 50</a:t>
              </a:r>
              <a:r>
                <a:rPr lang="en-IE" b="1" dirty="0" smtClean="0">
                  <a:solidFill>
                    <a:srgbClr val="FFFF00"/>
                  </a:solidFill>
                </a:rPr>
                <a:t> 4 6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2356" y="6422703"/>
              <a:ext cx="1025370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€567.23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4874" y="6419923"/>
              <a:ext cx="1037823" cy="37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€2854.93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03687" y="6429429"/>
              <a:ext cx="1043434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bg1"/>
                  </a:solidFill>
                </a:rPr>
                <a:t>€2257.17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20130" y="6831115"/>
            <a:ext cx="5747121" cy="371465"/>
            <a:chOff x="0" y="6419923"/>
            <a:chExt cx="5747121" cy="371465"/>
          </a:xfrm>
        </p:grpSpPr>
        <p:sp>
          <p:nvSpPr>
            <p:cNvPr id="56" name="TextBox 55"/>
            <p:cNvSpPr txBox="1"/>
            <p:nvPr/>
          </p:nvSpPr>
          <p:spPr>
            <a:xfrm>
              <a:off x="1638027" y="6423827"/>
              <a:ext cx="11741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€ 5,679.33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0" y="6425770"/>
              <a:ext cx="1737932" cy="36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chemeClr val="bg1"/>
                  </a:solidFill>
                </a:rPr>
                <a:t>7 34 45 47 50</a:t>
              </a:r>
              <a:r>
                <a:rPr lang="en-IE" b="1" dirty="0" smtClean="0">
                  <a:solidFill>
                    <a:srgbClr val="FFFF00"/>
                  </a:solidFill>
                </a:rPr>
                <a:t> 4 6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2356" y="6422703"/>
              <a:ext cx="1025370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€567.23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4874" y="6419923"/>
              <a:ext cx="1037823" cy="37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€2854.93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03687" y="6429429"/>
              <a:ext cx="1043434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bg1"/>
                  </a:solidFill>
                </a:rPr>
                <a:t>€2257.17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5754" y="7190551"/>
            <a:ext cx="5747121" cy="371465"/>
            <a:chOff x="0" y="6419923"/>
            <a:chExt cx="5747121" cy="371465"/>
          </a:xfrm>
        </p:grpSpPr>
        <p:sp>
          <p:nvSpPr>
            <p:cNvPr id="62" name="TextBox 61"/>
            <p:cNvSpPr txBox="1"/>
            <p:nvPr/>
          </p:nvSpPr>
          <p:spPr>
            <a:xfrm>
              <a:off x="1638027" y="6423827"/>
              <a:ext cx="11741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€ 5,679.33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0" y="6425770"/>
              <a:ext cx="1737932" cy="36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chemeClr val="bg1"/>
                  </a:solidFill>
                </a:rPr>
                <a:t>7 34 45 47 50</a:t>
              </a:r>
              <a:r>
                <a:rPr lang="en-IE" b="1" dirty="0" smtClean="0">
                  <a:solidFill>
                    <a:srgbClr val="FFFF00"/>
                  </a:solidFill>
                </a:rPr>
                <a:t> 4 6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2356" y="6422703"/>
              <a:ext cx="1025370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€567.23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34874" y="6419923"/>
              <a:ext cx="1037823" cy="37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€2854.93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03687" y="6429429"/>
              <a:ext cx="1043434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bg1"/>
                  </a:solidFill>
                </a:rPr>
                <a:t>€2257.17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5754" y="7587365"/>
            <a:ext cx="5747121" cy="371465"/>
            <a:chOff x="0" y="6419923"/>
            <a:chExt cx="5747121" cy="371465"/>
          </a:xfrm>
        </p:grpSpPr>
        <p:sp>
          <p:nvSpPr>
            <p:cNvPr id="68" name="TextBox 67"/>
            <p:cNvSpPr txBox="1"/>
            <p:nvPr/>
          </p:nvSpPr>
          <p:spPr>
            <a:xfrm>
              <a:off x="1638027" y="6423827"/>
              <a:ext cx="11741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€ 5,679.33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0" y="6425770"/>
              <a:ext cx="1737932" cy="36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chemeClr val="bg1"/>
                  </a:solidFill>
                </a:rPr>
                <a:t>7 34 45 47 50</a:t>
              </a:r>
              <a:r>
                <a:rPr lang="en-IE" b="1" dirty="0" smtClean="0">
                  <a:solidFill>
                    <a:srgbClr val="FFFF00"/>
                  </a:solidFill>
                </a:rPr>
                <a:t> 4 6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12356" y="6422703"/>
              <a:ext cx="1025370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€567.23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34874" y="6419923"/>
              <a:ext cx="1037823" cy="37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€2854.93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03687" y="6429429"/>
              <a:ext cx="1043434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bg1"/>
                  </a:solidFill>
                </a:rPr>
                <a:t>€2257.17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93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971472"/>
            <a:ext cx="5810250" cy="1359978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3373373" y="9146815"/>
            <a:ext cx="1598899" cy="1008942"/>
            <a:chOff x="-312393" y="9143999"/>
            <a:chExt cx="1598899" cy="1008946"/>
          </a:xfrm>
        </p:grpSpPr>
        <p:sp>
          <p:nvSpPr>
            <p:cNvPr id="5" name="Oval 4"/>
            <p:cNvSpPr/>
            <p:nvPr/>
          </p:nvSpPr>
          <p:spPr>
            <a:xfrm>
              <a:off x="179180" y="9143999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312393" y="9790984"/>
              <a:ext cx="1598899" cy="361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Hot Tickets 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17067" y="9146815"/>
            <a:ext cx="786981" cy="1009291"/>
            <a:chOff x="144674" y="9143999"/>
            <a:chExt cx="786981" cy="1009291"/>
          </a:xfrm>
        </p:grpSpPr>
        <p:sp>
          <p:nvSpPr>
            <p:cNvPr id="8" name="Oval 7"/>
            <p:cNvSpPr/>
            <p:nvPr/>
          </p:nvSpPr>
          <p:spPr>
            <a:xfrm>
              <a:off x="179180" y="9143999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674" y="9790980"/>
              <a:ext cx="786981" cy="36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Draws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38151" y="9146815"/>
            <a:ext cx="863265" cy="1008940"/>
            <a:chOff x="144674" y="9143999"/>
            <a:chExt cx="863265" cy="1008940"/>
          </a:xfrm>
        </p:grpSpPr>
        <p:sp>
          <p:nvSpPr>
            <p:cNvPr id="11" name="Oval 10"/>
            <p:cNvSpPr/>
            <p:nvPr/>
          </p:nvSpPr>
          <p:spPr>
            <a:xfrm>
              <a:off x="179180" y="9143999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674" y="9790980"/>
              <a:ext cx="863265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Tickets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0979" y="9133873"/>
            <a:ext cx="786981" cy="1043797"/>
            <a:chOff x="75662" y="9005975"/>
            <a:chExt cx="786981" cy="1043797"/>
          </a:xfrm>
        </p:grpSpPr>
        <p:sp>
          <p:nvSpPr>
            <p:cNvPr id="14" name="Oval 13"/>
            <p:cNvSpPr/>
            <p:nvPr/>
          </p:nvSpPr>
          <p:spPr>
            <a:xfrm>
              <a:off x="128857" y="9005975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62" y="9687462"/>
              <a:ext cx="786981" cy="36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Home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06991" y="9040478"/>
            <a:ext cx="786981" cy="1170190"/>
            <a:chOff x="4803473" y="9083913"/>
            <a:chExt cx="786981" cy="1089446"/>
          </a:xfrm>
        </p:grpSpPr>
        <p:sp>
          <p:nvSpPr>
            <p:cNvPr id="19" name="TextBox 18"/>
            <p:cNvSpPr txBox="1"/>
            <p:nvPr/>
          </p:nvSpPr>
          <p:spPr>
            <a:xfrm>
              <a:off x="4803473" y="9811049"/>
              <a:ext cx="786981" cy="36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More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5032" y="9083913"/>
              <a:ext cx="419370" cy="77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600" dirty="0" smtClean="0">
                  <a:solidFill>
                    <a:schemeClr val="bg1"/>
                  </a:solidFill>
                </a:rPr>
                <a:t>O</a:t>
              </a:r>
            </a:p>
            <a:p>
              <a:pPr algn="ctr"/>
              <a:r>
                <a:rPr lang="en-IE" sz="1600" dirty="0" smtClean="0">
                  <a:solidFill>
                    <a:schemeClr val="bg1"/>
                  </a:solidFill>
                </a:rPr>
                <a:t>O</a:t>
              </a:r>
            </a:p>
            <a:p>
              <a:pPr algn="ctr"/>
              <a:r>
                <a:rPr lang="en-IE" sz="16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0"/>
            <a:ext cx="5810250" cy="1397479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/>
              <a:t>Fortuna (Logo) </a:t>
            </a:r>
            <a:r>
              <a:rPr lang="en-IE" sz="2800" dirty="0" err="1" smtClean="0"/>
              <a:t>Euromillions</a:t>
            </a:r>
            <a:endParaRPr lang="en-IE" sz="2800" dirty="0"/>
          </a:p>
        </p:txBody>
      </p:sp>
      <p:sp>
        <p:nvSpPr>
          <p:cNvPr id="24" name="Rectangle 23"/>
          <p:cNvSpPr/>
          <p:nvPr/>
        </p:nvSpPr>
        <p:spPr>
          <a:xfrm>
            <a:off x="0" y="1414733"/>
            <a:ext cx="5810250" cy="1414732"/>
          </a:xfrm>
          <a:prstGeom prst="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TextBox 24"/>
          <p:cNvSpPr txBox="1"/>
          <p:nvPr/>
        </p:nvSpPr>
        <p:spPr>
          <a:xfrm>
            <a:off x="58722" y="1423357"/>
            <a:ext cx="5635249" cy="12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</a:rPr>
              <a:t>Next draw: Tuesday 16 January 2018</a:t>
            </a:r>
          </a:p>
          <a:p>
            <a:r>
              <a:rPr lang="en-IE" b="1" dirty="0">
                <a:solidFill>
                  <a:schemeClr val="bg1"/>
                </a:solidFill>
              </a:rPr>
              <a:t>Draw number: 1567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Jackpot: € 60,000,000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Number draws with no jackpot winner: 2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3509306"/>
            <a:ext cx="5810250" cy="63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</a:rPr>
              <a:t>Draw 1566 (Friday 12/01/2018): 13 21 23 30 45 </a:t>
            </a:r>
            <a:r>
              <a:rPr lang="en-IE" b="1" dirty="0" smtClean="0">
                <a:solidFill>
                  <a:srgbClr val="FFFF00"/>
                </a:solidFill>
              </a:rPr>
              <a:t>4 6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Jackpot: € 51,154,433 (no winner)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76" y="4141700"/>
            <a:ext cx="5810250" cy="63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</a:rPr>
              <a:t>Draw 1565 (Tuesday 09/01/2018): </a:t>
            </a:r>
            <a:r>
              <a:rPr lang="en-IE" b="1" dirty="0">
                <a:solidFill>
                  <a:schemeClr val="bg1"/>
                </a:solidFill>
              </a:rPr>
              <a:t>6 12 15 38 49 </a:t>
            </a:r>
            <a:r>
              <a:rPr lang="en-IE" b="1" dirty="0">
                <a:solidFill>
                  <a:srgbClr val="FFFF00"/>
                </a:solidFill>
              </a:rPr>
              <a:t>2 9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Jackpot: € 37,933,940 (no winner)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30" y="4790181"/>
            <a:ext cx="5810250" cy="63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chemeClr val="bg1"/>
                </a:solidFill>
              </a:rPr>
              <a:t>Draw 1564 (Friday 05/01/2018): 2 5 20 38 41 </a:t>
            </a:r>
            <a:r>
              <a:rPr lang="en-IE" b="1" dirty="0" smtClean="0">
                <a:solidFill>
                  <a:srgbClr val="FFFF00"/>
                </a:solidFill>
              </a:rPr>
              <a:t>4 8</a:t>
            </a:r>
            <a:endParaRPr lang="en-IE" b="1" dirty="0">
              <a:solidFill>
                <a:srgbClr val="FFFF00"/>
              </a:solidFill>
            </a:endParaRPr>
          </a:p>
          <a:p>
            <a:r>
              <a:rPr lang="en-IE" dirty="0" smtClean="0">
                <a:solidFill>
                  <a:schemeClr val="bg1"/>
                </a:solidFill>
              </a:rPr>
              <a:t>Jackpot: € 28,911,186 (1 winner in Portugal)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723" y="5739728"/>
            <a:ext cx="142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</a:rPr>
              <a:t>Winnings</a:t>
            </a:r>
            <a:endParaRPr lang="en-IE" sz="2400" b="1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612687" y="6012439"/>
            <a:ext cx="4081285" cy="368506"/>
            <a:chOff x="1612687" y="5753646"/>
            <a:chExt cx="4081285" cy="368506"/>
          </a:xfrm>
        </p:grpSpPr>
        <p:sp>
          <p:nvSpPr>
            <p:cNvPr id="35" name="TextBox 34"/>
            <p:cNvSpPr txBox="1"/>
            <p:nvPr/>
          </p:nvSpPr>
          <p:spPr>
            <a:xfrm>
              <a:off x="1612687" y="5760193"/>
              <a:ext cx="1115326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Total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58885" y="5753646"/>
              <a:ext cx="927082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Last  25 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28213" y="5753646"/>
              <a:ext cx="9270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Last  50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76964" y="5753646"/>
              <a:ext cx="1017008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&gt; 50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0" y="6454427"/>
            <a:ext cx="5747121" cy="371465"/>
            <a:chOff x="0" y="6419923"/>
            <a:chExt cx="5747121" cy="371465"/>
          </a:xfrm>
        </p:grpSpPr>
        <p:sp>
          <p:nvSpPr>
            <p:cNvPr id="39" name="TextBox 38"/>
            <p:cNvSpPr txBox="1"/>
            <p:nvPr/>
          </p:nvSpPr>
          <p:spPr>
            <a:xfrm>
              <a:off x="1638027" y="6423827"/>
              <a:ext cx="11741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€ 5,679.33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0" y="6425770"/>
              <a:ext cx="1737932" cy="36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chemeClr val="bg1"/>
                  </a:solidFill>
                </a:rPr>
                <a:t>7 34 45 47 50</a:t>
              </a:r>
              <a:r>
                <a:rPr lang="en-IE" b="1" dirty="0" smtClean="0">
                  <a:solidFill>
                    <a:srgbClr val="FFFF00"/>
                  </a:solidFill>
                </a:rPr>
                <a:t> 4 6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2356" y="6422703"/>
              <a:ext cx="1025370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€567.23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4874" y="6419923"/>
              <a:ext cx="1037823" cy="37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€2854.93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03687" y="6429429"/>
              <a:ext cx="1043434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bg1"/>
                  </a:solidFill>
                </a:rPr>
                <a:t>€2257.17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20130" y="6831115"/>
            <a:ext cx="5747121" cy="371465"/>
            <a:chOff x="0" y="6419923"/>
            <a:chExt cx="5747121" cy="371465"/>
          </a:xfrm>
        </p:grpSpPr>
        <p:sp>
          <p:nvSpPr>
            <p:cNvPr id="56" name="TextBox 55"/>
            <p:cNvSpPr txBox="1"/>
            <p:nvPr/>
          </p:nvSpPr>
          <p:spPr>
            <a:xfrm>
              <a:off x="1638027" y="6423827"/>
              <a:ext cx="11741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€ 5,679.33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0" y="6425770"/>
              <a:ext cx="1737932" cy="36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chemeClr val="bg1"/>
                  </a:solidFill>
                </a:rPr>
                <a:t>7 34 45 47 50</a:t>
              </a:r>
              <a:r>
                <a:rPr lang="en-IE" b="1" dirty="0" smtClean="0">
                  <a:solidFill>
                    <a:srgbClr val="FFFF00"/>
                  </a:solidFill>
                </a:rPr>
                <a:t> 4 6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2356" y="6422703"/>
              <a:ext cx="1025370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€567.23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4874" y="6419923"/>
              <a:ext cx="1037823" cy="37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€2854.93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03687" y="6429429"/>
              <a:ext cx="1043434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bg1"/>
                  </a:solidFill>
                </a:rPr>
                <a:t>€2257.17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-5754" y="7190551"/>
            <a:ext cx="5747121" cy="371465"/>
            <a:chOff x="0" y="6419923"/>
            <a:chExt cx="5747121" cy="371465"/>
          </a:xfrm>
        </p:grpSpPr>
        <p:sp>
          <p:nvSpPr>
            <p:cNvPr id="62" name="TextBox 61"/>
            <p:cNvSpPr txBox="1"/>
            <p:nvPr/>
          </p:nvSpPr>
          <p:spPr>
            <a:xfrm>
              <a:off x="1638027" y="6423827"/>
              <a:ext cx="11741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€ 5,679.33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0" y="6425770"/>
              <a:ext cx="1737932" cy="36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chemeClr val="bg1"/>
                  </a:solidFill>
                </a:rPr>
                <a:t>7 34 45 47 50</a:t>
              </a:r>
              <a:r>
                <a:rPr lang="en-IE" b="1" dirty="0" smtClean="0">
                  <a:solidFill>
                    <a:srgbClr val="FFFF00"/>
                  </a:solidFill>
                </a:rPr>
                <a:t> 4 6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12356" y="6422703"/>
              <a:ext cx="1025370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€567.23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34874" y="6419923"/>
              <a:ext cx="1037823" cy="37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€2854.93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03687" y="6429429"/>
              <a:ext cx="1043434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bg1"/>
                  </a:solidFill>
                </a:rPr>
                <a:t>€2257.17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-5754" y="7587365"/>
            <a:ext cx="5747121" cy="371465"/>
            <a:chOff x="0" y="6419923"/>
            <a:chExt cx="5747121" cy="371465"/>
          </a:xfrm>
        </p:grpSpPr>
        <p:sp>
          <p:nvSpPr>
            <p:cNvPr id="68" name="TextBox 67"/>
            <p:cNvSpPr txBox="1"/>
            <p:nvPr/>
          </p:nvSpPr>
          <p:spPr>
            <a:xfrm>
              <a:off x="1638027" y="6423827"/>
              <a:ext cx="11741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€ 5,679.33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0" y="6425770"/>
              <a:ext cx="1737932" cy="365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b="1" dirty="0" smtClean="0">
                  <a:solidFill>
                    <a:schemeClr val="bg1"/>
                  </a:solidFill>
                </a:rPr>
                <a:t>7 34 45 47 50</a:t>
              </a:r>
              <a:r>
                <a:rPr lang="en-IE" b="1" dirty="0" smtClean="0">
                  <a:solidFill>
                    <a:srgbClr val="FFFF00"/>
                  </a:solidFill>
                </a:rPr>
                <a:t> 4 6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12356" y="6422703"/>
              <a:ext cx="1025370" cy="368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€567.23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34874" y="6419923"/>
              <a:ext cx="1037823" cy="37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€2854.93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03687" y="6429429"/>
              <a:ext cx="1043434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>
                  <a:solidFill>
                    <a:schemeClr val="bg1"/>
                  </a:solidFill>
                </a:rPr>
                <a:t>€2257.17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38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971472"/>
            <a:ext cx="5810250" cy="1359978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3609623" y="9146815"/>
            <a:ext cx="1292875" cy="1008941"/>
            <a:chOff x="-76143" y="9143999"/>
            <a:chExt cx="1292875" cy="1008945"/>
          </a:xfrm>
        </p:grpSpPr>
        <p:sp>
          <p:nvSpPr>
            <p:cNvPr id="5" name="Oval 4"/>
            <p:cNvSpPr/>
            <p:nvPr/>
          </p:nvSpPr>
          <p:spPr>
            <a:xfrm>
              <a:off x="179180" y="9143999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76143" y="9790984"/>
              <a:ext cx="1292875" cy="36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Hot Tickets</a:t>
              </a:r>
              <a:r>
                <a:rPr lang="en-IE" dirty="0" smtClean="0">
                  <a:solidFill>
                    <a:schemeClr val="bg1"/>
                  </a:solidFill>
                </a:rPr>
                <a:t> 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17067" y="9146815"/>
            <a:ext cx="786981" cy="1009291"/>
            <a:chOff x="144674" y="9143999"/>
            <a:chExt cx="786981" cy="1009291"/>
          </a:xfrm>
        </p:grpSpPr>
        <p:sp>
          <p:nvSpPr>
            <p:cNvPr id="8" name="Oval 7"/>
            <p:cNvSpPr/>
            <p:nvPr/>
          </p:nvSpPr>
          <p:spPr>
            <a:xfrm>
              <a:off x="179180" y="9143999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4674" y="9790980"/>
              <a:ext cx="786981" cy="36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Draws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38151" y="9146815"/>
            <a:ext cx="863265" cy="1008940"/>
            <a:chOff x="144674" y="9143999"/>
            <a:chExt cx="863265" cy="1008940"/>
          </a:xfrm>
        </p:grpSpPr>
        <p:sp>
          <p:nvSpPr>
            <p:cNvPr id="11" name="Oval 10"/>
            <p:cNvSpPr/>
            <p:nvPr/>
          </p:nvSpPr>
          <p:spPr>
            <a:xfrm>
              <a:off x="179180" y="9143999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4674" y="9790980"/>
              <a:ext cx="863265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Tickets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0979" y="9133873"/>
            <a:ext cx="786981" cy="1043797"/>
            <a:chOff x="75662" y="9005975"/>
            <a:chExt cx="786981" cy="1043797"/>
          </a:xfrm>
        </p:grpSpPr>
        <p:sp>
          <p:nvSpPr>
            <p:cNvPr id="14" name="Oval 13"/>
            <p:cNvSpPr/>
            <p:nvPr/>
          </p:nvSpPr>
          <p:spPr>
            <a:xfrm>
              <a:off x="128857" y="9005975"/>
              <a:ext cx="666210" cy="6556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000" dirty="0" smtClean="0">
                  <a:solidFill>
                    <a:schemeClr val="tx1"/>
                  </a:solidFill>
                </a:rPr>
                <a:t>Logo</a:t>
              </a:r>
              <a:endParaRPr lang="en-IE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662" y="9687462"/>
              <a:ext cx="786981" cy="36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</a:rPr>
                <a:t>Home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06991" y="9040478"/>
            <a:ext cx="786981" cy="1170190"/>
            <a:chOff x="4803473" y="9083913"/>
            <a:chExt cx="786981" cy="1089446"/>
          </a:xfrm>
        </p:grpSpPr>
        <p:sp>
          <p:nvSpPr>
            <p:cNvPr id="19" name="TextBox 18"/>
            <p:cNvSpPr txBox="1"/>
            <p:nvPr/>
          </p:nvSpPr>
          <p:spPr>
            <a:xfrm>
              <a:off x="4803473" y="9811049"/>
              <a:ext cx="786981" cy="36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 smtClean="0">
                  <a:solidFill>
                    <a:schemeClr val="bg1"/>
                  </a:solidFill>
                </a:rPr>
                <a:t>More</a:t>
              </a:r>
              <a:endParaRPr lang="en-IE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5032" y="9083913"/>
              <a:ext cx="419370" cy="77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600" dirty="0" smtClean="0">
                  <a:solidFill>
                    <a:schemeClr val="bg1"/>
                  </a:solidFill>
                </a:rPr>
                <a:t>O</a:t>
              </a:r>
            </a:p>
            <a:p>
              <a:pPr algn="ctr"/>
              <a:r>
                <a:rPr lang="en-IE" sz="1600" dirty="0" smtClean="0">
                  <a:solidFill>
                    <a:schemeClr val="bg1"/>
                  </a:solidFill>
                </a:rPr>
                <a:t>O</a:t>
              </a:r>
            </a:p>
            <a:p>
              <a:pPr algn="ctr"/>
              <a:r>
                <a:rPr lang="en-IE" sz="160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0"/>
            <a:ext cx="5810250" cy="1397479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 smtClean="0"/>
              <a:t>Fortuna (Logo) </a:t>
            </a:r>
            <a:r>
              <a:rPr lang="en-IE" sz="2800" dirty="0" err="1" smtClean="0"/>
              <a:t>Euromillions</a:t>
            </a:r>
            <a:endParaRPr lang="en-IE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8722" y="1423357"/>
            <a:ext cx="5635249" cy="127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</a:rPr>
              <a:t>Next draw: Tuesday 16 January 2018</a:t>
            </a:r>
          </a:p>
          <a:p>
            <a:r>
              <a:rPr lang="en-IE" b="1" dirty="0">
                <a:solidFill>
                  <a:schemeClr val="bg1"/>
                </a:solidFill>
              </a:rPr>
              <a:t>Draw number: 1567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Jackpot: € 60,000,000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Number draws with no jackpot winner: 2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23" y="5739728"/>
            <a:ext cx="1423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 smtClean="0">
                <a:solidFill>
                  <a:schemeClr val="bg1"/>
                </a:solidFill>
              </a:rPr>
              <a:t>Winnings</a:t>
            </a:r>
            <a:endParaRPr lang="en-IE" sz="2400" b="1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612687" y="6012439"/>
            <a:ext cx="4081285" cy="368506"/>
            <a:chOff x="1612687" y="5753646"/>
            <a:chExt cx="4081285" cy="368506"/>
          </a:xfrm>
        </p:grpSpPr>
        <p:sp>
          <p:nvSpPr>
            <p:cNvPr id="35" name="TextBox 34"/>
            <p:cNvSpPr txBox="1"/>
            <p:nvPr/>
          </p:nvSpPr>
          <p:spPr>
            <a:xfrm>
              <a:off x="1612687" y="5760193"/>
              <a:ext cx="1115326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Total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58885" y="5753646"/>
              <a:ext cx="927082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Last  25 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28213" y="5753646"/>
              <a:ext cx="927083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Last  50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76964" y="5753646"/>
              <a:ext cx="1017008" cy="36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 smtClean="0">
                  <a:solidFill>
                    <a:schemeClr val="bg1"/>
                  </a:solidFill>
                </a:rPr>
                <a:t>&gt; 50</a:t>
              </a:r>
              <a:endParaRPr lang="en-IE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29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2316</TotalTime>
  <Words>698</Words>
  <Application>Microsoft Office PowerPoint</Application>
  <PresentationFormat>Custom</PresentationFormat>
  <Paragraphs>184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Gerardo Sayegh Hernandez</dc:creator>
  <cp:lastModifiedBy>Luis Gerardo Sayegh Hernandez</cp:lastModifiedBy>
  <cp:revision>24</cp:revision>
  <dcterms:created xsi:type="dcterms:W3CDTF">2018-01-12T13:17:36Z</dcterms:created>
  <dcterms:modified xsi:type="dcterms:W3CDTF">2018-01-20T17:33:22Z</dcterms:modified>
</cp:coreProperties>
</file>