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2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91919"/>
    <a:srgbClr val="1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9A03-3A6B-4E86-88B4-DE8F9808D365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D04CC-6F0F-45D1-83D8-85C1C11373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7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6CB59-46FB-4016-90B6-328769666A3E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78BF2-379D-40D2-8280-4D82F8C0C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7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78BF2-379D-40D2-8280-4D82F8C0C7C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0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 userDrawn="1"/>
        </p:nvGrpSpPr>
        <p:grpSpPr>
          <a:xfrm>
            <a:off x="0" y="1772815"/>
            <a:ext cx="9144000" cy="1872209"/>
            <a:chOff x="0" y="0"/>
            <a:chExt cx="9144000" cy="836712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0" y="0"/>
              <a:ext cx="179512" cy="83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064896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776864" cy="1749210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pic>
        <p:nvPicPr>
          <p:cNvPr id="23" name="Picture 2" descr="Machine Intelligence Laborator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92819"/>
            <a:ext cx="2952328" cy="4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Webページ用大学名書体：中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039" y="3792819"/>
            <a:ext cx="1285432" cy="5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筑波大学校章：桐の葉の図柄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0" y="3762761"/>
            <a:ext cx="491029" cy="4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38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856987" y="0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859684" y="44623"/>
            <a:ext cx="288032" cy="50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569794" y="1221"/>
            <a:ext cx="4339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C:\Users\Junki Tamaru\Desktop\logo19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4" l="0" r="100000">
                        <a14:foregroundMark x1="51579" y1="6316" x2="51579" y2="6316"/>
                        <a14:foregroundMark x1="20000" y1="15789" x2="20000" y2="15789"/>
                        <a14:foregroundMark x1="82105" y1="16842" x2="82105" y2="16842"/>
                        <a14:foregroundMark x1="20000" y1="21053" x2="20000" y2="21053"/>
                        <a14:foregroundMark x1="13158" y1="32105" x2="13158" y2="32105"/>
                        <a14:foregroundMark x1="87368" y1="31579" x2="87368" y2="31579"/>
                        <a14:foregroundMark x1="50000" y1="56316" x2="50000" y2="56316"/>
                        <a14:foregroundMark x1="50000" y1="62105" x2="50000" y2="62105"/>
                        <a14:backgroundMark x1="53684" y1="42105" x2="53684" y2="42105"/>
                        <a14:backgroundMark x1="78947" y1="30000" x2="78947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" y="6381035"/>
            <a:ext cx="377788" cy="3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プレースホルダー 2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24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Clr>
                <a:schemeClr val="tx2">
                  <a:lumMod val="75000"/>
                </a:schemeClr>
              </a:buClr>
              <a:buSzPct val="100000"/>
              <a:buFont typeface="メイリオ" panose="020B0604030504040204" pitchFamily="50" charset="-128"/>
              <a:buChar char="▐"/>
              <a:defRPr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1827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18" name="Picture 2" descr="Machine Intelligence Laborator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" y="6399469"/>
            <a:ext cx="2055672" cy="3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36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sz="half" idx="10"/>
          </p:nvPr>
        </p:nvSpPr>
        <p:spPr>
          <a:xfrm>
            <a:off x="4572000" y="980728"/>
            <a:ext cx="4176464" cy="5256584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メイリオ" panose="020B0604030504040204" pitchFamily="50" charset="-128"/>
              <a:buChar char="▐"/>
              <a:defRPr sz="3000" b="1">
                <a:solidFill>
                  <a:schemeClr val="tx1"/>
                </a:solidFill>
              </a:defRPr>
            </a:lvl1pPr>
            <a:lvl2pPr marL="742950" indent="-285750">
              <a:buFont typeface="Wingdings 3" pitchFamily="18" charset="2"/>
              <a:buChar char="}"/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half" idx="10"/>
          </p:nvPr>
        </p:nvSpPr>
        <p:spPr>
          <a:xfrm>
            <a:off x="251520" y="980727"/>
            <a:ext cx="4176464" cy="5256585"/>
          </a:xfrm>
        </p:spPr>
        <p:txBody>
          <a:bodyPr>
            <a:normAutofit/>
          </a:bodyPr>
          <a:lstStyle>
            <a:lvl1pPr marL="342900" indent="-342900">
              <a:buClr>
                <a:schemeClr val="tx2">
                  <a:lumMod val="75000"/>
                </a:schemeClr>
              </a:buClr>
              <a:buFont typeface="メイリオ" panose="020B0604030504040204" pitchFamily="50" charset="-128"/>
              <a:buChar char="▐"/>
              <a:defRPr sz="3000" b="1">
                <a:solidFill>
                  <a:schemeClr val="tx1"/>
                </a:solidFill>
              </a:defRPr>
            </a:lvl1pPr>
            <a:lvl2pPr marL="742950" indent="-285750">
              <a:buFont typeface="Wingdings 3" pitchFamily="18" charset="2"/>
              <a:buChar char="}"/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856987" y="0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59684" y="44623"/>
            <a:ext cx="288032" cy="50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569794" y="1221"/>
            <a:ext cx="4339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2" descr="C:\Users\Junki Tamaru\Desktop\logo19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4" l="0" r="100000">
                        <a14:foregroundMark x1="51579" y1="6316" x2="51579" y2="6316"/>
                        <a14:foregroundMark x1="20000" y1="15789" x2="20000" y2="15789"/>
                        <a14:foregroundMark x1="82105" y1="16842" x2="82105" y2="16842"/>
                        <a14:foregroundMark x1="20000" y1="21053" x2="20000" y2="21053"/>
                        <a14:foregroundMark x1="13158" y1="32105" x2="13158" y2="32105"/>
                        <a14:foregroundMark x1="87368" y1="31579" x2="87368" y2="31579"/>
                        <a14:foregroundMark x1="50000" y1="56316" x2="50000" y2="56316"/>
                        <a14:foregroundMark x1="50000" y1="62105" x2="50000" y2="62105"/>
                        <a14:backgroundMark x1="53684" y1="42105" x2="53684" y2="42105"/>
                        <a14:backgroundMark x1="78947" y1="30000" x2="78947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" y="6381035"/>
            <a:ext cx="377788" cy="3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pic>
        <p:nvPicPr>
          <p:cNvPr id="30" name="Picture 2" descr="Machine Intelligence Laborator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" y="6399469"/>
            <a:ext cx="2055672" cy="3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1827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58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8856987" y="0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859684" y="44623"/>
            <a:ext cx="288032" cy="50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8569794" y="1221"/>
            <a:ext cx="4339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2" descr="C:\Users\Junki Tamaru\Desktop\logo19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4" l="0" r="100000">
                        <a14:foregroundMark x1="51579" y1="6316" x2="51579" y2="6316"/>
                        <a14:foregroundMark x1="20000" y1="15789" x2="20000" y2="15789"/>
                        <a14:foregroundMark x1="82105" y1="16842" x2="82105" y2="16842"/>
                        <a14:foregroundMark x1="20000" y1="21053" x2="20000" y2="21053"/>
                        <a14:foregroundMark x1="13158" y1="32105" x2="13158" y2="32105"/>
                        <a14:foregroundMark x1="87368" y1="31579" x2="87368" y2="31579"/>
                        <a14:foregroundMark x1="50000" y1="56316" x2="50000" y2="56316"/>
                        <a14:foregroundMark x1="50000" y1="62105" x2="50000" y2="62105"/>
                        <a14:backgroundMark x1="53684" y1="42105" x2="53684" y2="42105"/>
                        <a14:backgroundMark x1="78947" y1="30000" x2="78947" y2="3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" y="6381035"/>
            <a:ext cx="377788" cy="3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pic>
        <p:nvPicPr>
          <p:cNvPr id="26" name="Picture 2" descr="Machine Intelligence Laboratory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8" y="6399469"/>
            <a:ext cx="2055672" cy="3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1827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28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枚物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8856987" y="0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859684" y="44623"/>
            <a:ext cx="288032" cy="50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8569794" y="1221"/>
            <a:ext cx="4339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66403" y="-44625"/>
            <a:ext cx="4858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1827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idx="1"/>
          </p:nvPr>
        </p:nvSpPr>
        <p:spPr>
          <a:xfrm>
            <a:off x="1" y="908720"/>
            <a:ext cx="9001002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Clr>
                <a:schemeClr val="tx2">
                  <a:lumMod val="75000"/>
                </a:schemeClr>
              </a:buClr>
              <a:buSzPct val="100000"/>
              <a:buFont typeface="メイリオ" panose="020B0604030504040204" pitchFamily="50" charset="-128"/>
              <a:buChar char="▐"/>
              <a:defRPr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271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論文紹介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 userDrawn="1"/>
        </p:nvGrpSpPr>
        <p:grpSpPr>
          <a:xfrm>
            <a:off x="0" y="1772815"/>
            <a:ext cx="9144000" cy="1872209"/>
            <a:chOff x="0" y="0"/>
            <a:chExt cx="9144000" cy="836712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0" y="0"/>
              <a:ext cx="179512" cy="836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064896" cy="1470025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7776864" cy="2397282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1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87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論文紹介用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856987" y="0"/>
            <a:ext cx="28803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859684" y="44623"/>
            <a:ext cx="288032" cy="508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569794" y="1221"/>
            <a:ext cx="4339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2"/>
          <p:cNvSpPr>
            <a:spLocks noGrp="1"/>
          </p:cNvSpPr>
          <p:nvPr>
            <p:ph idx="1"/>
          </p:nvPr>
        </p:nvSpPr>
        <p:spPr>
          <a:xfrm>
            <a:off x="251520" y="980728"/>
            <a:ext cx="8496944" cy="524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Clr>
                <a:schemeClr val="tx2">
                  <a:lumMod val="75000"/>
                </a:schemeClr>
              </a:buClr>
              <a:buSzPct val="100000"/>
              <a:buFont typeface="メイリオ" panose="020B0604030504040204" pitchFamily="50" charset="-128"/>
              <a:buChar char="▐"/>
              <a:defRPr b="1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31827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06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10041"/>
            <a:ext cx="8435280" cy="826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1520" y="980728"/>
            <a:ext cx="8496944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083994" y="6381035"/>
            <a:ext cx="971600" cy="332657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pPr algn="r"/>
            <a:fld id="{C8DA6F59-24A6-4E42-B326-64C583583D3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11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03110" y="6399469"/>
            <a:ext cx="3937780" cy="332657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02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10000"/>
        </a:lnSpc>
        <a:spcBef>
          <a:spcPct val="20000"/>
        </a:spcBef>
        <a:buClr>
          <a:schemeClr val="tx2">
            <a:lumMod val="75000"/>
          </a:schemeClr>
        </a:buClr>
        <a:buFont typeface="メイリオ" panose="020B0604030504040204" pitchFamily="50" charset="-128"/>
        <a:buChar char="▐"/>
        <a:defRPr kumimoji="1" lang="ja-JP" altLang="en-US" sz="3000" kern="1200" spc="11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Wingdings 3" pitchFamily="18" charset="2"/>
        <a:buChar char="}"/>
        <a:defRPr kumimoji="1" sz="2800" kern="1200" spc="11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Clr>
          <a:schemeClr val="tx1"/>
        </a:buClr>
        <a:buFont typeface="Wingdings" panose="05000000000000000000" pitchFamily="2" charset="2"/>
        <a:buChar char="Ø"/>
        <a:defRPr kumimoji="1" sz="2400" kern="1200" spc="11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kumimoji="1" sz="2000" kern="1200" spc="11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»"/>
        <a:defRPr kumimoji="1" sz="2000" kern="1200" spc="11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C4361F4-06DD-4548-B1BE-382460802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SCUP</a:t>
            </a:r>
            <a:br>
              <a:rPr kumimoji="1" lang="en-US" altLang="ja-JP" dirty="0"/>
            </a:br>
            <a:r>
              <a:rPr kumimoji="1" lang="ja-JP" altLang="en-US" dirty="0"/>
              <a:t>倒立振子班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61E8F933-21C8-43A4-AFA2-578A1FE6B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四ツ倉</a:t>
            </a:r>
            <a:endParaRPr lang="en-US" altLang="ja-JP" dirty="0"/>
          </a:p>
          <a:p>
            <a:r>
              <a:rPr kumimoji="1" lang="ja-JP" altLang="en-US" dirty="0"/>
              <a:t>岩田</a:t>
            </a:r>
            <a:endParaRPr kumimoji="1" lang="en-US" altLang="ja-JP" dirty="0"/>
          </a:p>
          <a:p>
            <a:r>
              <a:rPr lang="ja-JP" altLang="en-US" dirty="0"/>
              <a:t>岡安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1943847F-3F59-4DD9-9B43-BCDDE2BDA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C8DA6F59-24A6-4E42-B326-64C583583D33}" type="slidenum">
              <a:rPr lang="ja-JP" altLang="en-US" smtClean="0"/>
              <a:pPr algn="r"/>
              <a:t>1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25B6AFB-9112-4D61-8A88-27206DCF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893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C8DA6F59-24A6-4E42-B326-64C583583D33}" type="slidenum">
              <a:rPr lang="ja-JP" altLang="en-US" smtClean="0"/>
              <a:pPr algn="r"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pic>
        <p:nvPic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C900A4CE-6380-4EAA-893B-8C532449E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420888"/>
            <a:ext cx="2736304" cy="3648406"/>
          </a:xfr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xmlns="" id="{A2C31483-A9BA-4005-B57A-AFE7F02511A5}"/>
              </a:ext>
            </a:extLst>
          </p:cNvPr>
          <p:cNvSpPr/>
          <p:nvPr/>
        </p:nvSpPr>
        <p:spPr>
          <a:xfrm>
            <a:off x="6588224" y="2924944"/>
            <a:ext cx="648072" cy="64807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xmlns="" id="{C9842818-8974-4134-AD83-F437F39E39EC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7236296" y="2367134"/>
            <a:ext cx="612068" cy="8818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C8A820F6-4752-4717-A686-AF324B59D08C}"/>
              </a:ext>
            </a:extLst>
          </p:cNvPr>
          <p:cNvSpPr txBox="1"/>
          <p:nvPr/>
        </p:nvSpPr>
        <p:spPr>
          <a:xfrm>
            <a:off x="6804248" y="1997802"/>
            <a:ext cx="2088232" cy="369332"/>
          </a:xfrm>
          <a:prstGeom prst="rect">
            <a:avLst/>
          </a:prstGeom>
          <a:noFill/>
          <a:ln>
            <a:solidFill>
              <a:srgbClr val="191919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ポテンショメータ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A4D0658F-473C-4953-8069-7F5DF1A871F4}"/>
              </a:ext>
            </a:extLst>
          </p:cNvPr>
          <p:cNvSpPr txBox="1"/>
          <p:nvPr/>
        </p:nvSpPr>
        <p:spPr>
          <a:xfrm>
            <a:off x="5832140" y="6388684"/>
            <a:ext cx="2664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エンコーダ付きモータ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xmlns="" id="{6ACF77B0-47E8-4C1F-9544-EB5E655F23BE}"/>
              </a:ext>
            </a:extLst>
          </p:cNvPr>
          <p:cNvSpPr/>
          <p:nvPr/>
        </p:nvSpPr>
        <p:spPr>
          <a:xfrm>
            <a:off x="7524328" y="3523908"/>
            <a:ext cx="648072" cy="841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xmlns="" id="{1622208E-FA41-432D-9BB1-D45FAA2519D5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 flipH="1">
            <a:off x="7164288" y="4365104"/>
            <a:ext cx="684076" cy="20235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xmlns="" id="{7338C93C-5F65-439B-97A4-276979B7C8B2}"/>
              </a:ext>
            </a:extLst>
          </p:cNvPr>
          <p:cNvSpPr txBox="1">
            <a:spLocks/>
          </p:cNvSpPr>
          <p:nvPr/>
        </p:nvSpPr>
        <p:spPr>
          <a:xfrm>
            <a:off x="-91699" y="924556"/>
            <a:ext cx="9001002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100000"/>
              <a:buFont typeface="メイリオ" panose="020B0604030504040204" pitchFamily="50" charset="-128"/>
              <a:buChar char="▐"/>
              <a:defRPr kumimoji="1" lang="ja-JP" altLang="en-US" sz="3000" b="1" kern="1200" spc="1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Wingdings 3" pitchFamily="18" charset="2"/>
              <a:buChar char="}"/>
              <a:defRPr kumimoji="1" sz="2600" kern="1200" spc="1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200" kern="1200" spc="1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 spc="1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»"/>
              <a:defRPr kumimoji="1" sz="2000" kern="1200" spc="1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倒立振子</a:t>
            </a:r>
            <a:endParaRPr lang="en-US" altLang="ja-JP" dirty="0"/>
          </a:p>
          <a:p>
            <a:pPr lvl="1"/>
            <a:r>
              <a:rPr lang="ja-JP" altLang="en-US" dirty="0"/>
              <a:t>モータの回転により、棒を立たせ続ける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xmlns="" id="{48A631F3-477A-430E-A244-5B8505DBDC19}"/>
              </a:ext>
            </a:extLst>
          </p:cNvPr>
          <p:cNvGrpSpPr/>
          <p:nvPr/>
        </p:nvGrpSpPr>
        <p:grpSpPr>
          <a:xfrm>
            <a:off x="303595" y="3429000"/>
            <a:ext cx="2763086" cy="3242024"/>
            <a:chOff x="264810" y="3221149"/>
            <a:chExt cx="2763086" cy="3242024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xmlns="" id="{4B40BCBB-3B31-4CBC-BA88-982E17BF8125}"/>
                </a:ext>
              </a:extLst>
            </p:cNvPr>
            <p:cNvGrpSpPr/>
            <p:nvPr/>
          </p:nvGrpSpPr>
          <p:grpSpPr>
            <a:xfrm>
              <a:off x="264810" y="3221149"/>
              <a:ext cx="2763086" cy="3242024"/>
              <a:chOff x="264810" y="3221149"/>
              <a:chExt cx="2763086" cy="3242024"/>
            </a:xfrm>
          </p:grpSpPr>
          <p:sp>
            <p:nvSpPr>
              <p:cNvPr id="42" name="直方体 41">
                <a:extLst>
                  <a:ext uri="{FF2B5EF4-FFF2-40B4-BE49-F238E27FC236}">
                    <a16:creationId xmlns:a16="http://schemas.microsoft.com/office/drawing/2014/main" xmlns="" id="{DC7611DA-4F60-4972-B69D-F7DF9C2D0C3B}"/>
                  </a:ext>
                </a:extLst>
              </p:cNvPr>
              <p:cNvSpPr/>
              <p:nvPr/>
            </p:nvSpPr>
            <p:spPr>
              <a:xfrm>
                <a:off x="834811" y="4439593"/>
                <a:ext cx="800100" cy="202358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柱 7">
                <a:extLst>
                  <a:ext uri="{FF2B5EF4-FFF2-40B4-BE49-F238E27FC236}">
                    <a16:creationId xmlns:a16="http://schemas.microsoft.com/office/drawing/2014/main" xmlns="" id="{EAFC1F64-2A3D-4C11-96C9-86E239752EB4}"/>
                  </a:ext>
                </a:extLst>
              </p:cNvPr>
              <p:cNvSpPr/>
              <p:nvPr/>
            </p:nvSpPr>
            <p:spPr>
              <a:xfrm>
                <a:off x="1028191" y="3891400"/>
                <a:ext cx="349839" cy="73186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xmlns="" id="{6AF324B0-619B-4478-A450-0914FB062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161" y="3715169"/>
                <a:ext cx="655221" cy="1172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xmlns="" id="{33455EBA-A685-4204-A9C1-303528F4D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5971" y="3958948"/>
                <a:ext cx="655221" cy="1172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xmlns="" id="{2D01E273-26DA-4304-BAA9-956D25C416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5031" y="3723180"/>
                <a:ext cx="156161" cy="548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xmlns="" id="{5245A384-1EB3-449A-ACF7-A9C279D2EC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685" y="3796633"/>
                <a:ext cx="655221" cy="1172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xmlns="" id="{DE1C7B9B-F6EB-41BF-8817-C78A28831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9773" y="3772292"/>
                <a:ext cx="8976" cy="2048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xmlns="" id="{DA3BE2DA-A48E-46DB-8830-C7920FFD5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718" y="3832377"/>
                <a:ext cx="145253" cy="814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矢印: 右カーブ 42">
                <a:extLst>
                  <a:ext uri="{FF2B5EF4-FFF2-40B4-BE49-F238E27FC236}">
                    <a16:creationId xmlns:a16="http://schemas.microsoft.com/office/drawing/2014/main" xmlns="" id="{2CF05EA2-BCDF-422F-AC7B-06D3C349468C}"/>
                  </a:ext>
                </a:extLst>
              </p:cNvPr>
              <p:cNvSpPr/>
              <p:nvPr/>
            </p:nvSpPr>
            <p:spPr>
              <a:xfrm>
                <a:off x="419975" y="3996782"/>
                <a:ext cx="473919" cy="677623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xmlns="" id="{E74D8A5C-66A2-4166-B05C-B7FD177F034F}"/>
                  </a:ext>
                </a:extLst>
              </p:cNvPr>
              <p:cNvSpPr/>
              <p:nvPr/>
            </p:nvSpPr>
            <p:spPr>
              <a:xfrm>
                <a:off x="622916" y="3795043"/>
                <a:ext cx="654050" cy="288925"/>
              </a:xfrm>
              <a:custGeom>
                <a:avLst/>
                <a:gdLst>
                  <a:gd name="connsiteX0" fmla="*/ 0 w 654050"/>
                  <a:gd name="connsiteY0" fmla="*/ 127000 h 288925"/>
                  <a:gd name="connsiteX1" fmla="*/ 9525 w 654050"/>
                  <a:gd name="connsiteY1" fmla="*/ 288925 h 288925"/>
                  <a:gd name="connsiteX2" fmla="*/ 654050 w 654050"/>
                  <a:gd name="connsiteY2" fmla="*/ 165100 h 288925"/>
                  <a:gd name="connsiteX3" fmla="*/ 654050 w 654050"/>
                  <a:gd name="connsiteY3" fmla="*/ 0 h 288925"/>
                  <a:gd name="connsiteX4" fmla="*/ 0 w 654050"/>
                  <a:gd name="connsiteY4" fmla="*/ 127000 h 28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050" h="288925">
                    <a:moveTo>
                      <a:pt x="0" y="127000"/>
                    </a:moveTo>
                    <a:lnTo>
                      <a:pt x="9525" y="288925"/>
                    </a:lnTo>
                    <a:lnTo>
                      <a:pt x="654050" y="165100"/>
                    </a:lnTo>
                    <a:lnTo>
                      <a:pt x="654050" y="0"/>
                    </a:lnTo>
                    <a:lnTo>
                      <a:pt x="0" y="12700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xmlns="" id="{A6D57C1D-56E4-4AEE-8E71-AF70C6D00367}"/>
                  </a:ext>
                </a:extLst>
              </p:cNvPr>
              <p:cNvSpPr/>
              <p:nvPr/>
            </p:nvSpPr>
            <p:spPr>
              <a:xfrm>
                <a:off x="483216" y="3718843"/>
                <a:ext cx="800100" cy="190500"/>
              </a:xfrm>
              <a:custGeom>
                <a:avLst/>
                <a:gdLst>
                  <a:gd name="connsiteX0" fmla="*/ 0 w 800100"/>
                  <a:gd name="connsiteY0" fmla="*/ 117475 h 190500"/>
                  <a:gd name="connsiteX1" fmla="*/ 142875 w 800100"/>
                  <a:gd name="connsiteY1" fmla="*/ 190500 h 190500"/>
                  <a:gd name="connsiteX2" fmla="*/ 800100 w 800100"/>
                  <a:gd name="connsiteY2" fmla="*/ 76200 h 190500"/>
                  <a:gd name="connsiteX3" fmla="*/ 644525 w 800100"/>
                  <a:gd name="connsiteY3" fmla="*/ 0 h 190500"/>
                  <a:gd name="connsiteX4" fmla="*/ 0 w 800100"/>
                  <a:gd name="connsiteY4" fmla="*/ 11747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100" h="190500">
                    <a:moveTo>
                      <a:pt x="0" y="117475"/>
                    </a:moveTo>
                    <a:lnTo>
                      <a:pt x="142875" y="190500"/>
                    </a:lnTo>
                    <a:lnTo>
                      <a:pt x="800100" y="76200"/>
                    </a:lnTo>
                    <a:lnTo>
                      <a:pt x="644525" y="0"/>
                    </a:lnTo>
                    <a:lnTo>
                      <a:pt x="0" y="11747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矢印: 左カーブ 43">
                <a:extLst>
                  <a:ext uri="{FF2B5EF4-FFF2-40B4-BE49-F238E27FC236}">
                    <a16:creationId xmlns:a16="http://schemas.microsoft.com/office/drawing/2014/main" xmlns="" id="{7CF4F9F9-AF87-48F6-9BC8-7379ED451EBC}"/>
                  </a:ext>
                </a:extLst>
              </p:cNvPr>
              <p:cNvSpPr/>
              <p:nvPr/>
            </p:nvSpPr>
            <p:spPr>
              <a:xfrm>
                <a:off x="1546059" y="4017552"/>
                <a:ext cx="475979" cy="654899"/>
              </a:xfrm>
              <a:prstGeom prst="curvedLef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円柱 12">
                <a:extLst>
                  <a:ext uri="{FF2B5EF4-FFF2-40B4-BE49-F238E27FC236}">
                    <a16:creationId xmlns:a16="http://schemas.microsoft.com/office/drawing/2014/main" xmlns="" id="{07D318B2-05B4-422F-A26B-EC3E919B335F}"/>
                  </a:ext>
                </a:extLst>
              </p:cNvPr>
              <p:cNvSpPr/>
              <p:nvPr/>
            </p:nvSpPr>
            <p:spPr>
              <a:xfrm>
                <a:off x="483161" y="3814093"/>
                <a:ext cx="142810" cy="2166223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xmlns="" id="{90CF74F9-1B68-49DB-AF6B-FA94B8240220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V="1">
                <a:off x="1378030" y="3449737"/>
                <a:ext cx="743694" cy="8075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xmlns="" id="{F4694DEC-7FD5-4145-9C49-C7A13AC78337}"/>
                  </a:ext>
                </a:extLst>
              </p:cNvPr>
              <p:cNvSpPr txBox="1"/>
              <p:nvPr/>
            </p:nvSpPr>
            <p:spPr>
              <a:xfrm>
                <a:off x="2079647" y="3221149"/>
                <a:ext cx="948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モータ</a:t>
                </a:r>
              </a:p>
            </p:txBody>
          </p:sp>
          <p:sp>
            <p:nvSpPr>
              <p:cNvPr id="60" name="円弧 59">
                <a:extLst>
                  <a:ext uri="{FF2B5EF4-FFF2-40B4-BE49-F238E27FC236}">
                    <a16:creationId xmlns:a16="http://schemas.microsoft.com/office/drawing/2014/main" xmlns="" id="{87B3299B-D5CF-4F73-9070-6BDD21DA05F0}"/>
                  </a:ext>
                </a:extLst>
              </p:cNvPr>
              <p:cNvSpPr/>
              <p:nvPr/>
            </p:nvSpPr>
            <p:spPr>
              <a:xfrm rot="4191761">
                <a:off x="342830" y="5694219"/>
                <a:ext cx="396840" cy="416026"/>
              </a:xfrm>
              <a:prstGeom prst="arc">
                <a:avLst>
                  <a:gd name="adj1" fmla="val 17870900"/>
                  <a:gd name="adj2" fmla="val 0"/>
                </a:avLst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弧 60">
                <a:extLst>
                  <a:ext uri="{FF2B5EF4-FFF2-40B4-BE49-F238E27FC236}">
                    <a16:creationId xmlns:a16="http://schemas.microsoft.com/office/drawing/2014/main" xmlns="" id="{E6EE1E42-0D6A-4FA6-80A3-1FD49B8D4361}"/>
                  </a:ext>
                </a:extLst>
              </p:cNvPr>
              <p:cNvSpPr/>
              <p:nvPr/>
            </p:nvSpPr>
            <p:spPr>
              <a:xfrm rot="4191761">
                <a:off x="376824" y="5742681"/>
                <a:ext cx="396840" cy="416026"/>
              </a:xfrm>
              <a:prstGeom prst="arc">
                <a:avLst>
                  <a:gd name="adj1" fmla="val 17870900"/>
                  <a:gd name="adj2" fmla="val 0"/>
                </a:avLst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弧 61">
                <a:extLst>
                  <a:ext uri="{FF2B5EF4-FFF2-40B4-BE49-F238E27FC236}">
                    <a16:creationId xmlns:a16="http://schemas.microsoft.com/office/drawing/2014/main" xmlns="" id="{8F4363BF-DF2F-408E-9521-03719624CB07}"/>
                  </a:ext>
                </a:extLst>
              </p:cNvPr>
              <p:cNvSpPr/>
              <p:nvPr/>
            </p:nvSpPr>
            <p:spPr>
              <a:xfrm rot="9695164">
                <a:off x="308680" y="5664124"/>
                <a:ext cx="396840" cy="416026"/>
              </a:xfrm>
              <a:prstGeom prst="arc">
                <a:avLst>
                  <a:gd name="adj1" fmla="val 17870900"/>
                  <a:gd name="adj2" fmla="val 0"/>
                </a:avLst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円弧 62">
                <a:extLst>
                  <a:ext uri="{FF2B5EF4-FFF2-40B4-BE49-F238E27FC236}">
                    <a16:creationId xmlns:a16="http://schemas.microsoft.com/office/drawing/2014/main" xmlns="" id="{7F304265-0DD1-4D7A-B657-98DCA622EEFF}"/>
                  </a:ext>
                </a:extLst>
              </p:cNvPr>
              <p:cNvSpPr/>
              <p:nvPr/>
            </p:nvSpPr>
            <p:spPr>
              <a:xfrm rot="9500158">
                <a:off x="264810" y="5713512"/>
                <a:ext cx="396840" cy="416026"/>
              </a:xfrm>
              <a:prstGeom prst="arc">
                <a:avLst>
                  <a:gd name="adj1" fmla="val 17870900"/>
                  <a:gd name="adj2" fmla="val 0"/>
                </a:avLst>
              </a:prstGeom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矢印: 下カーブ 64">
              <a:extLst>
                <a:ext uri="{FF2B5EF4-FFF2-40B4-BE49-F238E27FC236}">
                  <a16:creationId xmlns:a16="http://schemas.microsoft.com/office/drawing/2014/main" xmlns="" id="{2816D8C8-5FA0-4A8C-B188-0B709E49C28E}"/>
                </a:ext>
              </a:extLst>
            </p:cNvPr>
            <p:cNvSpPr/>
            <p:nvPr/>
          </p:nvSpPr>
          <p:spPr>
            <a:xfrm rot="212239">
              <a:off x="308776" y="3633419"/>
              <a:ext cx="527216" cy="271905"/>
            </a:xfrm>
            <a:prstGeom prst="curvedDown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矢印: 上カーブ 65">
              <a:extLst>
                <a:ext uri="{FF2B5EF4-FFF2-40B4-BE49-F238E27FC236}">
                  <a16:creationId xmlns:a16="http://schemas.microsoft.com/office/drawing/2014/main" xmlns="" id="{DE02952F-6FE4-41BE-B813-D14ABDEDFED4}"/>
                </a:ext>
              </a:extLst>
            </p:cNvPr>
            <p:cNvSpPr/>
            <p:nvPr/>
          </p:nvSpPr>
          <p:spPr>
            <a:xfrm>
              <a:off x="286764" y="4025308"/>
              <a:ext cx="522392" cy="216024"/>
            </a:xfrm>
            <a:prstGeom prst="curvedUp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xmlns="" id="{9070B5B5-7897-4017-9604-0B9BD7A69C75}"/>
              </a:ext>
            </a:extLst>
          </p:cNvPr>
          <p:cNvGrpSpPr/>
          <p:nvPr/>
        </p:nvGrpSpPr>
        <p:grpSpPr>
          <a:xfrm>
            <a:off x="3636503" y="1980789"/>
            <a:ext cx="1283738" cy="4765269"/>
            <a:chOff x="4111218" y="1627979"/>
            <a:chExt cx="1283738" cy="4765269"/>
          </a:xfrm>
        </p:grpSpPr>
        <p:sp>
          <p:nvSpPr>
            <p:cNvPr id="72" name="直方体 71">
              <a:extLst>
                <a:ext uri="{FF2B5EF4-FFF2-40B4-BE49-F238E27FC236}">
                  <a16:creationId xmlns:a16="http://schemas.microsoft.com/office/drawing/2014/main" xmlns="" id="{A9BA3100-4E71-4EB5-A6AF-2DB00FD13B6F}"/>
                </a:ext>
              </a:extLst>
            </p:cNvPr>
            <p:cNvSpPr/>
            <p:nvPr/>
          </p:nvSpPr>
          <p:spPr>
            <a:xfrm>
              <a:off x="4111218" y="4369668"/>
              <a:ext cx="800100" cy="2023580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柱 72">
              <a:extLst>
                <a:ext uri="{FF2B5EF4-FFF2-40B4-BE49-F238E27FC236}">
                  <a16:creationId xmlns:a16="http://schemas.microsoft.com/office/drawing/2014/main" xmlns="" id="{025FC3E8-EBD7-4DC6-8DC0-A096DDF90161}"/>
                </a:ext>
              </a:extLst>
            </p:cNvPr>
            <p:cNvSpPr/>
            <p:nvPr/>
          </p:nvSpPr>
          <p:spPr>
            <a:xfrm>
              <a:off x="4304598" y="3821475"/>
              <a:ext cx="349839" cy="7318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xmlns="" id="{413304BB-A7FC-4EC0-BCB2-E484A2125001}"/>
                </a:ext>
              </a:extLst>
            </p:cNvPr>
            <p:cNvSpPr/>
            <p:nvPr/>
          </p:nvSpPr>
          <p:spPr>
            <a:xfrm rot="15785044">
              <a:off x="4847038" y="1633749"/>
              <a:ext cx="396840" cy="416026"/>
            </a:xfrm>
            <a:prstGeom prst="arc">
              <a:avLst>
                <a:gd name="adj1" fmla="val 17870900"/>
                <a:gd name="adj2" fmla="val 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円弧 87">
              <a:extLst>
                <a:ext uri="{FF2B5EF4-FFF2-40B4-BE49-F238E27FC236}">
                  <a16:creationId xmlns:a16="http://schemas.microsoft.com/office/drawing/2014/main" xmlns="" id="{42240C12-A2EF-4A5D-82C2-3380D75E7DC4}"/>
                </a:ext>
              </a:extLst>
            </p:cNvPr>
            <p:cNvSpPr/>
            <p:nvPr/>
          </p:nvSpPr>
          <p:spPr>
            <a:xfrm rot="15785044">
              <a:off x="4881032" y="1682211"/>
              <a:ext cx="396840" cy="416026"/>
            </a:xfrm>
            <a:prstGeom prst="arc">
              <a:avLst>
                <a:gd name="adj1" fmla="val 17870900"/>
                <a:gd name="adj2" fmla="val 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円弧 88">
              <a:extLst>
                <a:ext uri="{FF2B5EF4-FFF2-40B4-BE49-F238E27FC236}">
                  <a16:creationId xmlns:a16="http://schemas.microsoft.com/office/drawing/2014/main" xmlns="" id="{76787904-1F65-4AB9-966A-86F3B0A19CFC}"/>
                </a:ext>
              </a:extLst>
            </p:cNvPr>
            <p:cNvSpPr/>
            <p:nvPr/>
          </p:nvSpPr>
          <p:spPr>
            <a:xfrm rot="20341421">
              <a:off x="4998116" y="1627979"/>
              <a:ext cx="396840" cy="416026"/>
            </a:xfrm>
            <a:prstGeom prst="arc">
              <a:avLst>
                <a:gd name="adj1" fmla="val 17870900"/>
                <a:gd name="adj2" fmla="val 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円弧 89">
              <a:extLst>
                <a:ext uri="{FF2B5EF4-FFF2-40B4-BE49-F238E27FC236}">
                  <a16:creationId xmlns:a16="http://schemas.microsoft.com/office/drawing/2014/main" xmlns="" id="{949969FB-E469-4724-BC9E-037991867C69}"/>
                </a:ext>
              </a:extLst>
            </p:cNvPr>
            <p:cNvSpPr/>
            <p:nvPr/>
          </p:nvSpPr>
          <p:spPr>
            <a:xfrm rot="20146415">
              <a:off x="4954246" y="1677367"/>
              <a:ext cx="396840" cy="416026"/>
            </a:xfrm>
            <a:prstGeom prst="arc">
              <a:avLst>
                <a:gd name="adj1" fmla="val 17870900"/>
                <a:gd name="adj2" fmla="val 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フリーフォーム: 図形 105">
              <a:extLst>
                <a:ext uri="{FF2B5EF4-FFF2-40B4-BE49-F238E27FC236}">
                  <a16:creationId xmlns:a16="http://schemas.microsoft.com/office/drawing/2014/main" xmlns="" id="{B23042E2-04A7-40C9-AEB7-8185F997CCF3}"/>
                </a:ext>
              </a:extLst>
            </p:cNvPr>
            <p:cNvSpPr/>
            <p:nvPr/>
          </p:nvSpPr>
          <p:spPr>
            <a:xfrm>
              <a:off x="4485258" y="3628313"/>
              <a:ext cx="631825" cy="142875"/>
            </a:xfrm>
            <a:custGeom>
              <a:avLst/>
              <a:gdLst>
                <a:gd name="connsiteX0" fmla="*/ 123825 w 631825"/>
                <a:gd name="connsiteY0" fmla="*/ 0 h 142875"/>
                <a:gd name="connsiteX1" fmla="*/ 0 w 631825"/>
                <a:gd name="connsiteY1" fmla="*/ 104775 h 142875"/>
                <a:gd name="connsiteX2" fmla="*/ 584200 w 631825"/>
                <a:gd name="connsiteY2" fmla="*/ 142875 h 142875"/>
                <a:gd name="connsiteX3" fmla="*/ 631825 w 631825"/>
                <a:gd name="connsiteY3" fmla="*/ 44450 h 142875"/>
                <a:gd name="connsiteX4" fmla="*/ 123825 w 631825"/>
                <a:gd name="connsiteY4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825" h="142875">
                  <a:moveTo>
                    <a:pt x="123825" y="0"/>
                  </a:moveTo>
                  <a:lnTo>
                    <a:pt x="0" y="104775"/>
                  </a:lnTo>
                  <a:lnTo>
                    <a:pt x="584200" y="142875"/>
                  </a:lnTo>
                  <a:lnTo>
                    <a:pt x="631825" y="44450"/>
                  </a:lnTo>
                  <a:lnTo>
                    <a:pt x="12382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フリーフォーム: 図形 106">
              <a:extLst>
                <a:ext uri="{FF2B5EF4-FFF2-40B4-BE49-F238E27FC236}">
                  <a16:creationId xmlns:a16="http://schemas.microsoft.com/office/drawing/2014/main" xmlns="" id="{0F701A45-7C32-4BE6-A16F-665C50E07230}"/>
                </a:ext>
              </a:extLst>
            </p:cNvPr>
            <p:cNvSpPr/>
            <p:nvPr/>
          </p:nvSpPr>
          <p:spPr>
            <a:xfrm>
              <a:off x="4493953" y="3732218"/>
              <a:ext cx="577850" cy="180975"/>
            </a:xfrm>
            <a:custGeom>
              <a:avLst/>
              <a:gdLst>
                <a:gd name="connsiteX0" fmla="*/ 0 w 577850"/>
                <a:gd name="connsiteY0" fmla="*/ 0 h 180975"/>
                <a:gd name="connsiteX1" fmla="*/ 0 w 577850"/>
                <a:gd name="connsiteY1" fmla="*/ 152400 h 180975"/>
                <a:gd name="connsiteX2" fmla="*/ 577850 w 577850"/>
                <a:gd name="connsiteY2" fmla="*/ 180975 h 180975"/>
                <a:gd name="connsiteX3" fmla="*/ 571500 w 577850"/>
                <a:gd name="connsiteY3" fmla="*/ 31750 h 180975"/>
                <a:gd name="connsiteX4" fmla="*/ 0 w 577850"/>
                <a:gd name="connsiteY4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850" h="180975">
                  <a:moveTo>
                    <a:pt x="0" y="0"/>
                  </a:moveTo>
                  <a:lnTo>
                    <a:pt x="0" y="152400"/>
                  </a:lnTo>
                  <a:lnTo>
                    <a:pt x="577850" y="180975"/>
                  </a:lnTo>
                  <a:lnTo>
                    <a:pt x="571500" y="31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円柱 83">
              <a:extLst>
                <a:ext uri="{FF2B5EF4-FFF2-40B4-BE49-F238E27FC236}">
                  <a16:creationId xmlns:a16="http://schemas.microsoft.com/office/drawing/2014/main" xmlns="" id="{15C2466A-37D8-41B7-B4F1-F37E05DFB4CE}"/>
                </a:ext>
              </a:extLst>
            </p:cNvPr>
            <p:cNvSpPr/>
            <p:nvPr/>
          </p:nvSpPr>
          <p:spPr>
            <a:xfrm>
              <a:off x="5033685" y="1765412"/>
              <a:ext cx="142810" cy="216622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1" name="矢印: 上 90">
            <a:extLst>
              <a:ext uri="{FF2B5EF4-FFF2-40B4-BE49-F238E27FC236}">
                <a16:creationId xmlns:a16="http://schemas.microsoft.com/office/drawing/2014/main" xmlns="" id="{E20B7616-8575-495B-8381-015A00A8257A}"/>
              </a:ext>
            </a:extLst>
          </p:cNvPr>
          <p:cNvSpPr/>
          <p:nvPr/>
        </p:nvSpPr>
        <p:spPr>
          <a:xfrm rot="5400000">
            <a:off x="2381026" y="5230644"/>
            <a:ext cx="654900" cy="609425"/>
          </a:xfrm>
          <a:prstGeom prst="up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xmlns="" id="{9CE1F420-97B3-489E-BDBE-F24130F8B3A1}"/>
              </a:ext>
            </a:extLst>
          </p:cNvPr>
          <p:cNvSpPr/>
          <p:nvPr/>
        </p:nvSpPr>
        <p:spPr>
          <a:xfrm rot="20906616">
            <a:off x="6552220" y="3558336"/>
            <a:ext cx="576064" cy="229622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xmlns="" id="{9E595010-B827-4016-A0EF-C3A5071732EA}"/>
              </a:ext>
            </a:extLst>
          </p:cNvPr>
          <p:cNvCxnSpPr>
            <a:stCxn id="110" idx="1"/>
          </p:cNvCxnSpPr>
          <p:nvPr/>
        </p:nvCxnSpPr>
        <p:spPr>
          <a:xfrm flipH="1" flipV="1">
            <a:off x="5970646" y="3003658"/>
            <a:ext cx="507429" cy="9482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xmlns="" id="{C7CB6E57-59BA-4D3E-A26E-11B3904C2753}"/>
              </a:ext>
            </a:extLst>
          </p:cNvPr>
          <p:cNvSpPr txBox="1"/>
          <p:nvPr/>
        </p:nvSpPr>
        <p:spPr>
          <a:xfrm>
            <a:off x="5740034" y="2623391"/>
            <a:ext cx="461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96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C8DA6F59-24A6-4E42-B326-64C583583D33}" type="slidenum">
              <a:rPr lang="ja-JP" altLang="en-US" smtClean="0"/>
              <a:pPr algn="r"/>
              <a:t>3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-360863" y="895060"/>
            <a:ext cx="9497036" cy="5918316"/>
          </a:xfrm>
        </p:spPr>
        <p:txBody>
          <a:bodyPr>
            <a:normAutofit/>
          </a:bodyPr>
          <a:lstStyle/>
          <a:p>
            <a:pPr lvl="1"/>
            <a:r>
              <a:rPr kumimoji="1" lang="en-US" altLang="ja-JP" sz="2000" dirty="0"/>
              <a:t>SH</a:t>
            </a:r>
            <a:r>
              <a:rPr kumimoji="1" lang="ja-JP" altLang="en-US" sz="2000" dirty="0"/>
              <a:t>マイコン</a:t>
            </a:r>
            <a:r>
              <a:rPr lang="ja-JP" altLang="en-US" sz="2000" dirty="0"/>
              <a:t>でセンサ値を読み取り、制御プログラム用マイコンへ送る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/>
              <a:t>また、制御信号を振子へ送る</a:t>
            </a:r>
            <a:endParaRPr lang="en-US" altLang="ja-JP" sz="2000" dirty="0"/>
          </a:p>
          <a:p>
            <a:pPr lvl="1"/>
            <a:r>
              <a:rPr lang="ja-JP" altLang="en-US" sz="2000" dirty="0"/>
              <a:t>ラズパイ、または</a:t>
            </a:r>
            <a:r>
              <a:rPr lang="en-US" altLang="ja-JP" sz="2000" dirty="0"/>
              <a:t>ESP</a:t>
            </a:r>
            <a:r>
              <a:rPr lang="ja-JP" altLang="en-US" sz="2000" dirty="0"/>
              <a:t>で制御プログラムを実行する</a:t>
            </a:r>
            <a:endParaRPr lang="en-US" altLang="ja-JP" sz="2000" dirty="0"/>
          </a:p>
          <a:p>
            <a:pPr lvl="2"/>
            <a:r>
              <a:rPr lang="ja-JP" altLang="en-US" sz="1600" dirty="0"/>
              <a:t>制御プログラムは四ツ倉</a:t>
            </a:r>
            <a:r>
              <a:rPr lang="en-US" altLang="ja-JP" sz="1600" dirty="0"/>
              <a:t>(</a:t>
            </a:r>
            <a:r>
              <a:rPr lang="ja-JP" altLang="en-US" sz="1600" dirty="0"/>
              <a:t>ラズパイ</a:t>
            </a:r>
            <a:r>
              <a:rPr lang="en-US" altLang="ja-JP" sz="1600" dirty="0"/>
              <a:t>)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岡安</a:t>
            </a:r>
            <a:r>
              <a:rPr lang="en-US" altLang="ja-JP" sz="1600" dirty="0"/>
              <a:t>(ESP)</a:t>
            </a:r>
            <a:r>
              <a:rPr lang="ja-JP" altLang="en-US" sz="1600" dirty="0"/>
              <a:t>で個別に作成</a:t>
            </a:r>
            <a:endParaRPr lang="en-US" altLang="ja-JP" sz="1600" dirty="0"/>
          </a:p>
          <a:p>
            <a:pPr lvl="1"/>
            <a:endParaRPr kumimoji="1" lang="en-US" altLang="ja-JP" sz="20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xmlns="" id="{856D88FC-D3ED-4463-AD63-F04B32B79E5B}"/>
              </a:ext>
            </a:extLst>
          </p:cNvPr>
          <p:cNvGrpSpPr/>
          <p:nvPr/>
        </p:nvGrpSpPr>
        <p:grpSpPr>
          <a:xfrm>
            <a:off x="7827" y="1628800"/>
            <a:ext cx="9002086" cy="5252811"/>
            <a:chOff x="15442" y="1618913"/>
            <a:chExt cx="9002086" cy="5252811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xmlns="" id="{188294D8-AC4E-4A75-B6D6-940E3566DB46}"/>
                </a:ext>
              </a:extLst>
            </p:cNvPr>
            <p:cNvGrpSpPr/>
            <p:nvPr/>
          </p:nvGrpSpPr>
          <p:grpSpPr>
            <a:xfrm>
              <a:off x="15442" y="1618913"/>
              <a:ext cx="9002086" cy="5252811"/>
              <a:chOff x="134087" y="1301326"/>
              <a:chExt cx="9002086" cy="525281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xmlns="" id="{2DFEECD5-E7D0-4404-829E-7E06F7776448}"/>
                  </a:ext>
                </a:extLst>
              </p:cNvPr>
              <p:cNvGrpSpPr/>
              <p:nvPr/>
            </p:nvGrpSpPr>
            <p:grpSpPr>
              <a:xfrm>
                <a:off x="7722048" y="1301326"/>
                <a:ext cx="1220660" cy="2448272"/>
                <a:chOff x="264810" y="3715169"/>
                <a:chExt cx="1370101" cy="2748004"/>
              </a:xfrm>
            </p:grpSpPr>
            <p:sp>
              <p:nvSpPr>
                <p:cNvPr id="9" name="直方体 8">
                  <a:extLst>
                    <a:ext uri="{FF2B5EF4-FFF2-40B4-BE49-F238E27FC236}">
                      <a16:creationId xmlns:a16="http://schemas.microsoft.com/office/drawing/2014/main" xmlns="" id="{C37B936B-74A2-4E18-8725-91D6AC028DDE}"/>
                    </a:ext>
                  </a:extLst>
                </p:cNvPr>
                <p:cNvSpPr/>
                <p:nvPr/>
              </p:nvSpPr>
              <p:spPr>
                <a:xfrm>
                  <a:off x="834811" y="4439593"/>
                  <a:ext cx="800100" cy="2023580"/>
                </a:xfrm>
                <a:prstGeom prst="cub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柱 9">
                  <a:extLst>
                    <a:ext uri="{FF2B5EF4-FFF2-40B4-BE49-F238E27FC236}">
                      <a16:creationId xmlns:a16="http://schemas.microsoft.com/office/drawing/2014/main" xmlns="" id="{801BD998-4EFB-403E-B586-DA3B450222CD}"/>
                    </a:ext>
                  </a:extLst>
                </p:cNvPr>
                <p:cNvSpPr/>
                <p:nvPr/>
              </p:nvSpPr>
              <p:spPr>
                <a:xfrm>
                  <a:off x="1028191" y="3891400"/>
                  <a:ext cx="349839" cy="731866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xmlns="" id="{C4D4578A-4B56-49BB-B954-C42C4255D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3161" y="3715169"/>
                  <a:ext cx="655221" cy="1172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xmlns="" id="{613AD39F-E7CF-4A20-B9A7-E2C5B9D63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971" y="3958948"/>
                  <a:ext cx="655221" cy="1172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xmlns="" id="{5F4BF1F2-7D83-4682-89DE-4EFDC6419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5031" y="3723180"/>
                  <a:ext cx="156161" cy="548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xmlns="" id="{91A054AD-7BFF-4062-A0F3-3059163BC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7685" y="3796633"/>
                  <a:ext cx="655221" cy="11720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xmlns="" id="{0804E22E-54F5-4700-882B-E276A49D7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9773" y="3772292"/>
                  <a:ext cx="8976" cy="2048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xmlns="" id="{0623EEBD-DD0B-49AF-9EB5-4DF2F8C1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0718" y="3832377"/>
                  <a:ext cx="145253" cy="814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xmlns="" id="{10A0D558-4300-4D12-A191-40EFAD2CD1B5}"/>
                    </a:ext>
                  </a:extLst>
                </p:cNvPr>
                <p:cNvSpPr/>
                <p:nvPr/>
              </p:nvSpPr>
              <p:spPr>
                <a:xfrm>
                  <a:off x="622916" y="3795043"/>
                  <a:ext cx="654050" cy="288925"/>
                </a:xfrm>
                <a:custGeom>
                  <a:avLst/>
                  <a:gdLst>
                    <a:gd name="connsiteX0" fmla="*/ 0 w 654050"/>
                    <a:gd name="connsiteY0" fmla="*/ 127000 h 288925"/>
                    <a:gd name="connsiteX1" fmla="*/ 9525 w 654050"/>
                    <a:gd name="connsiteY1" fmla="*/ 288925 h 288925"/>
                    <a:gd name="connsiteX2" fmla="*/ 654050 w 654050"/>
                    <a:gd name="connsiteY2" fmla="*/ 165100 h 288925"/>
                    <a:gd name="connsiteX3" fmla="*/ 654050 w 654050"/>
                    <a:gd name="connsiteY3" fmla="*/ 0 h 288925"/>
                    <a:gd name="connsiteX4" fmla="*/ 0 w 654050"/>
                    <a:gd name="connsiteY4" fmla="*/ 127000 h 28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050" h="288925">
                      <a:moveTo>
                        <a:pt x="0" y="127000"/>
                      </a:moveTo>
                      <a:lnTo>
                        <a:pt x="9525" y="288925"/>
                      </a:lnTo>
                      <a:lnTo>
                        <a:pt x="654050" y="165100"/>
                      </a:lnTo>
                      <a:lnTo>
                        <a:pt x="654050" y="0"/>
                      </a:lnTo>
                      <a:lnTo>
                        <a:pt x="0" y="12700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xmlns="" id="{623D4748-401E-4962-9505-DCA1FB7DE1DE}"/>
                    </a:ext>
                  </a:extLst>
                </p:cNvPr>
                <p:cNvSpPr/>
                <p:nvPr/>
              </p:nvSpPr>
              <p:spPr>
                <a:xfrm>
                  <a:off x="483216" y="3718843"/>
                  <a:ext cx="800100" cy="190500"/>
                </a:xfrm>
                <a:custGeom>
                  <a:avLst/>
                  <a:gdLst>
                    <a:gd name="connsiteX0" fmla="*/ 0 w 800100"/>
                    <a:gd name="connsiteY0" fmla="*/ 117475 h 190500"/>
                    <a:gd name="connsiteX1" fmla="*/ 142875 w 800100"/>
                    <a:gd name="connsiteY1" fmla="*/ 190500 h 190500"/>
                    <a:gd name="connsiteX2" fmla="*/ 800100 w 800100"/>
                    <a:gd name="connsiteY2" fmla="*/ 76200 h 190500"/>
                    <a:gd name="connsiteX3" fmla="*/ 644525 w 800100"/>
                    <a:gd name="connsiteY3" fmla="*/ 0 h 190500"/>
                    <a:gd name="connsiteX4" fmla="*/ 0 w 800100"/>
                    <a:gd name="connsiteY4" fmla="*/ 117475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100" h="190500">
                      <a:moveTo>
                        <a:pt x="0" y="117475"/>
                      </a:moveTo>
                      <a:lnTo>
                        <a:pt x="142875" y="190500"/>
                      </a:lnTo>
                      <a:lnTo>
                        <a:pt x="800100" y="76200"/>
                      </a:lnTo>
                      <a:lnTo>
                        <a:pt x="644525" y="0"/>
                      </a:lnTo>
                      <a:lnTo>
                        <a:pt x="0" y="11747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柱 20">
                  <a:extLst>
                    <a:ext uri="{FF2B5EF4-FFF2-40B4-BE49-F238E27FC236}">
                      <a16:creationId xmlns:a16="http://schemas.microsoft.com/office/drawing/2014/main" xmlns="" id="{7EC730AE-291A-4EC1-944D-29108A20F4F0}"/>
                    </a:ext>
                  </a:extLst>
                </p:cNvPr>
                <p:cNvSpPr/>
                <p:nvPr/>
              </p:nvSpPr>
              <p:spPr>
                <a:xfrm>
                  <a:off x="483161" y="3814093"/>
                  <a:ext cx="142810" cy="2166223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xmlns="" id="{B91AFAE2-2D47-4CAE-A548-D6E81B09B923}"/>
                    </a:ext>
                  </a:extLst>
                </p:cNvPr>
                <p:cNvSpPr/>
                <p:nvPr/>
              </p:nvSpPr>
              <p:spPr>
                <a:xfrm rot="4191761">
                  <a:off x="342830" y="5694219"/>
                  <a:ext cx="396840" cy="416026"/>
                </a:xfrm>
                <a:prstGeom prst="arc">
                  <a:avLst>
                    <a:gd name="adj1" fmla="val 17870900"/>
                    <a:gd name="adj2" fmla="val 0"/>
                  </a:avLst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xmlns="" id="{18987641-1710-4BD1-8EEA-6E50B4BABB9E}"/>
                    </a:ext>
                  </a:extLst>
                </p:cNvPr>
                <p:cNvSpPr/>
                <p:nvPr/>
              </p:nvSpPr>
              <p:spPr>
                <a:xfrm rot="4191761">
                  <a:off x="376824" y="5742681"/>
                  <a:ext cx="396840" cy="416026"/>
                </a:xfrm>
                <a:prstGeom prst="arc">
                  <a:avLst>
                    <a:gd name="adj1" fmla="val 17870900"/>
                    <a:gd name="adj2" fmla="val 0"/>
                  </a:avLst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xmlns="" id="{7FF082BC-E107-46B8-98A9-D4970A98BAFF}"/>
                    </a:ext>
                  </a:extLst>
                </p:cNvPr>
                <p:cNvSpPr/>
                <p:nvPr/>
              </p:nvSpPr>
              <p:spPr>
                <a:xfrm rot="9695164">
                  <a:off x="308680" y="5664124"/>
                  <a:ext cx="396840" cy="416026"/>
                </a:xfrm>
                <a:prstGeom prst="arc">
                  <a:avLst>
                    <a:gd name="adj1" fmla="val 17870900"/>
                    <a:gd name="adj2" fmla="val 0"/>
                  </a:avLst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弧 26">
                  <a:extLst>
                    <a:ext uri="{FF2B5EF4-FFF2-40B4-BE49-F238E27FC236}">
                      <a16:creationId xmlns:a16="http://schemas.microsoft.com/office/drawing/2014/main" xmlns="" id="{7E261361-9426-4A7A-8D3F-34312410DF7C}"/>
                    </a:ext>
                  </a:extLst>
                </p:cNvPr>
                <p:cNvSpPr/>
                <p:nvPr/>
              </p:nvSpPr>
              <p:spPr>
                <a:xfrm rot="9500158">
                  <a:off x="264810" y="5713512"/>
                  <a:ext cx="396840" cy="416026"/>
                </a:xfrm>
                <a:prstGeom prst="arc">
                  <a:avLst>
                    <a:gd name="adj1" fmla="val 17870900"/>
                    <a:gd name="adj2" fmla="val 0"/>
                  </a:avLst>
                </a:prstGeom>
                <a:ln w="190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xmlns="" id="{239F43FE-316D-4CCC-801C-22C1BC7C1BCD}"/>
                  </a:ext>
                </a:extLst>
              </p:cNvPr>
              <p:cNvGrpSpPr/>
              <p:nvPr/>
            </p:nvGrpSpPr>
            <p:grpSpPr>
              <a:xfrm>
                <a:off x="134087" y="2112219"/>
                <a:ext cx="7582033" cy="923330"/>
                <a:chOff x="134087" y="2112219"/>
                <a:chExt cx="7582033" cy="923330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xmlns="" id="{7912AFA3-8C52-4B37-A75C-9A9F754924CE}"/>
                    </a:ext>
                  </a:extLst>
                </p:cNvPr>
                <p:cNvSpPr txBox="1"/>
                <p:nvPr/>
              </p:nvSpPr>
              <p:spPr>
                <a:xfrm>
                  <a:off x="5232567" y="2112219"/>
                  <a:ext cx="2123043" cy="923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電源・</a:t>
                  </a:r>
                  <a:r>
                    <a:rPr lang="ja-JP" altLang="en-US" dirty="0"/>
                    <a:t>センサ値・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制御信号伝達用</a:t>
                  </a:r>
                  <a:endParaRPr kumimoji="1" lang="en-US" altLang="ja-JP" dirty="0"/>
                </a:p>
                <a:p>
                  <a:r>
                    <a:rPr kumimoji="1" lang="ja-JP" altLang="en-US" dirty="0"/>
                    <a:t>回路</a:t>
                  </a:r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xmlns="" id="{82B2AF41-6913-45CA-AB05-3E4492E8BB47}"/>
                    </a:ext>
                  </a:extLst>
                </p:cNvPr>
                <p:cNvSpPr txBox="1"/>
                <p:nvPr/>
              </p:nvSpPr>
              <p:spPr>
                <a:xfrm>
                  <a:off x="2552781" y="2191628"/>
                  <a:ext cx="2265514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/>
                    <a:t>センサ値読み取り・</a:t>
                  </a:r>
                  <a:endParaRPr lang="en-US" altLang="ja-JP" dirty="0"/>
                </a:p>
                <a:p>
                  <a:r>
                    <a:rPr lang="ja-JP" altLang="en-US" dirty="0"/>
                    <a:t>制御指令用マイコン</a:t>
                  </a:r>
                  <a:endParaRPr kumimoji="1" lang="ja-JP" altLang="en-US" dirty="0"/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xmlns="" id="{5B5271A0-519F-45BD-8A51-B802C79DAC3D}"/>
                    </a:ext>
                  </a:extLst>
                </p:cNvPr>
                <p:cNvSpPr txBox="1"/>
                <p:nvPr/>
              </p:nvSpPr>
              <p:spPr>
                <a:xfrm>
                  <a:off x="134087" y="2201835"/>
                  <a:ext cx="2035943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制御プログラム用マイコン</a:t>
                  </a:r>
                </a:p>
              </p:txBody>
            </p:sp>
            <p:sp>
              <p:nvSpPr>
                <p:cNvPr id="31" name="矢印: 左 30">
                  <a:extLst>
                    <a:ext uri="{FF2B5EF4-FFF2-40B4-BE49-F238E27FC236}">
                      <a16:creationId xmlns:a16="http://schemas.microsoft.com/office/drawing/2014/main" xmlns="" id="{358AFA08-73E3-43BF-AA13-A35DDC2E2132}"/>
                    </a:ext>
                  </a:extLst>
                </p:cNvPr>
                <p:cNvSpPr/>
                <p:nvPr/>
              </p:nvSpPr>
              <p:spPr>
                <a:xfrm rot="10800000">
                  <a:off x="7389757" y="2230762"/>
                  <a:ext cx="326363" cy="267798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" name="矢印: 左 31">
                  <a:extLst>
                    <a:ext uri="{FF2B5EF4-FFF2-40B4-BE49-F238E27FC236}">
                      <a16:creationId xmlns:a16="http://schemas.microsoft.com/office/drawing/2014/main" xmlns="" id="{2CFD191B-7F03-4574-B3D1-12AD5F557D85}"/>
                    </a:ext>
                  </a:extLst>
                </p:cNvPr>
                <p:cNvSpPr/>
                <p:nvPr/>
              </p:nvSpPr>
              <p:spPr>
                <a:xfrm rot="10800000">
                  <a:off x="4848586" y="2203683"/>
                  <a:ext cx="345943" cy="267798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矢印: 左 32">
                  <a:extLst>
                    <a:ext uri="{FF2B5EF4-FFF2-40B4-BE49-F238E27FC236}">
                      <a16:creationId xmlns:a16="http://schemas.microsoft.com/office/drawing/2014/main" xmlns="" id="{FCF2698F-3743-4309-B6AF-E62C8D299E09}"/>
                    </a:ext>
                  </a:extLst>
                </p:cNvPr>
                <p:cNvSpPr/>
                <p:nvPr/>
              </p:nvSpPr>
              <p:spPr>
                <a:xfrm rot="10800000">
                  <a:off x="2194590" y="2230070"/>
                  <a:ext cx="345943" cy="267798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xmlns="" id="{CFE32F2C-D215-4FD9-BF4B-AE2B2AFE3BC4}"/>
                  </a:ext>
                </a:extLst>
              </p:cNvPr>
              <p:cNvSpPr txBox="1"/>
              <p:nvPr/>
            </p:nvSpPr>
            <p:spPr>
              <a:xfrm>
                <a:off x="5583007" y="3035657"/>
                <a:ext cx="136815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DC</a:t>
                </a:r>
                <a:r>
                  <a:rPr kumimoji="1" lang="ja-JP" altLang="en-US" dirty="0"/>
                  <a:t>ジャック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id="{7102F7A6-EFE0-4438-A2AF-C791B3566AB8}"/>
                  </a:ext>
                </a:extLst>
              </p:cNvPr>
              <p:cNvSpPr txBox="1"/>
              <p:nvPr/>
            </p:nvSpPr>
            <p:spPr>
              <a:xfrm>
                <a:off x="5493100" y="3774321"/>
                <a:ext cx="1601973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AC</a:t>
                </a:r>
                <a:r>
                  <a:rPr kumimoji="1" lang="ja-JP" altLang="en-US" dirty="0"/>
                  <a:t>アダプター</a:t>
                </a: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xmlns="" id="{1C78539C-3C7D-4E64-849E-C40509811BDB}"/>
                  </a:ext>
                </a:extLst>
              </p:cNvPr>
              <p:cNvSpPr/>
              <p:nvPr/>
            </p:nvSpPr>
            <p:spPr>
              <a:xfrm>
                <a:off x="6228184" y="3404881"/>
                <a:ext cx="65903" cy="36944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xmlns="" id="{75F8A205-2F61-4D22-B9C9-41ABB71C1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3821" y="4641362"/>
                <a:ext cx="1818558" cy="1363919"/>
              </a:xfrm>
              <a:prstGeom prst="rect">
                <a:avLst/>
              </a:prstGeom>
            </p:spPr>
          </p:pic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xmlns="" id="{CB0AA5A3-334E-4538-A50A-9A60B295D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8752" y="4480071"/>
                <a:ext cx="1493956" cy="1120467"/>
              </a:xfrm>
              <a:prstGeom prst="rect">
                <a:avLst/>
              </a:prstGeom>
            </p:spPr>
          </p:pic>
          <p:pic>
            <p:nvPicPr>
              <p:cNvPr id="55" name="図 54">
                <a:extLst>
                  <a:ext uri="{FF2B5EF4-FFF2-40B4-BE49-F238E27FC236}">
                    <a16:creationId xmlns:a16="http://schemas.microsoft.com/office/drawing/2014/main" xmlns="" id="{8027A3EA-2B07-4206-845B-17F677316F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05" t="24832" r="11612" b="24832"/>
              <a:stretch/>
            </p:blipFill>
            <p:spPr>
              <a:xfrm>
                <a:off x="1370765" y="3454704"/>
                <a:ext cx="2134532" cy="1070383"/>
              </a:xfrm>
              <a:prstGeom prst="rect">
                <a:avLst/>
              </a:prstGeom>
            </p:spPr>
          </p:pic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xmlns="" id="{0E9ECE72-47EE-4D82-9271-FAB41A61E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87" t="9749" r="12380" b="8634"/>
              <a:stretch/>
            </p:blipFill>
            <p:spPr>
              <a:xfrm>
                <a:off x="222674" y="4865415"/>
                <a:ext cx="1647014" cy="1356312"/>
              </a:xfrm>
              <a:prstGeom prst="rect">
                <a:avLst/>
              </a:prstGeom>
            </p:spPr>
          </p:pic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xmlns="" id="{669A3799-9BCB-4340-92B9-5C34051C0ED5}"/>
                  </a:ext>
                </a:extLst>
              </p:cNvPr>
              <p:cNvSpPr txBox="1"/>
              <p:nvPr/>
            </p:nvSpPr>
            <p:spPr>
              <a:xfrm>
                <a:off x="3926911" y="5980446"/>
                <a:ext cx="30242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スイッチング</a:t>
                </a:r>
                <a:r>
                  <a:rPr lang="en-US" altLang="ja-JP" sz="1400" dirty="0"/>
                  <a:t>AC</a:t>
                </a:r>
                <a:r>
                  <a:rPr lang="ja-JP" altLang="en-US" sz="1400" dirty="0"/>
                  <a:t>アダプター </a:t>
                </a:r>
                <a:r>
                  <a:rPr lang="en-US" altLang="ja-JP" sz="1400" dirty="0"/>
                  <a:t>24V2.5A</a:t>
                </a:r>
              </a:p>
              <a:p>
                <a:r>
                  <a:rPr kumimoji="1" lang="en-US" altLang="ja-JP" sz="1400" dirty="0"/>
                  <a:t>AD-B240P250</a:t>
                </a:r>
                <a:endParaRPr kumimoji="1" lang="ja-JP" altLang="en-US" sz="1400" dirty="0"/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xmlns="" id="{A57F848C-328A-46B7-AA8E-9686C1D07444}"/>
                  </a:ext>
                </a:extLst>
              </p:cNvPr>
              <p:cNvSpPr txBox="1"/>
              <p:nvPr/>
            </p:nvSpPr>
            <p:spPr>
              <a:xfrm>
                <a:off x="7126891" y="5841756"/>
                <a:ext cx="2009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2.1mm</a:t>
                </a:r>
                <a:r>
                  <a:rPr kumimoji="1" lang="ja-JP" altLang="en-US" sz="1400" dirty="0"/>
                  <a:t>標準</a:t>
                </a:r>
                <a:r>
                  <a:rPr kumimoji="1" lang="en-US" altLang="ja-JP" sz="1400" dirty="0"/>
                  <a:t>DC</a:t>
                </a:r>
                <a:r>
                  <a:rPr kumimoji="1" lang="ja-JP" altLang="en-US" sz="1400" dirty="0"/>
                  <a:t>ジャック</a:t>
                </a:r>
                <a:endParaRPr kumimoji="1" lang="en-US" altLang="ja-JP" sz="1400" dirty="0"/>
              </a:p>
              <a:p>
                <a:r>
                  <a:rPr lang="ja-JP" altLang="en-US" sz="1400" dirty="0"/>
                  <a:t>中継用</a:t>
                </a:r>
                <a:r>
                  <a:rPr lang="en-US" altLang="ja-JP" sz="1400" dirty="0"/>
                  <a:t> MJ-007N</a:t>
                </a:r>
                <a:endParaRPr kumimoji="1" lang="ja-JP" altLang="en-US" sz="1400" dirty="0"/>
              </a:p>
            </p:txBody>
          </p: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xmlns="" id="{F8753C56-EEC1-4D2A-A7CC-A98B2EAAD5F1}"/>
                  </a:ext>
                </a:extLst>
              </p:cNvPr>
              <p:cNvCxnSpPr>
                <a:stCxn id="50" idx="0"/>
                <a:endCxn id="35" idx="3"/>
              </p:cNvCxnSpPr>
              <p:nvPr/>
            </p:nvCxnSpPr>
            <p:spPr>
              <a:xfrm flipH="1" flipV="1">
                <a:off x="6951159" y="3220323"/>
                <a:ext cx="1244571" cy="12597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xmlns="" id="{969FE3F1-F172-434F-BB15-166B1F847E8B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 flipV="1">
                <a:off x="5638705" y="4143653"/>
                <a:ext cx="655382" cy="6950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xmlns="" id="{27916ABE-2214-4CD7-98B2-27BE6D05E880}"/>
                  </a:ext>
                </a:extLst>
              </p:cNvPr>
              <p:cNvSpPr txBox="1"/>
              <p:nvPr/>
            </p:nvSpPr>
            <p:spPr>
              <a:xfrm>
                <a:off x="1305274" y="4412429"/>
                <a:ext cx="2265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Raspberry Pi Zero WH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xmlns="" id="{5DDDED4E-104B-46FC-9C9D-2D21C3C8572F}"/>
                  </a:ext>
                </a:extLst>
              </p:cNvPr>
              <p:cNvSpPr txBox="1"/>
              <p:nvPr/>
            </p:nvSpPr>
            <p:spPr>
              <a:xfrm>
                <a:off x="142997" y="6184805"/>
                <a:ext cx="186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ESP-WROOM-32D</a:t>
                </a:r>
                <a:endParaRPr kumimoji="1" lang="ja-JP" altLang="en-US" dirty="0"/>
              </a:p>
            </p:txBody>
          </p: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xmlns="" id="{61ED736B-D9BF-4B6F-AA39-005F96C8C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13032" y="2885958"/>
                <a:ext cx="376912" cy="6065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矢印コネクタ 72">
                <a:extLst>
                  <a:ext uri="{FF2B5EF4-FFF2-40B4-BE49-F238E27FC236}">
                    <a16:creationId xmlns:a16="http://schemas.microsoft.com/office/drawing/2014/main" xmlns="" id="{ADDF894F-C074-41A3-BBAB-412330ABCF70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868022" y="2848166"/>
                <a:ext cx="284037" cy="2192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xmlns="" id="{5E29F957-E671-460D-88D0-ED60482BDDB1}"/>
                  </a:ext>
                </a:extLst>
              </p:cNvPr>
              <p:cNvSpPr txBox="1"/>
              <p:nvPr/>
            </p:nvSpPr>
            <p:spPr>
              <a:xfrm>
                <a:off x="3724003" y="3626718"/>
                <a:ext cx="139100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SH</a:t>
                </a:r>
                <a:r>
                  <a:rPr kumimoji="1" lang="ja-JP" altLang="en-US" dirty="0"/>
                  <a:t>マイコン</a:t>
                </a:r>
              </a:p>
            </p:txBody>
          </p: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xmlns="" id="{9299CB21-B90E-4EAA-A36D-0C3A94669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48724" y="2848166"/>
                <a:ext cx="321997" cy="778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矢印: 左 78">
              <a:extLst>
                <a:ext uri="{FF2B5EF4-FFF2-40B4-BE49-F238E27FC236}">
                  <a16:creationId xmlns:a16="http://schemas.microsoft.com/office/drawing/2014/main" xmlns="" id="{273C4C68-5C5E-4CB1-948B-B8061A8E8AAF}"/>
                </a:ext>
              </a:extLst>
            </p:cNvPr>
            <p:cNvSpPr/>
            <p:nvPr/>
          </p:nvSpPr>
          <p:spPr>
            <a:xfrm>
              <a:off x="2075945" y="2856261"/>
              <a:ext cx="345943" cy="26779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矢印: 左 79">
              <a:extLst>
                <a:ext uri="{FF2B5EF4-FFF2-40B4-BE49-F238E27FC236}">
                  <a16:creationId xmlns:a16="http://schemas.microsoft.com/office/drawing/2014/main" xmlns="" id="{20C132C0-6FAD-45FD-8E6A-87C046CCD3C8}"/>
                </a:ext>
              </a:extLst>
            </p:cNvPr>
            <p:cNvSpPr/>
            <p:nvPr/>
          </p:nvSpPr>
          <p:spPr>
            <a:xfrm>
              <a:off x="4737688" y="2847416"/>
              <a:ext cx="345943" cy="26779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矢印: 左 80">
              <a:extLst>
                <a:ext uri="{FF2B5EF4-FFF2-40B4-BE49-F238E27FC236}">
                  <a16:creationId xmlns:a16="http://schemas.microsoft.com/office/drawing/2014/main" xmlns="" id="{0C7DB632-CC35-4B16-9059-60FC33A8487C}"/>
                </a:ext>
              </a:extLst>
            </p:cNvPr>
            <p:cNvSpPr/>
            <p:nvPr/>
          </p:nvSpPr>
          <p:spPr>
            <a:xfrm>
              <a:off x="7271111" y="2834591"/>
              <a:ext cx="326363" cy="26779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1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C8DA6F59-24A6-4E42-B326-64C583583D33}" type="slidenum">
              <a:rPr lang="ja-JP" altLang="en-US" smtClean="0"/>
              <a:pPr algn="r"/>
              <a:t>4</a:t>
            </a:fld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予算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 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E8DB3F65-0858-4027-8676-B70109EE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00223"/>
              </p:ext>
            </p:extLst>
          </p:nvPr>
        </p:nvGraphicFramePr>
        <p:xfrm>
          <a:off x="156330" y="1052736"/>
          <a:ext cx="8831340" cy="495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14">
                  <a:extLst>
                    <a:ext uri="{9D8B030D-6E8A-4147-A177-3AD203B41FA5}">
                      <a16:colId xmlns:a16="http://schemas.microsoft.com/office/drawing/2014/main" xmlns="" val="276807725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13580342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782081424"/>
                    </a:ext>
                  </a:extLst>
                </a:gridCol>
                <a:gridCol w="1895390">
                  <a:extLst>
                    <a:ext uri="{9D8B030D-6E8A-4147-A177-3AD203B41FA5}">
                      <a16:colId xmlns:a16="http://schemas.microsoft.com/office/drawing/2014/main" xmlns="" val="304964023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品目</a:t>
                      </a:r>
                    </a:p>
                  </a:txBody>
                  <a:tcPr marL="132470" marR="132470" marT="66236" marB="6623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単価</a:t>
                      </a:r>
                    </a:p>
                  </a:txBody>
                  <a:tcPr marL="132470" marR="132470" marT="66236" marB="6623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個数</a:t>
                      </a:r>
                    </a:p>
                  </a:txBody>
                  <a:tcPr marL="132470" marR="132470" marT="66236" marB="6623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小計</a:t>
                      </a:r>
                    </a:p>
                  </a:txBody>
                  <a:tcPr marL="132470" marR="132470" marT="66236" marB="66236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62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スイッチング</a:t>
                      </a:r>
                      <a:r>
                        <a:rPr kumimoji="1" lang="en-US" altLang="ja-JP" sz="1400" dirty="0"/>
                        <a:t>AC</a:t>
                      </a:r>
                      <a:r>
                        <a:rPr kumimoji="1" lang="ja-JP" altLang="en-US" sz="1400" dirty="0"/>
                        <a:t>アダプター </a:t>
                      </a:r>
                      <a:r>
                        <a:rPr kumimoji="1" lang="en-US" altLang="ja-JP" sz="1400" dirty="0"/>
                        <a:t>24V2.5A</a:t>
                      </a:r>
                    </a:p>
                    <a:p>
                      <a:pPr algn="l"/>
                      <a:r>
                        <a:rPr kumimoji="1" lang="en-US" altLang="ja-JP" sz="1400" dirty="0"/>
                        <a:t>AD-B240P250</a:t>
                      </a:r>
                      <a:endParaRPr kumimoji="1" lang="ja-JP" altLang="en-US" sz="2600" dirty="0"/>
                    </a:p>
                  </a:txBody>
                  <a:tcPr marL="132470" marR="132470" marT="66236" marB="66236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1700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1700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extLst>
                  <a:ext uri="{0D108BD9-81ED-4DB2-BD59-A6C34878D82A}">
                    <a16:rowId xmlns:a16="http://schemas.microsoft.com/office/drawing/2014/main" xmlns="" val="2597613706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2.1mm</a:t>
                      </a:r>
                      <a:r>
                        <a:rPr kumimoji="1" lang="ja-JP" altLang="en-US" sz="1400" dirty="0"/>
                        <a:t>標準</a:t>
                      </a:r>
                      <a:r>
                        <a:rPr kumimoji="1" lang="en-US" altLang="ja-JP" sz="1400" dirty="0"/>
                        <a:t>DC</a:t>
                      </a:r>
                      <a:r>
                        <a:rPr kumimoji="1" lang="ja-JP" altLang="en-US" sz="1400" dirty="0"/>
                        <a:t>ジャック</a:t>
                      </a:r>
                    </a:p>
                    <a:p>
                      <a:pPr algn="l"/>
                      <a:r>
                        <a:rPr kumimoji="1" lang="ja-JP" altLang="en-US" sz="1400" dirty="0"/>
                        <a:t>中継用 </a:t>
                      </a:r>
                      <a:r>
                        <a:rPr kumimoji="1" lang="en-US" altLang="ja-JP" sz="1400" dirty="0"/>
                        <a:t>MJ-007N</a:t>
                      </a:r>
                      <a:endParaRPr kumimoji="1" lang="ja-JP" altLang="en-US" sz="1400" dirty="0"/>
                    </a:p>
                  </a:txBody>
                  <a:tcPr marL="132470" marR="132470" marT="66236" marB="66236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75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750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extLst>
                  <a:ext uri="{0D108BD9-81ED-4DB2-BD59-A6C34878D82A}">
                    <a16:rowId xmlns:a16="http://schemas.microsoft.com/office/drawing/2014/main" xmlns="" val="292955723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片面ガラスコンポジット・ユニバーサル基盤</a:t>
                      </a:r>
                      <a:endParaRPr kumimoji="1" lang="en-US" altLang="ja-JP" sz="1400" dirty="0"/>
                    </a:p>
                    <a:p>
                      <a:pPr algn="l"/>
                      <a:r>
                        <a:rPr kumimoji="1" lang="en-US" altLang="ja-JP" sz="1400" dirty="0"/>
                        <a:t>B</a:t>
                      </a:r>
                      <a:r>
                        <a:rPr kumimoji="1" lang="ja-JP" altLang="en-US" sz="1400" dirty="0"/>
                        <a:t>タイプ めっき仕上げ </a:t>
                      </a:r>
                      <a:r>
                        <a:rPr kumimoji="1" lang="en-US" altLang="ja-JP" sz="1400" dirty="0"/>
                        <a:t>(95×72mm)</a:t>
                      </a:r>
                      <a:endParaRPr kumimoji="1" lang="ja-JP" altLang="en-US" sz="1400" dirty="0"/>
                    </a:p>
                  </a:txBody>
                  <a:tcPr marL="132470" marR="132470" marT="66236" marB="66236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1000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extLst>
                  <a:ext uri="{0D108BD9-81ED-4DB2-BD59-A6C34878D82A}">
                    <a16:rowId xmlns:a16="http://schemas.microsoft.com/office/drawing/2014/main" xmlns="" val="3897423592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ESP-WROOM-32D</a:t>
                      </a:r>
                      <a:r>
                        <a:rPr kumimoji="1" lang="ja-JP" altLang="en-US" sz="1400" dirty="0"/>
                        <a:t> 開発ボード</a:t>
                      </a:r>
                    </a:p>
                  </a:txBody>
                  <a:tcPr marL="132470" marR="132470" marT="66236" marB="66236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1480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1480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extLst>
                  <a:ext uri="{0D108BD9-81ED-4DB2-BD59-A6C34878D82A}">
                    <a16:rowId xmlns:a16="http://schemas.microsoft.com/office/drawing/2014/main" xmlns="" val="3185154330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Raspberry Pi Zero WH</a:t>
                      </a:r>
                      <a:endParaRPr kumimoji="1" lang="ja-JP" altLang="en-US" sz="1400" dirty="0"/>
                    </a:p>
                  </a:txBody>
                  <a:tcPr marL="132470" marR="132470" marT="66236" marB="66236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2680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2680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/>
                </a:tc>
                <a:extLst>
                  <a:ext uri="{0D108BD9-81ED-4DB2-BD59-A6C34878D82A}">
                    <a16:rowId xmlns:a16="http://schemas.microsoft.com/office/drawing/2014/main" xmlns="" val="67597534"/>
                  </a:ext>
                </a:extLst>
              </a:tr>
              <a:tr h="62947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Samsung EVO Plus 32GB </a:t>
                      </a:r>
                      <a:r>
                        <a:rPr kumimoji="1" lang="en-US" altLang="ja-JP" sz="1400" dirty="0" err="1"/>
                        <a:t>microSDHC</a:t>
                      </a:r>
                      <a:endParaRPr kumimoji="1" lang="ja-JP" altLang="en-US" sz="1400" dirty="0"/>
                    </a:p>
                  </a:txBody>
                  <a:tcPr marL="132470" marR="132470" marT="66236" marB="66236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990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990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5974663"/>
                  </a:ext>
                </a:extLst>
              </a:tr>
              <a:tr h="62947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FT232RL USB</a:t>
                      </a:r>
                      <a:r>
                        <a:rPr kumimoji="1" lang="ja-JP" altLang="en-US" sz="1400" dirty="0"/>
                        <a:t>シリアル変換モジュールキット</a:t>
                      </a:r>
                    </a:p>
                  </a:txBody>
                  <a:tcPr marL="132470" marR="132470" marT="66236" marB="66236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800</a:t>
                      </a:r>
                      <a:endParaRPr kumimoji="1" lang="ja-JP" altLang="en-US" sz="1800" dirty="0"/>
                    </a:p>
                  </a:txBody>
                  <a:tcPr marL="132470" marR="132470" marT="66236" marB="662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59690983"/>
                  </a:ext>
                </a:extLst>
              </a:tr>
              <a:tr h="53723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合計</a:t>
                      </a:r>
                    </a:p>
                  </a:txBody>
                  <a:tcPr marL="132470" marR="132470" marT="66236" marB="662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 marL="132470" marR="132470" marT="66236" marB="662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 marL="132470" marR="132470" marT="66236" marB="662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/>
                        <a:t>9400</a:t>
                      </a:r>
                      <a:endParaRPr kumimoji="1" lang="ja-JP" altLang="en-US" sz="1800" dirty="0"/>
                    </a:p>
                  </a:txBody>
                  <a:tcPr marL="132470" marR="132470" marT="66236" marB="662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44370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5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 5">
      <a:dk1>
        <a:srgbClr val="000000"/>
      </a:dk1>
      <a:lt1>
        <a:sysClr val="window" lastClr="FFFFFF"/>
      </a:lt1>
      <a:dk2>
        <a:srgbClr val="FF2B25"/>
      </a:dk2>
      <a:lt2>
        <a:srgbClr val="B4DCFA"/>
      </a:lt2>
      <a:accent1>
        <a:srgbClr val="3498DB"/>
      </a:accent1>
      <a:accent2>
        <a:srgbClr val="E67E22"/>
      </a:accent2>
      <a:accent3>
        <a:srgbClr val="F1C40F"/>
      </a:accent3>
      <a:accent4>
        <a:srgbClr val="1ABC9C"/>
      </a:accent4>
      <a:accent5>
        <a:srgbClr val="9B59B6"/>
      </a:accent5>
      <a:accent6>
        <a:srgbClr val="E74C3C"/>
      </a:accent6>
      <a:hlink>
        <a:srgbClr val="56C7AA"/>
      </a:hlink>
      <a:folHlink>
        <a:srgbClr val="59A8D1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148</Words>
  <Application>Microsoft Office PowerPoint</Application>
  <PresentationFormat>画面に合わせる (4:3)</PresentationFormat>
  <Paragraphs>74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Wingdings</vt:lpstr>
      <vt:lpstr>Wingdings 3</vt:lpstr>
      <vt:lpstr>Office ​​テーマ</vt:lpstr>
      <vt:lpstr>SCUP 倒立振子班</vt:lpstr>
      <vt:lpstr>目的</vt:lpstr>
      <vt:lpstr>システム構成</vt:lpstr>
      <vt:lpstr>予算</vt:lpstr>
    </vt:vector>
  </TitlesOfParts>
  <Company>Machine Intelligence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Junki Tamaru</dc:creator>
  <cp:lastModifiedBy>岡安規登</cp:lastModifiedBy>
  <cp:revision>131</cp:revision>
  <dcterms:created xsi:type="dcterms:W3CDTF">2012-09-20T13:17:45Z</dcterms:created>
  <dcterms:modified xsi:type="dcterms:W3CDTF">2020-10-02T04:35:17Z</dcterms:modified>
</cp:coreProperties>
</file>