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3" r:id="rId2"/>
    <p:sldId id="259" r:id="rId3"/>
    <p:sldId id="324" r:id="rId4"/>
    <p:sldId id="325" r:id="rId5"/>
    <p:sldId id="294" r:id="rId6"/>
    <p:sldId id="321" r:id="rId7"/>
    <p:sldId id="296" r:id="rId8"/>
    <p:sldId id="326" r:id="rId9"/>
    <p:sldId id="329" r:id="rId10"/>
    <p:sldId id="330" r:id="rId11"/>
    <p:sldId id="327" r:id="rId12"/>
    <p:sldId id="328" r:id="rId13"/>
    <p:sldId id="332" r:id="rId14"/>
    <p:sldId id="297" r:id="rId15"/>
  </p:sldIdLst>
  <p:sldSz cx="12190413" cy="6859588"/>
  <p:notesSz cx="6858000" cy="9144000"/>
  <p:embeddedFontLst>
    <p:embeddedFont>
      <p:font typeface="굴림체" panose="020B0609000101010101" pitchFamily="49" charset="-127"/>
      <p:regular r:id="rId18"/>
    </p:embeddedFont>
    <p:embeddedFont>
      <p:font typeface="맑은 고딕" panose="020B0503020000020004" pitchFamily="34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Noto Sans" panose="020B0502040504020204" pitchFamily="34" charset="0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1D483F-19E5-36F4-896D-468EF3AFA601}" name="Jett Barlaan" initials="JB" userId="6278c6e4634edef2" providerId="Windows Live"/>
  <p188:author id="{FC0A159D-B4A0-B7F1-8A38-8289ACFB62C9}" name="Armando Gonzalez-Ibarra" initials="AGI" userId="184f2db5f3b5a7e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770"/>
    <a:srgbClr val="1E7284"/>
    <a:srgbClr val="0061C0"/>
    <a:srgbClr val="FFFFFF"/>
    <a:srgbClr val="56C0D6"/>
    <a:srgbClr val="E93440"/>
    <a:srgbClr val="BFBFBF"/>
    <a:srgbClr val="667552"/>
    <a:srgbClr val="CC9900"/>
    <a:srgbClr val="54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792" autoAdjust="0"/>
  </p:normalViewPr>
  <p:slideViewPr>
    <p:cSldViewPr>
      <p:cViewPr varScale="1">
        <p:scale>
          <a:sx n="101" d="100"/>
          <a:sy n="101" d="100"/>
        </p:scale>
        <p:origin x="100" y="76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t Barlaan" userId="6278c6e4634edef2" providerId="LiveId" clId="{ABE36735-C8CA-4183-AA8E-A247EA444AA6}"/>
    <pc:docChg chg="undo custSel modSld">
      <pc:chgData name="Jett Barlaan" userId="6278c6e4634edef2" providerId="LiveId" clId="{ABE36735-C8CA-4183-AA8E-A247EA444AA6}" dt="2023-09-19T06:40:03.891" v="568" actId="313"/>
      <pc:docMkLst>
        <pc:docMk/>
      </pc:docMkLst>
      <pc:sldChg chg="modSp mod">
        <pc:chgData name="Jett Barlaan" userId="6278c6e4634edef2" providerId="LiveId" clId="{ABE36735-C8CA-4183-AA8E-A247EA444AA6}" dt="2023-09-19T06:01:52.961" v="559" actId="368"/>
        <pc:sldMkLst>
          <pc:docMk/>
          <pc:sldMk cId="0" sldId="297"/>
        </pc:sldMkLst>
        <pc:spChg chg="mod">
          <ac:chgData name="Jett Barlaan" userId="6278c6e4634edef2" providerId="LiveId" clId="{ABE36735-C8CA-4183-AA8E-A247EA444AA6}" dt="2023-09-19T06:01:52.961" v="559" actId="368"/>
          <ac:spMkLst>
            <pc:docMk/>
            <pc:sldMk cId="0" sldId="297"/>
            <ac:spMk id="5" creationId="{00000000-0000-0000-0000-000000000000}"/>
          </ac:spMkLst>
        </pc:spChg>
        <pc:spChg chg="mod">
          <ac:chgData name="Jett Barlaan" userId="6278c6e4634edef2" providerId="LiveId" clId="{ABE36735-C8CA-4183-AA8E-A247EA444AA6}" dt="2023-09-19T06:01:19.064" v="557" actId="1076"/>
          <ac:spMkLst>
            <pc:docMk/>
            <pc:sldMk cId="0" sldId="297"/>
            <ac:spMk id="15" creationId="{00000000-0000-0000-0000-000000000000}"/>
          </ac:spMkLst>
        </pc:spChg>
      </pc:sldChg>
      <pc:sldChg chg="modSp mod">
        <pc:chgData name="Jett Barlaan" userId="6278c6e4634edef2" providerId="LiveId" clId="{ABE36735-C8CA-4183-AA8E-A247EA444AA6}" dt="2023-09-19T06:40:03.891" v="568" actId="313"/>
        <pc:sldMkLst>
          <pc:docMk/>
          <pc:sldMk cId="2613621590" sldId="323"/>
        </pc:sldMkLst>
        <pc:spChg chg="mod">
          <ac:chgData name="Jett Barlaan" userId="6278c6e4634edef2" providerId="LiveId" clId="{ABE36735-C8CA-4183-AA8E-A247EA444AA6}" dt="2023-09-19T06:40:03.891" v="568" actId="313"/>
          <ac:spMkLst>
            <pc:docMk/>
            <pc:sldMk cId="2613621590" sldId="323"/>
            <ac:spMk id="5" creationId="{E43EECEA-3099-6307-4F87-289177AA57BF}"/>
          </ac:spMkLst>
        </pc:spChg>
      </pc:sldChg>
      <pc:sldChg chg="modSp mod delCm modCm">
        <pc:chgData name="Jett Barlaan" userId="6278c6e4634edef2" providerId="LiveId" clId="{ABE36735-C8CA-4183-AA8E-A247EA444AA6}" dt="2023-09-19T05:59:09.317" v="551" actId="108"/>
        <pc:sldMkLst>
          <pc:docMk/>
          <pc:sldMk cId="2801212987" sldId="332"/>
        </pc:sldMkLst>
        <pc:spChg chg="mod">
          <ac:chgData name="Jett Barlaan" userId="6278c6e4634edef2" providerId="LiveId" clId="{ABE36735-C8CA-4183-AA8E-A247EA444AA6}" dt="2023-09-19T05:59:09.317" v="551" actId="108"/>
          <ac:spMkLst>
            <pc:docMk/>
            <pc:sldMk cId="2801212987" sldId="332"/>
            <ac:spMk id="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Jett Barlaan" userId="6278c6e4634edef2" providerId="LiveId" clId="{ABE36735-C8CA-4183-AA8E-A247EA444AA6}" dt="2023-09-19T05:57:59.666" v="488"/>
              <pc2:cmMkLst xmlns:pc2="http://schemas.microsoft.com/office/powerpoint/2019/9/main/command">
                <pc:docMk/>
                <pc:sldMk cId="2801212987" sldId="332"/>
                <pc2:cmMk id="{BB4F8251-57AF-44B5-93A7-7560046DCCB2}"/>
              </pc2:cmMkLst>
            </pc226:cmChg>
          </p:ext>
        </pc:ext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278c6e4634edef2/Desktop/Hospital%20Analysis/Modified_hospital_data_s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278c6e4634edef2/Desktop/Hospital%20Analysis/Modified_hospital_data_s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278c6e4634edef2/Desktop/Hospital%20Analysis/Modified_hospital_data_samp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Which Group is Waiting the Longest?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[Modified_hospital_data_sample.xlsx]Visuals!$D$4</c:f>
              <c:strCache>
                <c:ptCount val="1"/>
                <c:pt idx="0">
                  <c:v>Average of Wait Minutes</c:v>
                </c:pt>
              </c:strCache>
            </c:strRef>
          </c:tx>
          <c:explosion val="48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E8A-4480-A460-008F0E4030D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E8A-4480-A460-008F0E4030D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E8A-4480-A460-008F0E4030D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E8A-4480-A460-008F0E4030D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E8A-4480-A460-008F0E4030D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AE82B6D-6914-4891-B109-81F994D95606}" type="CELLRANGE">
                      <a:rPr lang="en-US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B2374ADE-8CCC-4981-BAF3-112BC11E1C82}" type="CATEGORYNAME">
                      <a:rPr lang="en-US" baseline="0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E9D5968A-133F-4860-918C-FE37EB3630F6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E8A-4480-A460-008F0E4030D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AA247AD-880C-4768-9DA2-5A29B7D7D62E}" type="CELLRANGE">
                      <a:rPr lang="en-US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6C319372-DCED-4C9A-9978-515A7F962C72}" type="CATEGORYNAME">
                      <a:rPr lang="en-US" baseline="0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12907563-6412-4461-9712-61888BD40A21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9E8A-4480-A460-008F0E4030D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0361060-5B1A-48DC-A205-04BC03790D8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PPO,</a:t>
                    </a:r>
                  </a:p>
                  <a:p>
                    <a:r>
                      <a:rPr lang="en-US" baseline="0"/>
                      <a:t> </a:t>
                    </a:r>
                    <a:fld id="{CB412EE9-BB12-422F-BCF4-35DF572EB79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E8A-4480-A460-008F0E4030D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79C3C0-8B3E-41A3-A995-D6AA95E0B683}" type="CELLRANGE">
                      <a:rPr lang="en-US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B0AA36A7-3504-4F14-B0FF-D1E98CFA02EA}" type="CATEGORYNAME">
                      <a:rPr lang="en-US" baseline="0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92F6DB6B-0E26-4F72-9C8C-63ECB2ECCAAF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9E8A-4480-A460-008F0E4030D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763542A-BEEA-4135-B8F2-0AF733288DE5}" type="CELLRANGE">
                      <a:rPr lang="en-US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D2679D3F-9040-43A9-AB1F-196E7FB0618E}" type="CATEGORYNAME">
                      <a:rPr lang="en-US" baseline="0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75C5B3A1-A8BC-4FD4-B861-8BB19DFE04C2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E8A-4480-A460-008F0E4030D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[Modified_hospital_data_sample.xlsx]Visuals!$C$5:$C$9</c:f>
              <c:strCache>
                <c:ptCount val="5"/>
                <c:pt idx="0">
                  <c:v>CORPORATE</c:v>
                </c:pt>
                <c:pt idx="1">
                  <c:v>HMO</c:v>
                </c:pt>
                <c:pt idx="2">
                  <c:v>PPO</c:v>
                </c:pt>
                <c:pt idx="3">
                  <c:v>MEDICARE</c:v>
                </c:pt>
                <c:pt idx="4">
                  <c:v>PRIVATE</c:v>
                </c:pt>
              </c:strCache>
            </c:strRef>
          </c:cat>
          <c:val>
            <c:numRef>
              <c:f>[Modified_hospital_data_sample.xlsx]Visuals!$D$5:$D$9</c:f>
              <c:numCache>
                <c:formatCode>##"min"</c:formatCode>
                <c:ptCount val="5"/>
                <c:pt idx="0">
                  <c:v>46.431472644010483</c:v>
                </c:pt>
                <c:pt idx="1">
                  <c:v>46.274130551096817</c:v>
                </c:pt>
                <c:pt idx="2">
                  <c:v>44.276982848320003</c:v>
                </c:pt>
                <c:pt idx="3">
                  <c:v>57.894766780432342</c:v>
                </c:pt>
                <c:pt idx="4">
                  <c:v>39.89888535613796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[Modified_hospital_data_sample.xlsx]Visuals!$E$5:$E$9</c15:f>
                <c15:dlblRangeCache>
                  <c:ptCount val="5"/>
                  <c:pt idx="0">
                    <c:v>23.05%</c:v>
                  </c:pt>
                  <c:pt idx="1">
                    <c:v>12.46%</c:v>
                  </c:pt>
                  <c:pt idx="2">
                    <c:v>33.11%</c:v>
                  </c:pt>
                  <c:pt idx="3">
                    <c:v>0.98%</c:v>
                  </c:pt>
                  <c:pt idx="4">
                    <c:v>30.41%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3A10-4FC7-A7DA-3270E72325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What</a:t>
            </a:r>
            <a:r>
              <a:rPr lang="en-US" sz="1800" b="1" baseline="0" dirty="0"/>
              <a:t> Days are the Busiest?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744222864126211E-2"/>
          <c:y val="0.13302591135098049"/>
          <c:w val="0.90280038329074552"/>
          <c:h val="0.783121319853349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[Modified_hospital_data_sample.xlsx]Visuals!$E$18</c:f>
              <c:strCache>
                <c:ptCount val="1"/>
                <c:pt idx="0">
                  <c:v>Count of Patient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10-4590-A4D2-B722EC85510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10-4590-A4D2-B722EC85510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2AFDCD9-992C-44E0-9490-6D77A241314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A746304-E91E-4A80-BB0B-9E20E59D6E0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710-4590-A4D2-B722EC8551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62FA221-467C-4F82-A414-B3D5F61BA16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C6A9BF1-D17E-4E4B-9FF0-03057446167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710-4590-A4D2-B722EC85510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260F24F-FD11-46CD-A1F4-424275601BD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508D22E-D14C-43DC-A4AA-B501BE054B15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710-4590-A4D2-B722EC85510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ABB14BA-7FDE-4E26-8F5E-5785A72049B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FDF8488-186B-41E4-A62F-D535FD8F189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7710-4590-A4D2-B722EC85510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A0B66A1-49C5-4D04-B6E1-FF5F958C1A3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40F4091-DF7C-43B4-A065-261A3D918D5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7710-4590-A4D2-B722EC85510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1765AF1-2093-4432-922B-3E78CBC69D2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E572A0B0-76CE-41DB-8198-FF06D951F3B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710-4590-A4D2-B722EC85510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EC2B157-37C1-44DE-A2D2-875492677C2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5FCA545-B329-4243-95C7-258180EF57D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710-4590-A4D2-B722EC855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[Modified_hospital_data_sample.xlsx]Visuals!$C$19:$C$25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[Modified_hospital_data_sample.xlsx]Visuals!$E$19:$E$25</c:f>
              <c:numCache>
                <c:formatCode>0</c:formatCode>
                <c:ptCount val="7"/>
                <c:pt idx="0">
                  <c:v>2549</c:v>
                </c:pt>
                <c:pt idx="1">
                  <c:v>6982</c:v>
                </c:pt>
                <c:pt idx="2">
                  <c:v>5690</c:v>
                </c:pt>
                <c:pt idx="3">
                  <c:v>4171</c:v>
                </c:pt>
                <c:pt idx="4">
                  <c:v>2673</c:v>
                </c:pt>
                <c:pt idx="5">
                  <c:v>4923</c:v>
                </c:pt>
                <c:pt idx="6">
                  <c:v>3010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[Modified_hospital_data_sample.xlsx]Visuals!$D$19:$D$25</c15:f>
                <c15:dlblRangeCache>
                  <c:ptCount val="7"/>
                  <c:pt idx="0">
                    <c:v>33min</c:v>
                  </c:pt>
                  <c:pt idx="1">
                    <c:v>49min</c:v>
                  </c:pt>
                  <c:pt idx="2">
                    <c:v>42min</c:v>
                  </c:pt>
                  <c:pt idx="3">
                    <c:v>47min</c:v>
                  </c:pt>
                  <c:pt idx="4">
                    <c:v>42min</c:v>
                  </c:pt>
                  <c:pt idx="5">
                    <c:v>42min</c:v>
                  </c:pt>
                  <c:pt idx="6">
                    <c:v>42min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7710-4590-A4D2-B722EC8551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5347519"/>
        <c:axId val="1468614719"/>
      </c:barChart>
      <c:catAx>
        <c:axId val="186534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614719"/>
        <c:crosses val="autoZero"/>
        <c:auto val="1"/>
        <c:lblAlgn val="ctr"/>
        <c:lblOffset val="100"/>
        <c:noMultiLvlLbl val="0"/>
      </c:catAx>
      <c:valAx>
        <c:axId val="1468614719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347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What Type of Staff Needs More Support?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[Modified_hospital_data_sample.xlsx]Visuals!$D$45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184-4D3D-9D91-3CEB8825667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184-4D3D-9D91-3CEB8825667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AA7BB1E-DF18-4995-BBEF-370437887C0D}" type="CELLRANGE">
                      <a:rPr lang="en-US"/>
                      <a:pPr/>
                      <a:t>[CELLRANGE]</a:t>
                    </a:fld>
                    <a:r>
                      <a:rPr lang="en-US"/>
                      <a:t> Consultation</a:t>
                    </a:r>
                    <a:r>
                      <a:rPr lang="en-US" baseline="0"/>
                      <a:t> Time</a:t>
                    </a:r>
                  </a:p>
                  <a:p>
                    <a:r>
                      <a:rPr lang="en-US" baseline="0"/>
                      <a:t>, </a:t>
                    </a:r>
                    <a:fld id="{4AF612AF-E20D-4471-9863-2346CD17CF8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184-4D3D-9D91-3CEB8825667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DCAA14-3C74-468A-BEE3-8162F4CA7C61}" type="CELLRANGE">
                      <a:rPr lang="en-US"/>
                      <a:pPr/>
                      <a:t>[CELLRANGE]</a:t>
                    </a:fld>
                    <a:r>
                      <a:rPr lang="en-US"/>
                      <a:t> Process</a:t>
                    </a:r>
                    <a:r>
                      <a:rPr lang="en-US" baseline="0"/>
                      <a:t> Time, </a:t>
                    </a:r>
                    <a:fld id="{95CD6282-BF7D-4FB8-B0CA-A37F5C3A5EA5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184-4D3D-9D91-3CEB882566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[Modified_hospital_data_sample.xlsx]Visuals!$C$46:$C$47</c:f>
              <c:strCache>
                <c:ptCount val="2"/>
                <c:pt idx="0">
                  <c:v>Consultation Time %</c:v>
                </c:pt>
                <c:pt idx="1">
                  <c:v>Process Time %</c:v>
                </c:pt>
              </c:strCache>
            </c:strRef>
          </c:cat>
          <c:val>
            <c:numRef>
              <c:f>[Modified_hospital_data_sample.xlsx]Visuals!$D$46:$D$47</c:f>
              <c:numCache>
                <c:formatCode>0%</c:formatCode>
                <c:ptCount val="2"/>
                <c:pt idx="0">
                  <c:v>0.88208049610677897</c:v>
                </c:pt>
                <c:pt idx="1">
                  <c:v>0.11791950389322102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[Modified_hospital_data_sample.xlsx]Visuals!$D$48:$D$49</c15:f>
                <c15:dlblRangeCache>
                  <c:ptCount val="2"/>
                  <c:pt idx="0">
                    <c:v>39min</c:v>
                  </c:pt>
                  <c:pt idx="1">
                    <c:v>5min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4184-4D3D-9D91-3CEB8825667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3042532" y="3429794"/>
            <a:ext cx="6941106" cy="194421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042532" y="5271338"/>
            <a:ext cx="6941106" cy="4627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098274" y="3552105"/>
            <a:ext cx="5394629" cy="2272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829006" y="447942"/>
            <a:ext cx="5534614" cy="149086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91127" y="909514"/>
            <a:ext cx="6941106" cy="1944216"/>
          </a:xfrm>
        </p:spPr>
        <p:txBody>
          <a:bodyPr/>
          <a:lstStyle/>
          <a:p>
            <a:pPr algn="ctr"/>
            <a:r>
              <a:rPr lang="en-US" altLang="ko-KR" sz="4800" b="1" dirty="0"/>
              <a:t>CLINIC WAIT TIME</a:t>
            </a:r>
            <a:br>
              <a:rPr lang="en-US" altLang="ko-KR" sz="4800" dirty="0"/>
            </a:br>
            <a:r>
              <a:rPr lang="en-US" altLang="ko-KR" sz="4800" b="1" dirty="0"/>
              <a:t>ANALYSIS</a:t>
            </a:r>
            <a:endParaRPr lang="ko-KR" altLang="en-US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EECEA-3099-6307-4F87-289177AA57BF}"/>
              </a:ext>
            </a:extLst>
          </p:cNvPr>
          <p:cNvSpPr txBox="1"/>
          <p:nvPr/>
        </p:nvSpPr>
        <p:spPr>
          <a:xfrm>
            <a:off x="2926854" y="4653930"/>
            <a:ext cx="6093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64081"/>
                </a:solidFill>
                <a:effectLst/>
                <a:latin typeface="Noto Sans" panose="020B0502040504020204" pitchFamily="34" charset="0"/>
              </a:rPr>
              <a:t>Presented by</a:t>
            </a:r>
            <a:r>
              <a:rPr lang="en-US" b="0" i="0" u="none" strike="noStrike">
                <a:solidFill>
                  <a:srgbClr val="164081"/>
                </a:solidFill>
                <a:effectLst/>
                <a:latin typeface="Noto Sans" panose="020B0502040504020204" pitchFamily="34" charset="0"/>
              </a:rPr>
              <a:t>: Jan “Jett” </a:t>
            </a:r>
            <a:r>
              <a:rPr lang="en-US" b="0" i="0" u="none" strike="noStrike" dirty="0">
                <a:solidFill>
                  <a:srgbClr val="164081"/>
                </a:solidFill>
                <a:effectLst/>
                <a:latin typeface="Noto Sans" panose="020B0502040504020204" pitchFamily="34" charset="0"/>
              </a:rPr>
              <a:t>Barlaan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2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Analysis</a:t>
            </a:r>
            <a:endParaRPr lang="ko-KR" alt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518A90C-B863-DF2A-A81E-7D1C0DFB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4" y="1629594"/>
            <a:ext cx="5472608" cy="4320480"/>
          </a:xfrm>
        </p:spPr>
        <p:txBody>
          <a:bodyPr>
            <a:normAutofit/>
          </a:bodyPr>
          <a:lstStyle/>
          <a:p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Days of the Week (Average Wait Times)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More heat maps</a:t>
            </a:r>
          </a:p>
          <a:p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In addition to mornings, certain instances in the afternoon and evening also have higher average wait times</a:t>
            </a: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EA173148-9761-FD98-FC56-3FCDE3807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70" y="1562894"/>
            <a:ext cx="6388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8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Analysis</a:t>
            </a:r>
            <a:endParaRPr lang="ko-KR" alt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518A90C-B863-DF2A-A81E-7D1C0DFB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" y="1629595"/>
            <a:ext cx="5184577" cy="4083828"/>
          </a:xfrm>
        </p:spPr>
        <p:txBody>
          <a:bodyPr>
            <a:normAutofit/>
          </a:bodyPr>
          <a:lstStyle/>
          <a:p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Staffing</a:t>
            </a:r>
          </a:p>
          <a:p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Data shows that overall staffing is adequate</a:t>
            </a:r>
          </a:p>
          <a:p>
            <a:pPr marL="497845" lvl="1" indent="0"/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However, between the hours of 8 – 10 AM, extra staff may be needed</a:t>
            </a:r>
          </a:p>
        </p:txBody>
      </p:sp>
      <p:pic>
        <p:nvPicPr>
          <p:cNvPr id="8" name="Picture 7" descr="A graph showing a graph of time&#10;&#10;Description automatically generated with medium confidence">
            <a:extLst>
              <a:ext uri="{FF2B5EF4-FFF2-40B4-BE49-F238E27FC236}">
                <a16:creationId xmlns:a16="http://schemas.microsoft.com/office/drawing/2014/main" id="{3EBAE510-4EBD-6D59-476D-722C8A2264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96" y="1629595"/>
            <a:ext cx="6924979" cy="40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Analysis</a:t>
            </a:r>
            <a:endParaRPr lang="ko-KR" alt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518A90C-B863-DF2A-A81E-7D1C0DFB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" y="1629594"/>
            <a:ext cx="6264697" cy="1800200"/>
          </a:xfrm>
        </p:spPr>
        <p:txBody>
          <a:bodyPr wrap="square" lIns="0" tIns="0" rIns="0" bIns="0">
            <a:spAutoFit/>
          </a:bodyPr>
          <a:lstStyle/>
          <a:p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Staffing Cont.</a:t>
            </a:r>
          </a:p>
          <a:p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What type of extra staff is needed?</a:t>
            </a:r>
          </a:p>
          <a:p>
            <a:pPr marL="497845" lvl="1" indent="0"/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Medical staff such as extra RNs should be given more support since we’re assuming that the wait time accrued before seeing a physician is limited by the number of physicians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BCF9EC-462C-A95C-2952-31D16E879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995956"/>
              </p:ext>
            </p:extLst>
          </p:nvPr>
        </p:nvGraphicFramePr>
        <p:xfrm>
          <a:off x="6470378" y="1269554"/>
          <a:ext cx="5673502" cy="4470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29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5184575"/>
          </a:xfrm>
        </p:spPr>
        <p:txBody>
          <a:bodyPr>
            <a:normAutofit lnSpcReduction="10000"/>
          </a:bodyPr>
          <a:lstStyle/>
          <a:p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pPr marL="373384" lvl="1" indent="-373384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analyses and findings, adding extra support and bolstering the morning staff such as RNs, tech, etc. may help alleviate the longer wait times.</a:t>
            </a:r>
          </a:p>
          <a:p>
            <a:pPr marL="892814" lvl="1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Insights and Thinking Beyond</a:t>
            </a:r>
          </a:p>
          <a:p>
            <a:pPr marL="373384" lvl="1" indent="-373384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limitation to this dataset is there is no metric signifying the specific time which the patient has seen the physician.</a:t>
            </a:r>
          </a:p>
          <a:p>
            <a:pPr marL="0" lvl="1" indent="0"/>
            <a:endParaRPr lang="en-US" altLang="ko-K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73384" lvl="1" indent="-373384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analysis of the financial cost of adding extra staff in the morning rush periods vs potential losses in continuing unchanged may also be beneficial.</a:t>
            </a:r>
          </a:p>
          <a:p>
            <a:pPr marL="0" lvl="1" indent="0"/>
            <a:endParaRPr lang="en-US" altLang="ko-K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73384" lvl="1" indent="-373384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used to conduct these analyses is limited by the fact that all data is constrained to the month of November 2019 for this particular clinic. </a:t>
            </a:r>
          </a:p>
          <a:p>
            <a:pPr marL="721365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Obtaining a dataset containing all 12 months of the year for this location would provide a more complete story</a:t>
            </a:r>
          </a:p>
          <a:p>
            <a:pPr marL="721365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 addition, tracking yearly trends between other clinics with similar problems can provide more relative insights </a:t>
            </a:r>
          </a:p>
          <a:p>
            <a:pPr marL="1826274" lvl="3" indent="-4572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Caveats to consider include other issues that may not be related to staffing, such as competency amongst varying staff members</a:t>
            </a:r>
          </a:p>
          <a:p>
            <a:pPr marL="1826274" lvl="3" indent="-4572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clinics may have slightly varying logistics processes. We should not assume that using wait times alone is a one size fits all method of recording metrics  of efficiency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19" y="765498"/>
            <a:ext cx="10971373" cy="432048"/>
          </a:xfrm>
        </p:spPr>
        <p:txBody>
          <a:bodyPr>
            <a:noAutofit/>
          </a:bodyPr>
          <a:lstStyle/>
          <a:p>
            <a:r>
              <a:rPr lang="en-US" altLang="ko-KR" dirty="0"/>
              <a:t>04 Conclusion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21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630710" y="1989634"/>
            <a:ext cx="5394629" cy="2272246"/>
          </a:xfrm>
        </p:spPr>
        <p:txBody>
          <a:bodyPr anchor="ctr"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18024" y="2205658"/>
            <a:ext cx="5220000" cy="149086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075495" y="1148185"/>
            <a:ext cx="8039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304770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4400" b="1" dirty="0">
              <a:solidFill>
                <a:srgbClr val="30477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367014" y="2184167"/>
            <a:ext cx="4385301" cy="270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061C0"/>
                </a:solidFill>
                <a:latin typeface="+mj-lt"/>
              </a:rPr>
              <a:t>01</a:t>
            </a: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Problem &amp; Objective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061C0"/>
                </a:solidFill>
                <a:latin typeface="+mj-lt"/>
              </a:rPr>
              <a:t>02</a:t>
            </a: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Insights Development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061C0"/>
                </a:solidFill>
                <a:latin typeface="+mj-lt"/>
              </a:rPr>
              <a:t>03</a:t>
            </a: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Analysis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061C0"/>
                </a:solidFill>
                <a:latin typeface="+mj-lt"/>
              </a:rPr>
              <a:t>04</a:t>
            </a: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Conclusion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494" y="999099"/>
            <a:ext cx="7764127" cy="149086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we talking about?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22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Problem Statement: This clinic has received several complaints regarding wait times</a:t>
            </a:r>
            <a:endParaRPr lang="ko-KR" altLang="en-US" sz="2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we talking about?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57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574926" y="1917626"/>
            <a:ext cx="5287404" cy="297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Objective: Identify what is contributing to long wait times </a:t>
            </a:r>
          </a:p>
          <a:p>
            <a:pPr marR="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Questions from Management</a:t>
            </a:r>
          </a:p>
          <a:p>
            <a:pPr marL="783595" lvl="1" indent="-28575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Are staffing issues present?</a:t>
            </a:r>
          </a:p>
          <a:p>
            <a:pPr marL="783595" lvl="1" indent="-28575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Do these complaints have a legitimate basis?</a:t>
            </a:r>
          </a:p>
          <a:p>
            <a:pPr marL="783595" lvl="1" indent="-28575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Is the clinic too busy?</a:t>
            </a:r>
          </a:p>
          <a:p>
            <a:pPr marL="783595" lvl="1" indent="-28575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Is it caused by certain patient types/classes?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8128" y="608466"/>
            <a:ext cx="4736368" cy="707886"/>
            <a:chOff x="3238128" y="608466"/>
            <a:chExt cx="4736368" cy="70788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38128" y="608466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01</a:t>
              </a:r>
              <a:endParaRPr kumimoji="1" lang="ko-KR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174232" y="700799"/>
              <a:ext cx="38002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Problem &amp; Objective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117082" y="784485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5256583"/>
          </a:xfrm>
        </p:spPr>
        <p:txBody>
          <a:bodyPr/>
          <a:lstStyle/>
          <a:p>
            <a:r>
              <a:rPr lang="en-US" altLang="ko-KR" sz="2400" b="1" dirty="0"/>
              <a:t>How do we develop insights? (W.H.W)</a:t>
            </a:r>
          </a:p>
          <a:p>
            <a:pPr marL="435614" lvl="1" indent="0"/>
            <a:endParaRPr lang="en-US" altLang="ko-KR" sz="1800" b="1" dirty="0"/>
          </a:p>
          <a:p>
            <a:pPr marL="1328429" lvl="2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What are the business goals?</a:t>
            </a:r>
          </a:p>
          <a:p>
            <a:pPr marL="1826274" lvl="3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Decreasing long wait times</a:t>
            </a:r>
          </a:p>
          <a:p>
            <a:pPr marL="1369074" lvl="3" indent="0"/>
            <a:endParaRPr lang="en-US" altLang="ko-KR" sz="1800" b="1" dirty="0"/>
          </a:p>
          <a:p>
            <a:pPr marL="1328429" lvl="2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What are the trends?</a:t>
            </a:r>
          </a:p>
          <a:p>
            <a:pPr marL="1826274" lvl="3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What times of the day have an increased patient load?</a:t>
            </a:r>
          </a:p>
          <a:p>
            <a:pPr marL="1826274" lvl="3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What days of the week have increased wait times?</a:t>
            </a:r>
          </a:p>
          <a:p>
            <a:pPr marL="1826274" lvl="3" indent="-457200"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1328429" lvl="2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How can we fix the trends if there are any?</a:t>
            </a:r>
          </a:p>
          <a:p>
            <a:pPr marL="1826274" lvl="3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Appropriate Staffing</a:t>
            </a:r>
          </a:p>
          <a:p>
            <a:pPr marL="1369074" lvl="3" indent="0"/>
            <a:endParaRPr lang="en-US" altLang="ko-KR" sz="1800" b="1" dirty="0"/>
          </a:p>
          <a:p>
            <a:pPr marL="1328429" lvl="2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Why are we implementing changes, if any?</a:t>
            </a:r>
          </a:p>
          <a:p>
            <a:pPr marL="1826274" lvl="3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Increase efficiency</a:t>
            </a:r>
          </a:p>
          <a:p>
            <a:pPr marL="1826274" lvl="3" indent="-4572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Improve quality of service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Insights Development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Analysis</a:t>
            </a:r>
            <a:endParaRPr lang="ko-KR" alt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AE8D890-79FE-43CE-B052-E34776980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787036"/>
              </p:ext>
            </p:extLst>
          </p:nvPr>
        </p:nvGraphicFramePr>
        <p:xfrm>
          <a:off x="6239222" y="1269555"/>
          <a:ext cx="57606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518A90C-B863-DF2A-A81E-7D1C0DFB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5" y="1557586"/>
            <a:ext cx="6048672" cy="4320480"/>
          </a:xfrm>
        </p:spPr>
        <p:txBody>
          <a:bodyPr>
            <a:normAutofit/>
          </a:bodyPr>
          <a:lstStyle/>
          <a:p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Insurance Type</a:t>
            </a:r>
          </a:p>
          <a:p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Analysis shows that there is no significant difference in wait times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Medicare patients have the longest wait time, but may be an outlier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Needs more data and larger sample size to be conclusive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Analysis</a:t>
            </a:r>
            <a:endParaRPr lang="ko-KR" alt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518A90C-B863-DF2A-A81E-7D1C0DFB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4" y="1629594"/>
            <a:ext cx="6048672" cy="4320480"/>
          </a:xfrm>
        </p:spPr>
        <p:txBody>
          <a:bodyPr>
            <a:normAutofit/>
          </a:bodyPr>
          <a:lstStyle/>
          <a:p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Days of the Week</a:t>
            </a:r>
          </a:p>
          <a:p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Mondays and Wednesdays have the longest wait times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Monday 49 min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Wednesday 47 Min</a:t>
            </a:r>
          </a:p>
          <a:p>
            <a:pPr marL="497845" lvl="1" indent="0"/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The average wait time is </a:t>
            </a:r>
            <a:r>
              <a:rPr lang="en-US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44 minutes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476358D-ED5A-9538-5ACD-38D1E5A27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72634"/>
              </p:ext>
            </p:extLst>
          </p:nvPr>
        </p:nvGraphicFramePr>
        <p:xfrm>
          <a:off x="5519142" y="1557586"/>
          <a:ext cx="6351405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526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Analysis</a:t>
            </a:r>
            <a:endParaRPr lang="ko-KR" alt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518A90C-B863-DF2A-A81E-7D1C0DFB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4" y="1629594"/>
            <a:ext cx="5544616" cy="4392488"/>
          </a:xfrm>
        </p:spPr>
        <p:txBody>
          <a:bodyPr>
            <a:normAutofit/>
          </a:bodyPr>
          <a:lstStyle/>
          <a:p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Days of the Week (Patient Counts)</a:t>
            </a:r>
          </a:p>
          <a:p>
            <a:endParaRPr lang="en-US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A heat map also shows higher patient numbers in the morning</a:t>
            </a:r>
          </a:p>
        </p:txBody>
      </p:sp>
      <p:pic>
        <p:nvPicPr>
          <p:cNvPr id="10" name="Picture 9" descr="A table with numbers and a green box&#10;&#10;Description automatically generated with medium confidence">
            <a:extLst>
              <a:ext uri="{FF2B5EF4-FFF2-40B4-BE49-F238E27FC236}">
                <a16:creationId xmlns:a16="http://schemas.microsoft.com/office/drawing/2014/main" id="{5D9A1F9D-3B98-8427-E0A7-C6FFE49A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3" y="1562894"/>
            <a:ext cx="6273197" cy="395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13455</TotalTime>
  <Words>631</Words>
  <Application>Microsoft Office PowerPoint</Application>
  <PresentationFormat>Custom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Noto Sans</vt:lpstr>
      <vt:lpstr>맑은 고딕</vt:lpstr>
      <vt:lpstr>Calibri Light</vt:lpstr>
      <vt:lpstr>굴림체</vt:lpstr>
      <vt:lpstr>Office 테마</vt:lpstr>
      <vt:lpstr>CLINIC WAIT TIME ANALYSIS</vt:lpstr>
      <vt:lpstr>PowerPoint Presentation</vt:lpstr>
      <vt:lpstr>What are we talking about?</vt:lpstr>
      <vt:lpstr>What are we talking about?</vt:lpstr>
      <vt:lpstr>PowerPoint Presentation</vt:lpstr>
      <vt:lpstr>02 Insights Development</vt:lpstr>
      <vt:lpstr>03 Analysis</vt:lpstr>
      <vt:lpstr>03 Analysis</vt:lpstr>
      <vt:lpstr>03 Analysis</vt:lpstr>
      <vt:lpstr>03 Analysis</vt:lpstr>
      <vt:lpstr>03 Analysis</vt:lpstr>
      <vt:lpstr>03 Analysis</vt:lpstr>
      <vt:lpstr>04 Conclusion 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Jett Barlaan</cp:lastModifiedBy>
  <cp:revision>4</cp:revision>
  <dcterms:created xsi:type="dcterms:W3CDTF">2010-02-01T08:03:16Z</dcterms:created>
  <dcterms:modified xsi:type="dcterms:W3CDTF">2023-09-19T06:40:07Z</dcterms:modified>
  <cp:category>www.slidemembers.com</cp:category>
</cp:coreProperties>
</file>