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4"/>
  </p:sldMasterIdLst>
  <p:notesMasterIdLst>
    <p:notesMasterId r:id="rId25"/>
  </p:notesMasterIdLst>
  <p:handoutMasterIdLst>
    <p:handoutMasterId r:id="rId26"/>
  </p:handoutMasterIdLst>
  <p:sldIdLst>
    <p:sldId id="279" r:id="rId5"/>
    <p:sldId id="256" r:id="rId6"/>
    <p:sldId id="258" r:id="rId7"/>
    <p:sldId id="262" r:id="rId8"/>
    <p:sldId id="263" r:id="rId9"/>
    <p:sldId id="264" r:id="rId10"/>
    <p:sldId id="267" r:id="rId11"/>
    <p:sldId id="268" r:id="rId12"/>
    <p:sldId id="266" r:id="rId13"/>
    <p:sldId id="269" r:id="rId14"/>
    <p:sldId id="270" r:id="rId15"/>
    <p:sldId id="271" r:id="rId16"/>
    <p:sldId id="272" r:id="rId17"/>
    <p:sldId id="273" r:id="rId18"/>
    <p:sldId id="274" r:id="rId19"/>
    <p:sldId id="275" r:id="rId20"/>
    <p:sldId id="276" r:id="rId21"/>
    <p:sldId id="277" r:id="rId22"/>
    <p:sldId id="278" r:id="rId23"/>
    <p:sldId id="26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48" autoAdjust="0"/>
  </p:normalViewPr>
  <p:slideViewPr>
    <p:cSldViewPr snapToGrid="0">
      <p:cViewPr>
        <p:scale>
          <a:sx n="100" d="100"/>
          <a:sy n="100" d="100"/>
        </p:scale>
        <p:origin x="-112" y="-7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4/26/2025</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4/26/2025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68E22-73AD-551A-EDF7-E0CFBAC781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C8D3B7-BE95-A718-9F1C-58F1E38E70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66F71-0A04-930D-5678-10B97F3BFD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359B56E-2B4B-78D9-2438-38F820842AC5}"/>
              </a:ext>
            </a:extLst>
          </p:cNvPr>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3789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20</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4/26/2025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4/26/2025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vafaisalm93/sentiment-analysis-with-vader-analyzing-twitter-sentiment-86ae8078dacb" TargetMode="External"/><Relationship Id="rId2" Type="http://schemas.openxmlformats.org/officeDocument/2006/relationships/image" Target="../media/image2.jpeg"/><Relationship Id="rId1" Type="http://schemas.openxmlformats.org/officeDocument/2006/relationships/slideLayout" Target="../slideLayouts/slideLayout4.xml"/><Relationship Id="rId5" Type="http://schemas.openxmlformats.org/officeDocument/2006/relationships/hyperlink" Target="https://www.kaggle.com/datasets/equinxx/stock-tweets-for-sentiment-analysis-and-prediction/data?select=stock_tweets.csv" TargetMode="External"/><Relationship Id="rId4" Type="http://schemas.openxmlformats.org/officeDocument/2006/relationships/hyperlink" Target="https://medium.com/@muhammadluay45/sentiment-analysis-using-recurrent-neural-network-rnn-long-short-term-memory-lstm-and-38d6e670173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9FBAAB-7950-652C-8BA3-9EABB3A5F35D}"/>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1C079F4-34EF-FE1E-719F-DE1E7AF2A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7577D609-DDD5-4430-184A-5F580FB3ABDF}"/>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687035D2-7B93-9ED1-2208-3E8DC1A514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01519F4C-DA41-C4B7-3A2F-6BD7979C82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F1D008A8-4DE8-582A-4C9E-F0D3FF0D87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42668D7-79D0-0DD4-475F-CB296CCE3D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56F4FC60-8238-A702-D090-8CD08E3A88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63736FB2-351F-B1D1-9E5B-EBA25D6EB323}"/>
              </a:ext>
            </a:extLst>
          </p:cNvPr>
          <p:cNvSpPr>
            <a:spLocks noGrp="1"/>
          </p:cNvSpPr>
          <p:nvPr>
            <p:ph type="ctrTitle"/>
          </p:nvPr>
        </p:nvSpPr>
        <p:spPr>
          <a:xfrm>
            <a:off x="581191" y="4571999"/>
            <a:ext cx="10993549" cy="3160865"/>
          </a:xfrm>
        </p:spPr>
        <p:txBody>
          <a:bodyPr>
            <a:noAutofit/>
          </a:bodyPr>
          <a:lstStyle/>
          <a:p>
            <a:pPr algn="ctr">
              <a:lnSpc>
                <a:spcPct val="200000"/>
              </a:lnSpc>
            </a:pPr>
            <a:r>
              <a:rPr lang="en-US" sz="1600" dirty="0">
                <a:solidFill>
                  <a:srgbClr val="7CEBFF"/>
                </a:solidFill>
                <a:latin typeface="+mn-lt"/>
                <a:ea typeface="+mn-ea"/>
                <a:cs typeface="+mn-cs"/>
              </a:rPr>
              <a:t>WGU MSDA D214 GRADUATE CAPSTONE</a:t>
            </a:r>
            <a:br>
              <a:rPr lang="en-US" sz="1600" dirty="0">
                <a:solidFill>
                  <a:srgbClr val="7CEBFF"/>
                </a:solidFill>
                <a:latin typeface="+mn-lt"/>
                <a:ea typeface="+mn-ea"/>
                <a:cs typeface="+mn-cs"/>
              </a:rPr>
            </a:br>
            <a:r>
              <a:rPr lang="en-US" sz="1600" dirty="0">
                <a:solidFill>
                  <a:srgbClr val="7CEBFF"/>
                </a:solidFill>
                <a:latin typeface="+mn-lt"/>
                <a:ea typeface="+mn-ea"/>
                <a:cs typeface="+mn-cs"/>
              </a:rPr>
              <a:t>JAN FRANCIS MITCHELL BARLAAN</a:t>
            </a:r>
            <a:br>
              <a:rPr lang="en-US" sz="1600" dirty="0">
                <a:solidFill>
                  <a:srgbClr val="7CEBFF"/>
                </a:solidFill>
                <a:latin typeface="+mn-lt"/>
                <a:ea typeface="+mn-ea"/>
                <a:cs typeface="+mn-cs"/>
              </a:rPr>
            </a:br>
            <a:r>
              <a:rPr lang="en-US" sz="1600" dirty="0">
                <a:solidFill>
                  <a:srgbClr val="7CEBFF"/>
                </a:solidFill>
                <a:latin typeface="+mn-lt"/>
                <a:ea typeface="+mn-ea"/>
                <a:cs typeface="+mn-cs"/>
              </a:rPr>
              <a:t>WESTERN GOVERNORS UNIVERSITY </a:t>
            </a:r>
            <a:br>
              <a:rPr lang="en-US" sz="3200" dirty="0">
                <a:solidFill>
                  <a:srgbClr val="7CEBFF"/>
                </a:solidFill>
              </a:rPr>
            </a:br>
            <a:endParaRPr lang="en-US" sz="6000" dirty="0">
              <a:solidFill>
                <a:schemeClr val="bg1"/>
              </a:solidFill>
            </a:endParaRPr>
          </a:p>
        </p:txBody>
      </p:sp>
    </p:spTree>
    <p:extLst>
      <p:ext uri="{BB962C8B-B14F-4D97-AF65-F5344CB8AC3E}">
        <p14:creationId xmlns:p14="http://schemas.microsoft.com/office/powerpoint/2010/main" val="1065711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5971F-2A6C-49A4-69AB-A9EFC59384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43F147-2253-F87B-780C-3AF21F6EF0EA}"/>
              </a:ext>
            </a:extLst>
          </p:cNvPr>
          <p:cNvSpPr>
            <a:spLocks noGrp="1"/>
          </p:cNvSpPr>
          <p:nvPr>
            <p:ph type="title"/>
          </p:nvPr>
        </p:nvSpPr>
        <p:spPr/>
        <p:txBody>
          <a:bodyPr/>
          <a:lstStyle/>
          <a:p>
            <a:r>
              <a:rPr lang="en-US" dirty="0"/>
              <a:t>Model performance – Validation loss &amp; accuracy</a:t>
            </a:r>
          </a:p>
        </p:txBody>
      </p:sp>
      <p:pic>
        <p:nvPicPr>
          <p:cNvPr id="8" name="Content Placeholder 7">
            <a:extLst>
              <a:ext uri="{FF2B5EF4-FFF2-40B4-BE49-F238E27FC236}">
                <a16:creationId xmlns:a16="http://schemas.microsoft.com/office/drawing/2014/main" id="{642D2803-AA15-1F22-7F03-DA6CC1BFEA24}"/>
              </a:ext>
            </a:extLst>
          </p:cNvPr>
          <p:cNvPicPr>
            <a:picLocks noGrp="1" noChangeAspect="1"/>
          </p:cNvPicPr>
          <p:nvPr>
            <p:ph sz="half" idx="1"/>
          </p:nvPr>
        </p:nvPicPr>
        <p:blipFill>
          <a:blip r:embed="rId2"/>
          <a:stretch>
            <a:fillRect/>
          </a:stretch>
        </p:blipFill>
        <p:spPr>
          <a:xfrm>
            <a:off x="914545" y="2227263"/>
            <a:ext cx="4755859" cy="3633787"/>
          </a:xfrm>
        </p:spPr>
      </p:pic>
      <p:pic>
        <p:nvPicPr>
          <p:cNvPr id="10" name="Picture 9">
            <a:extLst>
              <a:ext uri="{FF2B5EF4-FFF2-40B4-BE49-F238E27FC236}">
                <a16:creationId xmlns:a16="http://schemas.microsoft.com/office/drawing/2014/main" id="{FBB0E1F0-5A88-27B4-AE80-C6A4FFA1069F}"/>
              </a:ext>
            </a:extLst>
          </p:cNvPr>
          <p:cNvPicPr>
            <a:picLocks noChangeAspect="1"/>
          </p:cNvPicPr>
          <p:nvPr/>
        </p:nvPicPr>
        <p:blipFill>
          <a:blip r:embed="rId3"/>
          <a:stretch>
            <a:fillRect/>
          </a:stretch>
        </p:blipFill>
        <p:spPr>
          <a:xfrm>
            <a:off x="5938479" y="2231518"/>
            <a:ext cx="5134692" cy="3629532"/>
          </a:xfrm>
          <a:prstGeom prst="rect">
            <a:avLst/>
          </a:prstGeom>
        </p:spPr>
      </p:pic>
    </p:spTree>
    <p:extLst>
      <p:ext uri="{BB962C8B-B14F-4D97-AF65-F5344CB8AC3E}">
        <p14:creationId xmlns:p14="http://schemas.microsoft.com/office/powerpoint/2010/main" val="3502252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A49FA-C201-95AF-7FB7-BBCF202C0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FAB53-FD08-F5E2-1126-27B5318F6FA9}"/>
              </a:ext>
            </a:extLst>
          </p:cNvPr>
          <p:cNvSpPr>
            <a:spLocks noGrp="1"/>
          </p:cNvSpPr>
          <p:nvPr>
            <p:ph type="title"/>
          </p:nvPr>
        </p:nvSpPr>
        <p:spPr/>
        <p:txBody>
          <a:bodyPr/>
          <a:lstStyle/>
          <a:p>
            <a:r>
              <a:rPr lang="en-US" dirty="0"/>
              <a:t>Model performance – predicted vs actual sentiment</a:t>
            </a:r>
          </a:p>
        </p:txBody>
      </p:sp>
      <p:pic>
        <p:nvPicPr>
          <p:cNvPr id="4" name="Picture 3">
            <a:extLst>
              <a:ext uri="{FF2B5EF4-FFF2-40B4-BE49-F238E27FC236}">
                <a16:creationId xmlns:a16="http://schemas.microsoft.com/office/drawing/2014/main" id="{93A8405D-8867-8CCA-424C-A4750A605AD9}"/>
              </a:ext>
            </a:extLst>
          </p:cNvPr>
          <p:cNvPicPr>
            <a:picLocks noChangeAspect="1"/>
          </p:cNvPicPr>
          <p:nvPr/>
        </p:nvPicPr>
        <p:blipFill>
          <a:blip r:embed="rId2"/>
          <a:stretch>
            <a:fillRect/>
          </a:stretch>
        </p:blipFill>
        <p:spPr>
          <a:xfrm>
            <a:off x="3195222" y="2238118"/>
            <a:ext cx="5953956" cy="3677163"/>
          </a:xfrm>
          <a:prstGeom prst="rect">
            <a:avLst/>
          </a:prstGeom>
        </p:spPr>
      </p:pic>
    </p:spTree>
    <p:extLst>
      <p:ext uri="{BB962C8B-B14F-4D97-AF65-F5344CB8AC3E}">
        <p14:creationId xmlns:p14="http://schemas.microsoft.com/office/powerpoint/2010/main" val="21674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5BF1B-A9B5-DAD5-865A-F6FD6AA949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1ED32E-20AA-E95E-E68D-DFFD622B241F}"/>
              </a:ext>
            </a:extLst>
          </p:cNvPr>
          <p:cNvSpPr>
            <a:spLocks noGrp="1"/>
          </p:cNvSpPr>
          <p:nvPr>
            <p:ph type="title"/>
          </p:nvPr>
        </p:nvSpPr>
        <p:spPr/>
        <p:txBody>
          <a:bodyPr/>
          <a:lstStyle/>
          <a:p>
            <a:r>
              <a:rPr lang="en-US" dirty="0"/>
              <a:t>FINDINGS</a:t>
            </a:r>
          </a:p>
        </p:txBody>
      </p:sp>
      <p:pic>
        <p:nvPicPr>
          <p:cNvPr id="11" name="Content Placeholder 4" descr="Charts">
            <a:extLst>
              <a:ext uri="{FF2B5EF4-FFF2-40B4-BE49-F238E27FC236}">
                <a16:creationId xmlns:a16="http://schemas.microsoft.com/office/drawing/2014/main" id="{67C096F5-FCC7-92A9-D8DA-9563BF549868}"/>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BA2505EB-FD6B-31A0-1B2B-9349832CE846}"/>
              </a:ext>
            </a:extLst>
          </p:cNvPr>
          <p:cNvSpPr txBox="1"/>
          <p:nvPr/>
        </p:nvSpPr>
        <p:spPr>
          <a:xfrm>
            <a:off x="781049" y="2065556"/>
            <a:ext cx="6572251" cy="147732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constructed model could predict sentiment with an accuracy of about 98.6% on the train set, about 88.7% on the validation set, and about 88.7% again on the test set. Test loss was about 35.8%.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79084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18E06-2AB0-5403-2A7F-CD53E7F1CA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ECDE2F-40A7-1B3D-352B-27CF90372E8A}"/>
              </a:ext>
            </a:extLst>
          </p:cNvPr>
          <p:cNvSpPr>
            <a:spLocks noGrp="1"/>
          </p:cNvSpPr>
          <p:nvPr>
            <p:ph type="title"/>
          </p:nvPr>
        </p:nvSpPr>
        <p:spPr/>
        <p:txBody>
          <a:bodyPr/>
          <a:lstStyle/>
          <a:p>
            <a:r>
              <a:rPr lang="en-US" dirty="0"/>
              <a:t>FINDINGS – REVISITING HYPOTHESES</a:t>
            </a:r>
          </a:p>
        </p:txBody>
      </p:sp>
      <p:pic>
        <p:nvPicPr>
          <p:cNvPr id="11" name="Content Placeholder 4" descr="Charts">
            <a:extLst>
              <a:ext uri="{FF2B5EF4-FFF2-40B4-BE49-F238E27FC236}">
                <a16:creationId xmlns:a16="http://schemas.microsoft.com/office/drawing/2014/main" id="{F51E6C84-06D9-B4B4-54BB-F24B13C34A27}"/>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456AF745-8A50-EEEA-530C-3282DBF99DEB}"/>
              </a:ext>
            </a:extLst>
          </p:cNvPr>
          <p:cNvSpPr txBox="1"/>
          <p:nvPr/>
        </p:nvSpPr>
        <p:spPr>
          <a:xfrm>
            <a:off x="781049" y="2065556"/>
            <a:ext cx="6572251" cy="2862322"/>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In the context of the original research question and the initial model built to answer it, using neural networks and VADER, we can successfully create a model that can accurately predict the sentiment behind a tweet or review with at least 70% accuracy. </a:t>
            </a:r>
          </a:p>
          <a:p>
            <a:pPr marL="285750" marR="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Therefore, we can reject the null and accept the alternative hypothesis since our accuracies between the train, test, and validation sets all score significantly above 70% accuracy.</a:t>
            </a:r>
            <a:endParaRPr lang="en-US" sz="1800" dirty="0">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110946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164D73-99E2-574C-852D-BDECE18E7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869E3-4FCC-92E5-FD55-B3BFF1EBA92C}"/>
              </a:ext>
            </a:extLst>
          </p:cNvPr>
          <p:cNvSpPr>
            <a:spLocks noGrp="1"/>
          </p:cNvSpPr>
          <p:nvPr>
            <p:ph type="title"/>
          </p:nvPr>
        </p:nvSpPr>
        <p:spPr/>
        <p:txBody>
          <a:bodyPr/>
          <a:lstStyle/>
          <a:p>
            <a:r>
              <a:rPr lang="en-US" dirty="0"/>
              <a:t>LIMITATION OF CHOSEN ANALYSIS</a:t>
            </a:r>
          </a:p>
        </p:txBody>
      </p:sp>
      <p:pic>
        <p:nvPicPr>
          <p:cNvPr id="11" name="Content Placeholder 4" descr="Charts">
            <a:extLst>
              <a:ext uri="{FF2B5EF4-FFF2-40B4-BE49-F238E27FC236}">
                <a16:creationId xmlns:a16="http://schemas.microsoft.com/office/drawing/2014/main" id="{006E9FC5-8444-18B3-A842-2771138944CE}"/>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E83F2CB2-0870-37DF-678A-CB4EB2ED0499}"/>
              </a:ext>
            </a:extLst>
          </p:cNvPr>
          <p:cNvSpPr txBox="1"/>
          <p:nvPr/>
        </p:nvSpPr>
        <p:spPr>
          <a:xfrm>
            <a:off x="761999" y="2065556"/>
            <a:ext cx="6572251" cy="5078313"/>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One major limitation of the chosen analysis stems from the initial sentiment labeling performed by VADER's Sentiment Intensity Analyzer. This step was unavoidable and necessary since the tweets in the raw data set had no prior sentiment labeling applied to them.</a:t>
            </a:r>
          </a:p>
          <a:p>
            <a:pPr marL="285750" marR="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In a worst-case scenario, improper/inaccurate labeling of VADER could lead to bigger trickle-down effects as the data is fed into more complicated models, such as the neural networks we employed.</a:t>
            </a:r>
          </a:p>
          <a:p>
            <a:pPr marL="285750" marR="0" indent="-285750">
              <a:buFont typeface="Arial" panose="020B0604020202020204" pitchFamily="34" charset="0"/>
              <a:buChar char="•"/>
            </a:pPr>
            <a:endParaRPr lang="en-US" dirty="0">
              <a:solidFill>
                <a:srgbClr val="182026"/>
              </a:solidFill>
              <a:latin typeface="Arial" panose="020B0604020202020204" pitchFamily="34"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However, this inherent weakness was also the reason for selecting a combination of convoluted and recurrent neural network features. Hybrid solutions between VADER and these neural network architectures were chosen to use the strength of one to cover the inherent weakness of another in a complementary fashion. </a:t>
            </a: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endParaRPr lang="en-US" dirty="0"/>
          </a:p>
        </p:txBody>
      </p:sp>
    </p:spTree>
    <p:extLst>
      <p:ext uri="{BB962C8B-B14F-4D97-AF65-F5344CB8AC3E}">
        <p14:creationId xmlns:p14="http://schemas.microsoft.com/office/powerpoint/2010/main" val="1107113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0CB2E-F1B9-3843-6E49-B8FCDF3D4E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B6E382-6550-2AAA-18CA-EC8519B4909B}"/>
              </a:ext>
            </a:extLst>
          </p:cNvPr>
          <p:cNvSpPr>
            <a:spLocks noGrp="1"/>
          </p:cNvSpPr>
          <p:nvPr>
            <p:ph type="title"/>
          </p:nvPr>
        </p:nvSpPr>
        <p:spPr/>
        <p:txBody>
          <a:bodyPr/>
          <a:lstStyle/>
          <a:p>
            <a:r>
              <a:rPr lang="en-US" dirty="0"/>
              <a:t>Proposed actions</a:t>
            </a:r>
          </a:p>
        </p:txBody>
      </p:sp>
      <p:pic>
        <p:nvPicPr>
          <p:cNvPr id="11" name="Content Placeholder 4" descr="Charts">
            <a:extLst>
              <a:ext uri="{FF2B5EF4-FFF2-40B4-BE49-F238E27FC236}">
                <a16:creationId xmlns:a16="http://schemas.microsoft.com/office/drawing/2014/main" id="{9290267C-D53A-B31C-196F-7E044DC614D7}"/>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A259024E-F344-01B3-8BE8-A29C4811D6FE}"/>
              </a:ext>
            </a:extLst>
          </p:cNvPr>
          <p:cNvSpPr txBox="1"/>
          <p:nvPr/>
        </p:nvSpPr>
        <p:spPr>
          <a:xfrm>
            <a:off x="761999" y="2065556"/>
            <a:ext cx="6572251" cy="3693319"/>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According to the results of the analyses, the hybrid approach using lexicon-based tools such as VADER in combination with neural networks is quite capable of creating a model with high accuracy for sentiment analysis.</a:t>
            </a:r>
          </a:p>
          <a:p>
            <a:pPr marL="285750" marR="0" indent="-285750">
              <a:buFont typeface="Arial" panose="020B0604020202020204" pitchFamily="34" charset="0"/>
              <a:buChar char="•"/>
            </a:pPr>
            <a:endParaRPr lang="en-US" dirty="0">
              <a:solidFill>
                <a:srgbClr val="182026"/>
              </a:solidFill>
              <a:latin typeface="Arial" panose="020B0604020202020204" pitchFamily="34" charset="0"/>
            </a:endParaRPr>
          </a:p>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One neural network architecture we may be interested in attempting this approach with is Transformers. One intriguing key feature of this specific architecture is that it can parallel processes and uses an attention mechanism that focuses on different parts of the input sequence when making predictions. For example, this allows it to learn relationships between words that might be far apart in a sentence</a:t>
            </a:r>
            <a:endParaRPr lang="en-US" dirty="0"/>
          </a:p>
        </p:txBody>
      </p:sp>
    </p:spTree>
    <p:extLst>
      <p:ext uri="{BB962C8B-B14F-4D97-AF65-F5344CB8AC3E}">
        <p14:creationId xmlns:p14="http://schemas.microsoft.com/office/powerpoint/2010/main" val="3195474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A56C2-772E-59AB-26A3-C665EB018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6C269C-0A4E-11A7-ABA2-4F8E11167BFF}"/>
              </a:ext>
            </a:extLst>
          </p:cNvPr>
          <p:cNvSpPr>
            <a:spLocks noGrp="1"/>
          </p:cNvSpPr>
          <p:nvPr>
            <p:ph type="title"/>
          </p:nvPr>
        </p:nvSpPr>
        <p:spPr/>
        <p:txBody>
          <a:bodyPr/>
          <a:lstStyle/>
          <a:p>
            <a:r>
              <a:rPr lang="en-US" dirty="0"/>
              <a:t>EXPECTED BENEFITS AND FURTHER APPLICATIONS</a:t>
            </a:r>
          </a:p>
        </p:txBody>
      </p:sp>
      <p:pic>
        <p:nvPicPr>
          <p:cNvPr id="11" name="Content Placeholder 4" descr="Charts">
            <a:extLst>
              <a:ext uri="{FF2B5EF4-FFF2-40B4-BE49-F238E27FC236}">
                <a16:creationId xmlns:a16="http://schemas.microsoft.com/office/drawing/2014/main" id="{B7F2C63E-9321-4ABD-437E-322E3B99AED6}"/>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D48F2F90-F405-2451-3B7A-D6057C971080}"/>
              </a:ext>
            </a:extLst>
          </p:cNvPr>
          <p:cNvSpPr txBox="1"/>
          <p:nvPr/>
        </p:nvSpPr>
        <p:spPr>
          <a:xfrm>
            <a:off x="733424" y="2065556"/>
            <a:ext cx="6572251" cy="2862322"/>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Further study and application of a model based on this type of sentiment analysis can be combined with forecasting methods. One example would be time series analysis. It would also be interesting to see the results of combining the results of a sentiment analysis such as this one with basic linear regression. Regardless of the method used, it would prove insightful to determine whether a correlation exists between the current public opinion of a company/stock and whether that stock's closing price increased or decreased relative to its opening price.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30280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EF2E8-1AF2-03D7-4D22-D7D3F29A1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98881D-0E6A-E59E-7F8F-C76789D4327F}"/>
              </a:ext>
            </a:extLst>
          </p:cNvPr>
          <p:cNvSpPr>
            <a:spLocks noGrp="1"/>
          </p:cNvSpPr>
          <p:nvPr>
            <p:ph type="title"/>
          </p:nvPr>
        </p:nvSpPr>
        <p:spPr/>
        <p:txBody>
          <a:bodyPr/>
          <a:lstStyle/>
          <a:p>
            <a:pPr algn="ctr"/>
            <a:r>
              <a:rPr lang="en-US" dirty="0"/>
              <a:t>EXPECTED BENEFITS AND FURTHER APPLICATIONS - ALTERNATIVES</a:t>
            </a:r>
          </a:p>
        </p:txBody>
      </p:sp>
      <p:pic>
        <p:nvPicPr>
          <p:cNvPr id="11" name="Content Placeholder 4" descr="Charts">
            <a:extLst>
              <a:ext uri="{FF2B5EF4-FFF2-40B4-BE49-F238E27FC236}">
                <a16:creationId xmlns:a16="http://schemas.microsoft.com/office/drawing/2014/main" id="{922AB5ED-BD79-820B-1EF9-22D160BB66E6}"/>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DDFB4227-B9E5-A5B2-3323-0F48F7C48CE5}"/>
              </a:ext>
            </a:extLst>
          </p:cNvPr>
          <p:cNvSpPr txBox="1"/>
          <p:nvPr/>
        </p:nvSpPr>
        <p:spPr>
          <a:xfrm>
            <a:off x="752474" y="2065556"/>
            <a:ext cx="6572251" cy="1477328"/>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Another implementation building upon the model we created could come in the form of a churn analysis and its relationship with the public perception of a company based on the sentiment analysis results.</a:t>
            </a: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30579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C7AE2-E3F5-A2D2-BE7A-59425E356E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D15359-BBE6-C6C9-A94D-B62310C80A82}"/>
              </a:ext>
            </a:extLst>
          </p:cNvPr>
          <p:cNvSpPr>
            <a:spLocks noGrp="1"/>
          </p:cNvSpPr>
          <p:nvPr>
            <p:ph type="title"/>
          </p:nvPr>
        </p:nvSpPr>
        <p:spPr/>
        <p:txBody>
          <a:bodyPr/>
          <a:lstStyle/>
          <a:p>
            <a:pPr algn="ctr"/>
            <a:r>
              <a:rPr lang="en-US" dirty="0"/>
              <a:t>CLOSING THOUGHTS</a:t>
            </a:r>
          </a:p>
        </p:txBody>
      </p:sp>
      <p:pic>
        <p:nvPicPr>
          <p:cNvPr id="11" name="Content Placeholder 4" descr="Charts">
            <a:extLst>
              <a:ext uri="{FF2B5EF4-FFF2-40B4-BE49-F238E27FC236}">
                <a16:creationId xmlns:a16="http://schemas.microsoft.com/office/drawing/2014/main" id="{C4F59325-70EE-C56A-F008-E6A05F8EB1BA}"/>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04FC7C24-2F3C-A934-8C73-80C5B392BD46}"/>
              </a:ext>
            </a:extLst>
          </p:cNvPr>
          <p:cNvSpPr txBox="1"/>
          <p:nvPr/>
        </p:nvSpPr>
        <p:spPr>
          <a:xfrm>
            <a:off x="761999" y="2065556"/>
            <a:ext cx="6572251" cy="2031325"/>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Whether the further implementation of a sentiment analysis model such as the one we created is used for finance/company stock applications or used in conducting studies into the state of a company's PR, rate of churn, and many other applications, it proves itself as a handy tool in business and data analysis.</a:t>
            </a: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888044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0725D-0B6D-A7EB-29CF-E19556348C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24F4F-A95F-894A-BF5C-3CDD92AA893D}"/>
              </a:ext>
            </a:extLst>
          </p:cNvPr>
          <p:cNvSpPr>
            <a:spLocks noGrp="1"/>
          </p:cNvSpPr>
          <p:nvPr>
            <p:ph type="title"/>
          </p:nvPr>
        </p:nvSpPr>
        <p:spPr/>
        <p:txBody>
          <a:bodyPr/>
          <a:lstStyle/>
          <a:p>
            <a:pPr algn="ctr"/>
            <a:r>
              <a:rPr lang="en-US" dirty="0"/>
              <a:t>SOURCES</a:t>
            </a:r>
          </a:p>
        </p:txBody>
      </p:sp>
      <p:pic>
        <p:nvPicPr>
          <p:cNvPr id="11" name="Content Placeholder 4" descr="Charts">
            <a:extLst>
              <a:ext uri="{FF2B5EF4-FFF2-40B4-BE49-F238E27FC236}">
                <a16:creationId xmlns:a16="http://schemas.microsoft.com/office/drawing/2014/main" id="{8B51508B-5CE0-9D1E-4EAF-4AC35A7CC9D9}"/>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E5A164BE-D556-2DB5-66F6-9F75636D2061}"/>
              </a:ext>
            </a:extLst>
          </p:cNvPr>
          <p:cNvSpPr txBox="1"/>
          <p:nvPr/>
        </p:nvSpPr>
        <p:spPr>
          <a:xfrm>
            <a:off x="781049" y="2065556"/>
            <a:ext cx="6572251" cy="5078313"/>
          </a:xfrm>
          <a:prstGeom prst="rect">
            <a:avLst/>
          </a:prstGeom>
          <a:noFill/>
        </p:spPr>
        <p:txBody>
          <a:bodyPr wrap="square" rtlCol="0">
            <a:spAutoFit/>
          </a:bodyPr>
          <a:lstStyle/>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Adam, F. M. (2023, July 1). Sentiment analysis with </a:t>
            </a:r>
            <a:r>
              <a:rPr lang="en-US" sz="1800" dirty="0" err="1">
                <a:solidFill>
                  <a:srgbClr val="182026"/>
                </a:solidFill>
                <a:effectLst/>
                <a:latin typeface="Arial" panose="020B0604020202020204" pitchFamily="34" charset="0"/>
                <a:ea typeface="Times New Roman" panose="02020603050405020304" pitchFamily="18" charset="0"/>
              </a:rPr>
              <a:t>vader</a:t>
            </a:r>
            <a:r>
              <a:rPr lang="en-US" sz="1800" dirty="0">
                <a:solidFill>
                  <a:srgbClr val="182026"/>
                </a:solidFill>
                <a:effectLst/>
                <a:latin typeface="Arial" panose="020B0604020202020204" pitchFamily="34" charset="0"/>
                <a:ea typeface="Times New Roman" panose="02020603050405020304" pitchFamily="18" charset="0"/>
              </a:rPr>
              <a:t>: Analyzing twitter sentiment. Medium. </a:t>
            </a:r>
            <a:r>
              <a:rPr lang="en-US" sz="1800" u="none" strike="noStrike" dirty="0">
                <a:solidFill>
                  <a:srgbClr val="106BA3"/>
                </a:solidFill>
                <a:effectLst/>
                <a:latin typeface="Arial" panose="020B0604020202020204" pitchFamily="34" charset="0"/>
                <a:ea typeface="Times New Roman" panose="02020603050405020304" pitchFamily="18" charset="0"/>
                <a:hlinkClick r:id="rId3"/>
              </a:rPr>
              <a:t>https://medium.com/@vafaisalm93/sentiment-analysis-with-vader-analyzing-twitter-sentiment-86ae8078dacb</a:t>
            </a:r>
            <a:r>
              <a:rPr lang="en-US" sz="1800" dirty="0">
                <a:solidFill>
                  <a:srgbClr val="182026"/>
                </a:solidFill>
                <a:effectLst/>
                <a:latin typeface="Arial" panose="020B0604020202020204" pitchFamily="34" charset="0"/>
                <a:ea typeface="Times New Roman" panose="02020603050405020304" pitchFamily="18" charset="0"/>
              </a:rPr>
              <a:t> </a:t>
            </a: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Luay, M. (2023, September 22). Sentiment analysis using recurrent neural network(</a:t>
            </a:r>
            <a:r>
              <a:rPr lang="en-US" sz="1800" dirty="0" err="1">
                <a:solidFill>
                  <a:srgbClr val="182026"/>
                </a:solidFill>
                <a:effectLst/>
                <a:latin typeface="Arial" panose="020B0604020202020204" pitchFamily="34" charset="0"/>
                <a:ea typeface="Times New Roman" panose="02020603050405020304" pitchFamily="18" charset="0"/>
              </a:rPr>
              <a:t>rnn</a:t>
            </a:r>
            <a:r>
              <a:rPr lang="en-US" sz="1800" dirty="0">
                <a:solidFill>
                  <a:srgbClr val="182026"/>
                </a:solidFill>
                <a:effectLst/>
                <a:latin typeface="Arial" panose="020B0604020202020204" pitchFamily="34" charset="0"/>
                <a:ea typeface="Times New Roman" panose="02020603050405020304" pitchFamily="18" charset="0"/>
              </a:rPr>
              <a:t>),long short term memory(</a:t>
            </a:r>
            <a:r>
              <a:rPr lang="en-US" sz="1800" dirty="0" err="1">
                <a:solidFill>
                  <a:srgbClr val="182026"/>
                </a:solidFill>
                <a:effectLst/>
                <a:latin typeface="Arial" panose="020B0604020202020204" pitchFamily="34" charset="0"/>
                <a:ea typeface="Times New Roman" panose="02020603050405020304" pitchFamily="18" charset="0"/>
              </a:rPr>
              <a:t>lstm</a:t>
            </a:r>
            <a:r>
              <a:rPr lang="en-US" sz="1800" dirty="0">
                <a:solidFill>
                  <a:srgbClr val="182026"/>
                </a:solidFill>
                <a:effectLst/>
                <a:latin typeface="Arial" panose="020B0604020202020204" pitchFamily="34" charset="0"/>
                <a:ea typeface="Times New Roman" panose="02020603050405020304" pitchFamily="18" charset="0"/>
              </a:rPr>
              <a:t>) and... Medium. </a:t>
            </a:r>
            <a:r>
              <a:rPr lang="en-US" sz="1800" u="none" strike="noStrike" dirty="0">
                <a:solidFill>
                  <a:srgbClr val="106BA3"/>
                </a:solidFill>
                <a:effectLst/>
                <a:latin typeface="Arial" panose="020B0604020202020204" pitchFamily="34" charset="0"/>
                <a:ea typeface="Times New Roman" panose="02020603050405020304" pitchFamily="18" charset="0"/>
                <a:hlinkClick r:id="rId4"/>
              </a:rPr>
              <a:t>https://medium.com/@muhammadluay45/sentiment-analysis-using-recurrent-neural-network-rnn-long-short-term-memory-lstm-and-38d6e670173f</a:t>
            </a:r>
            <a:r>
              <a:rPr lang="en-US" sz="1800" dirty="0">
                <a:solidFill>
                  <a:srgbClr val="182026"/>
                </a:solidFill>
                <a:effectLst/>
                <a:latin typeface="Arial" panose="020B0604020202020204" pitchFamily="34" charset="0"/>
                <a:ea typeface="Times New Roman" panose="02020603050405020304" pitchFamily="18" charset="0"/>
              </a:rPr>
              <a:t> </a:t>
            </a: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r>
              <a:rPr lang="en-US" sz="1800" dirty="0" err="1">
                <a:solidFill>
                  <a:srgbClr val="182026"/>
                </a:solidFill>
                <a:effectLst/>
                <a:latin typeface="Arial" panose="020B0604020202020204" pitchFamily="34" charset="0"/>
                <a:ea typeface="Times New Roman" panose="02020603050405020304" pitchFamily="18" charset="0"/>
              </a:rPr>
              <a:t>Yukhymenko</a:t>
            </a:r>
            <a:r>
              <a:rPr lang="en-US" sz="1800" dirty="0">
                <a:solidFill>
                  <a:srgbClr val="182026"/>
                </a:solidFill>
                <a:effectLst/>
                <a:latin typeface="Arial" panose="020B0604020202020204" pitchFamily="34" charset="0"/>
                <a:ea typeface="Times New Roman" panose="02020603050405020304" pitchFamily="18" charset="0"/>
              </a:rPr>
              <a:t>, H. (2022, December 5). Stock tweets for sentiment analysis and prediction. Kaggle. </a:t>
            </a:r>
            <a:r>
              <a:rPr lang="en-US" sz="1800" u="none" strike="noStrike" dirty="0">
                <a:solidFill>
                  <a:srgbClr val="106BA3"/>
                </a:solidFill>
                <a:effectLst/>
                <a:latin typeface="Arial" panose="020B0604020202020204" pitchFamily="34" charset="0"/>
                <a:ea typeface="Times New Roman" panose="02020603050405020304" pitchFamily="18" charset="0"/>
                <a:hlinkClick r:id="rId5"/>
              </a:rPr>
              <a:t>https://www.kaggle.com/datasets/equinxx/stock-tweets-for-sentiment-analysis-and-prediction/data?select=stock_tweets.csv</a:t>
            </a:r>
            <a:r>
              <a:rPr lang="en-US" sz="1800" dirty="0">
                <a:solidFill>
                  <a:srgbClr val="182026"/>
                </a:solidFill>
                <a:effectLst/>
                <a:latin typeface="Arial" panose="020B0604020202020204" pitchFamily="34"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8262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pPr algn="ctr"/>
            <a:r>
              <a:rPr lang="en-US" sz="5400" dirty="0">
                <a:solidFill>
                  <a:schemeClr val="bg1"/>
                </a:solidFill>
              </a:rPr>
              <a:t>Twitter Sentiment &amp; STOCK</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819254"/>
          </a:xfrm>
        </p:spPr>
        <p:txBody>
          <a:bodyPr>
            <a:normAutofit/>
          </a:bodyPr>
          <a:lstStyle/>
          <a:p>
            <a:pPr algn="ctr"/>
            <a:r>
              <a:rPr lang="en-US" dirty="0">
                <a:solidFill>
                  <a:srgbClr val="7CEBFF"/>
                </a:solidFill>
              </a:rPr>
              <a:t>Twitter Sentiment analysis on company stock - SENTIMENT ANALYSIS WITH NEURAL NETWORKS &amp; VADER</a:t>
            </a:r>
          </a:p>
        </p:txBody>
      </p:sp>
    </p:spTree>
    <p:extLst>
      <p:ext uri="{BB962C8B-B14F-4D97-AF65-F5344CB8AC3E}">
        <p14:creationId xmlns:p14="http://schemas.microsoft.com/office/powerpoint/2010/main" val="1487700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
        <p:nvSpPr>
          <p:cNvPr id="6" name="Subtitle 5">
            <a:extLst>
              <a:ext uri="{FF2B5EF4-FFF2-40B4-BE49-F238E27FC236}">
                <a16:creationId xmlns:a16="http://schemas.microsoft.com/office/drawing/2014/main" id="{4C09A22E-8CD2-BCFC-64CE-4FBDF957F33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5013474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633EB-7DCB-4DDC-80AF-C885A3EE1245}"/>
              </a:ext>
            </a:extLst>
          </p:cNvPr>
          <p:cNvSpPr>
            <a:spLocks noGrp="1"/>
          </p:cNvSpPr>
          <p:nvPr>
            <p:ph type="title"/>
          </p:nvPr>
        </p:nvSpPr>
        <p:spPr/>
        <p:txBody>
          <a:bodyPr/>
          <a:lstStyle/>
          <a:p>
            <a:r>
              <a:rPr lang="en-US" dirty="0"/>
              <a:t>problem</a:t>
            </a:r>
          </a:p>
        </p:txBody>
      </p:sp>
      <p:pic>
        <p:nvPicPr>
          <p:cNvPr id="11" name="Content Placeholder 4" descr="Charts">
            <a:extLst>
              <a:ext uri="{FF2B5EF4-FFF2-40B4-BE49-F238E27FC236}">
                <a16:creationId xmlns:a16="http://schemas.microsoft.com/office/drawing/2014/main" id="{47D9BE16-119C-43B2-9AE6-18C4A150C0EF}"/>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F03BF8AF-1C95-2FCF-3D29-7F1EE8731F31}"/>
              </a:ext>
            </a:extLst>
          </p:cNvPr>
          <p:cNvSpPr txBox="1"/>
          <p:nvPr/>
        </p:nvSpPr>
        <p:spPr>
          <a:xfrm>
            <a:off x="790574" y="2065556"/>
            <a:ext cx="6572251"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Using neural networks such as LSTM combined with other sentiment analysis techniques such as VADER, can we create a model that can accurately predict people's current sentiments and feelings towards investing in a company's stock, whether positive or negative, based on social media texts such as their tweets?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97607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3617F8-117E-BAA0-5EF2-C7798BFD3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39107-3B4A-75EB-5237-77E8507780C2}"/>
              </a:ext>
            </a:extLst>
          </p:cNvPr>
          <p:cNvSpPr>
            <a:spLocks noGrp="1"/>
          </p:cNvSpPr>
          <p:nvPr>
            <p:ph type="title"/>
          </p:nvPr>
        </p:nvSpPr>
        <p:spPr/>
        <p:txBody>
          <a:bodyPr/>
          <a:lstStyle/>
          <a:p>
            <a:r>
              <a:rPr lang="en-US" dirty="0"/>
              <a:t>Hypotheses</a:t>
            </a:r>
          </a:p>
        </p:txBody>
      </p:sp>
      <p:pic>
        <p:nvPicPr>
          <p:cNvPr id="11" name="Content Placeholder 4" descr="Charts">
            <a:extLst>
              <a:ext uri="{FF2B5EF4-FFF2-40B4-BE49-F238E27FC236}">
                <a16:creationId xmlns:a16="http://schemas.microsoft.com/office/drawing/2014/main" id="{1A461F62-1B38-302E-6A1D-41BE5DC7322A}"/>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F6EFAA2E-8E3D-493C-4CF8-16C597CD7CE9}"/>
              </a:ext>
            </a:extLst>
          </p:cNvPr>
          <p:cNvSpPr txBox="1"/>
          <p:nvPr/>
        </p:nvSpPr>
        <p:spPr>
          <a:xfrm>
            <a:off x="790574" y="2065556"/>
            <a:ext cx="6572251" cy="2862322"/>
          </a:xfrm>
          <a:prstGeom prst="rect">
            <a:avLst/>
          </a:prstGeom>
          <a:noFill/>
        </p:spPr>
        <p:txBody>
          <a:bodyPr wrap="square" rtlCol="0">
            <a:spAutoFit/>
          </a:bodyPr>
          <a:lstStyle/>
          <a:p>
            <a:pPr marL="285750" marR="0" indent="-285750">
              <a:buFont typeface="Arial" panose="020B0604020202020204" pitchFamily="34" charset="0"/>
              <a:buChar char="•"/>
            </a:pPr>
            <a:r>
              <a:rPr lang="en-US" sz="1800" b="1" dirty="0">
                <a:solidFill>
                  <a:srgbClr val="182026"/>
                </a:solidFill>
                <a:effectLst/>
                <a:latin typeface="Arial" panose="020B0604020202020204" pitchFamily="34" charset="0"/>
                <a:ea typeface="Times New Roman" panose="02020603050405020304" pitchFamily="18" charset="0"/>
              </a:rPr>
              <a:t>Null hypothesis (H0)</a:t>
            </a:r>
            <a:r>
              <a:rPr lang="en-US" sz="1800" dirty="0">
                <a:solidFill>
                  <a:srgbClr val="182026"/>
                </a:solidFill>
                <a:effectLst/>
                <a:latin typeface="Arial" panose="020B0604020202020204" pitchFamily="34" charset="0"/>
                <a:ea typeface="Times New Roman" panose="02020603050405020304" pitchFamily="18" charset="0"/>
              </a:rPr>
              <a:t> - Using neural networks and VADER, we cannot create a model that can accurately predict the sentiment behind a tweet or review with at least 70% accuracy. </a:t>
            </a:r>
          </a:p>
          <a:p>
            <a:pPr marL="285750" marR="0" indent="-285750">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285750" marR="0" indent="-285750">
              <a:buFont typeface="Arial" panose="020B0604020202020204" pitchFamily="34" charset="0"/>
              <a:buChar char="•"/>
            </a:pPr>
            <a:r>
              <a:rPr lang="en-US" sz="1800" b="1" dirty="0">
                <a:solidFill>
                  <a:srgbClr val="182026"/>
                </a:solidFill>
                <a:effectLst/>
                <a:latin typeface="Arial" panose="020B0604020202020204" pitchFamily="34" charset="0"/>
                <a:ea typeface="Times New Roman" panose="02020603050405020304" pitchFamily="18" charset="0"/>
              </a:rPr>
              <a:t>Alternate Hypothesis (H1)</a:t>
            </a:r>
            <a:r>
              <a:rPr lang="en-US" sz="1800" dirty="0">
                <a:solidFill>
                  <a:srgbClr val="182026"/>
                </a:solidFill>
                <a:effectLst/>
                <a:latin typeface="Arial" panose="020B0604020202020204" pitchFamily="34" charset="0"/>
                <a:ea typeface="Times New Roman" panose="02020603050405020304" pitchFamily="18" charset="0"/>
              </a:rPr>
              <a:t> - Using neural networks and VADER, we can successfully create a model that can accurately predict the sentiment behind a tweet or review with at least 70% accuracy.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327373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384E-8C07-49E2-9E9B-BAA7750EAC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FB7F0-C8A1-4385-C7C8-7A4A83B19AEB}"/>
              </a:ext>
            </a:extLst>
          </p:cNvPr>
          <p:cNvSpPr>
            <a:spLocks noGrp="1"/>
          </p:cNvSpPr>
          <p:nvPr>
            <p:ph type="title"/>
          </p:nvPr>
        </p:nvSpPr>
        <p:spPr/>
        <p:txBody>
          <a:bodyPr/>
          <a:lstStyle/>
          <a:p>
            <a:r>
              <a:rPr lang="en-US" dirty="0"/>
              <a:t>SUMMARY OF DATA ANALYSIS PROCESS</a:t>
            </a:r>
          </a:p>
        </p:txBody>
      </p:sp>
      <p:pic>
        <p:nvPicPr>
          <p:cNvPr id="11" name="Content Placeholder 4" descr="Charts">
            <a:extLst>
              <a:ext uri="{FF2B5EF4-FFF2-40B4-BE49-F238E27FC236}">
                <a16:creationId xmlns:a16="http://schemas.microsoft.com/office/drawing/2014/main" id="{7A005D58-81BA-9B7C-AF2C-A161472C1FB7}"/>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1B00AAFC-D252-FFA5-5A85-7D612220DAAC}"/>
              </a:ext>
            </a:extLst>
          </p:cNvPr>
          <p:cNvSpPr txBox="1"/>
          <p:nvPr/>
        </p:nvSpPr>
        <p:spPr>
          <a:xfrm>
            <a:off x="761999" y="2065556"/>
            <a:ext cx="6572251" cy="2031325"/>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Twitter data used in this analysis was obtained publicly through Kaggle</a:t>
            </a:r>
          </a:p>
          <a:p>
            <a:pPr marL="28575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raw data was composed of 80,794 different observations. Each observation included the following information: the Date, Tweet, Stock Name, and Company Name.</a:t>
            </a:r>
            <a:endParaRPr lang="en-US" dirty="0"/>
          </a:p>
        </p:txBody>
      </p:sp>
    </p:spTree>
    <p:extLst>
      <p:ext uri="{BB962C8B-B14F-4D97-AF65-F5344CB8AC3E}">
        <p14:creationId xmlns:p14="http://schemas.microsoft.com/office/powerpoint/2010/main" val="2122905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86642-4524-B3DF-923A-36E7FC1414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700EDE-1751-612E-FB39-C1D252FD2571}"/>
              </a:ext>
            </a:extLst>
          </p:cNvPr>
          <p:cNvSpPr>
            <a:spLocks noGrp="1"/>
          </p:cNvSpPr>
          <p:nvPr>
            <p:ph type="title"/>
          </p:nvPr>
        </p:nvSpPr>
        <p:spPr/>
        <p:txBody>
          <a:bodyPr/>
          <a:lstStyle/>
          <a:p>
            <a:r>
              <a:rPr lang="en-US" dirty="0"/>
              <a:t>SUMMARY OF DATA ANALYSIS PROCESS CONT.</a:t>
            </a:r>
          </a:p>
        </p:txBody>
      </p:sp>
      <p:pic>
        <p:nvPicPr>
          <p:cNvPr id="11" name="Content Placeholder 4" descr="Charts">
            <a:extLst>
              <a:ext uri="{FF2B5EF4-FFF2-40B4-BE49-F238E27FC236}">
                <a16:creationId xmlns:a16="http://schemas.microsoft.com/office/drawing/2014/main" id="{5100A881-A4A9-6262-F15E-F1706EED10B6}"/>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8E7B2C93-FB38-C584-C62B-A019059C25D5}"/>
              </a:ext>
            </a:extLst>
          </p:cNvPr>
          <p:cNvSpPr txBox="1"/>
          <p:nvPr/>
        </p:nvSpPr>
        <p:spPr>
          <a:xfrm>
            <a:off x="781049" y="2065556"/>
            <a:ext cx="6572251" cy="3970318"/>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Data cleaning, </a:t>
            </a:r>
            <a:r>
              <a:rPr lang="en-US" dirty="0">
                <a:solidFill>
                  <a:srgbClr val="182026"/>
                </a:solidFill>
                <a:latin typeface="Arial" panose="020B0604020202020204" pitchFamily="34" charset="0"/>
                <a:ea typeface="Times New Roman" panose="02020603050405020304" pitchFamily="18" charset="0"/>
              </a:rPr>
              <a:t>EDA, and preprocessing </a:t>
            </a:r>
            <a:r>
              <a:rPr lang="en-US" sz="1800" dirty="0">
                <a:solidFill>
                  <a:srgbClr val="182026"/>
                </a:solidFill>
                <a:effectLst/>
                <a:latin typeface="Arial" panose="020B0604020202020204" pitchFamily="34" charset="0"/>
                <a:ea typeface="Times New Roman" panose="02020603050405020304" pitchFamily="18" charset="0"/>
              </a:rPr>
              <a:t>was performed.</a:t>
            </a:r>
          </a:p>
          <a:p>
            <a:pPr marL="28575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VADER Sentiment Intensity Analyzer was used to label the tweet sentiments sinc</a:t>
            </a:r>
            <a:r>
              <a:rPr lang="en-US" dirty="0">
                <a:solidFill>
                  <a:srgbClr val="182026"/>
                </a:solidFill>
                <a:latin typeface="Arial" panose="020B0604020202020204" pitchFamily="34" charset="0"/>
                <a:ea typeface="Times New Roman" panose="02020603050405020304" pitchFamily="18" charset="0"/>
              </a:rPr>
              <a:t>e the raw data was unlabeled in regards to sentiment.</a:t>
            </a:r>
          </a:p>
          <a:p>
            <a:pPr marL="285750" indent="-285750">
              <a:buFont typeface="Arial" panose="020B0604020202020204" pitchFamily="34" charset="0"/>
              <a:buChar char="•"/>
            </a:pPr>
            <a:endParaRPr lang="en-US" dirty="0">
              <a:solidFill>
                <a:srgbClr val="182026"/>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data was split into training, validation, and test sets.</a:t>
            </a:r>
          </a:p>
          <a:p>
            <a:pPr marL="285750" indent="-285750">
              <a:buFont typeface="Arial" panose="020B0604020202020204" pitchFamily="34" charset="0"/>
              <a:buChar char="•"/>
            </a:pPr>
            <a:endParaRPr lang="en-US" sz="1800" dirty="0">
              <a:solidFill>
                <a:srgbClr val="182026"/>
              </a:solidFill>
              <a:effectLst/>
              <a:latin typeface="Times New Roman" panose="02020603050405020304" pitchFamily="18" charset="0"/>
              <a:ea typeface="Times New Roman" panose="02020603050405020304" pitchFamily="18"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final neural network built was a CNN-Bidirectional LSTM.</a:t>
            </a:r>
          </a:p>
          <a:p>
            <a:pPr marL="28575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182026"/>
                </a:solidFill>
                <a:latin typeface="Arial" panose="020B0604020202020204" pitchFamily="34" charset="0"/>
                <a:ea typeface="Times New Roman" panose="02020603050405020304" pitchFamily="18" charset="0"/>
              </a:rPr>
              <a:t>The test set was used to assess the ability of the final model in predicting a tweet’s sentiment in comparison to the actual sentiment labeled earlier by VADER.</a:t>
            </a:r>
            <a:endParaRPr lang="en-US" sz="18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60966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CDE58-C52D-2F9A-E627-81C659A4031C}"/>
              </a:ext>
            </a:extLst>
          </p:cNvPr>
          <p:cNvSpPr>
            <a:spLocks noGrp="1"/>
          </p:cNvSpPr>
          <p:nvPr>
            <p:ph type="title"/>
          </p:nvPr>
        </p:nvSpPr>
        <p:spPr/>
        <p:txBody>
          <a:bodyPr/>
          <a:lstStyle/>
          <a:p>
            <a:r>
              <a:rPr lang="en-US" dirty="0"/>
              <a:t>RAW DATA SET (left) AND </a:t>
            </a:r>
            <a:r>
              <a:rPr lang="en-US" dirty="0" err="1"/>
              <a:t>vader</a:t>
            </a:r>
            <a:r>
              <a:rPr lang="en-US" dirty="0"/>
              <a:t> sentiment labeling (right)</a:t>
            </a:r>
          </a:p>
        </p:txBody>
      </p:sp>
      <p:pic>
        <p:nvPicPr>
          <p:cNvPr id="6" name="Content Placeholder 5">
            <a:extLst>
              <a:ext uri="{FF2B5EF4-FFF2-40B4-BE49-F238E27FC236}">
                <a16:creationId xmlns:a16="http://schemas.microsoft.com/office/drawing/2014/main" id="{EAB2D35C-749B-52FE-1B13-8282E291505E}"/>
              </a:ext>
            </a:extLst>
          </p:cNvPr>
          <p:cNvPicPr>
            <a:picLocks noGrp="1" noChangeAspect="1"/>
          </p:cNvPicPr>
          <p:nvPr>
            <p:ph sz="half" idx="1"/>
          </p:nvPr>
        </p:nvPicPr>
        <p:blipFill>
          <a:blip r:embed="rId2"/>
          <a:stretch>
            <a:fillRect/>
          </a:stretch>
        </p:blipFill>
        <p:spPr>
          <a:xfrm>
            <a:off x="741442" y="2227263"/>
            <a:ext cx="5102066" cy="3633787"/>
          </a:xfrm>
        </p:spPr>
      </p:pic>
      <p:pic>
        <p:nvPicPr>
          <p:cNvPr id="8" name="Content Placeholder 7">
            <a:extLst>
              <a:ext uri="{FF2B5EF4-FFF2-40B4-BE49-F238E27FC236}">
                <a16:creationId xmlns:a16="http://schemas.microsoft.com/office/drawing/2014/main" id="{015CD8A4-8227-FA7E-2AC0-0D974A5AE00C}"/>
              </a:ext>
            </a:extLst>
          </p:cNvPr>
          <p:cNvPicPr>
            <a:picLocks noGrp="1" noChangeAspect="1"/>
          </p:cNvPicPr>
          <p:nvPr>
            <p:ph sz="half" idx="2"/>
          </p:nvPr>
        </p:nvPicPr>
        <p:blipFill>
          <a:blip r:embed="rId3"/>
          <a:stretch>
            <a:fillRect/>
          </a:stretch>
        </p:blipFill>
        <p:spPr>
          <a:xfrm>
            <a:off x="6428392" y="2227263"/>
            <a:ext cx="4942265" cy="3633787"/>
          </a:xfrm>
        </p:spPr>
      </p:pic>
    </p:spTree>
    <p:extLst>
      <p:ext uri="{BB962C8B-B14F-4D97-AF65-F5344CB8AC3E}">
        <p14:creationId xmlns:p14="http://schemas.microsoft.com/office/powerpoint/2010/main" val="395284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7F311-F807-9156-E197-483C9C3FC461}"/>
              </a:ext>
            </a:extLst>
          </p:cNvPr>
          <p:cNvSpPr>
            <a:spLocks noGrp="1"/>
          </p:cNvSpPr>
          <p:nvPr>
            <p:ph type="title"/>
          </p:nvPr>
        </p:nvSpPr>
        <p:spPr/>
        <p:txBody>
          <a:bodyPr/>
          <a:lstStyle/>
          <a:p>
            <a:r>
              <a:rPr lang="en-US" dirty="0"/>
              <a:t>Vader sentiment distribution</a:t>
            </a:r>
          </a:p>
        </p:txBody>
      </p:sp>
      <p:pic>
        <p:nvPicPr>
          <p:cNvPr id="6" name="Content Placeholder 5">
            <a:extLst>
              <a:ext uri="{FF2B5EF4-FFF2-40B4-BE49-F238E27FC236}">
                <a16:creationId xmlns:a16="http://schemas.microsoft.com/office/drawing/2014/main" id="{8F04B76C-6C8B-402B-6958-2F4AD119DEBF}"/>
              </a:ext>
            </a:extLst>
          </p:cNvPr>
          <p:cNvPicPr>
            <a:picLocks noGrp="1" noChangeAspect="1"/>
          </p:cNvPicPr>
          <p:nvPr>
            <p:ph sz="half" idx="1"/>
          </p:nvPr>
        </p:nvPicPr>
        <p:blipFill>
          <a:blip r:embed="rId2"/>
          <a:stretch>
            <a:fillRect/>
          </a:stretch>
        </p:blipFill>
        <p:spPr>
          <a:xfrm>
            <a:off x="3457206" y="2515182"/>
            <a:ext cx="5277587" cy="3038899"/>
          </a:xfrm>
        </p:spPr>
      </p:pic>
    </p:spTree>
    <p:extLst>
      <p:ext uri="{BB962C8B-B14F-4D97-AF65-F5344CB8AC3E}">
        <p14:creationId xmlns:p14="http://schemas.microsoft.com/office/powerpoint/2010/main" val="1581857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306C4-01E4-ED8A-1992-D246FC318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34B983-C97E-6EE5-19D4-866482CF1089}"/>
              </a:ext>
            </a:extLst>
          </p:cNvPr>
          <p:cNvSpPr>
            <a:spLocks noGrp="1"/>
          </p:cNvSpPr>
          <p:nvPr>
            <p:ph type="title"/>
          </p:nvPr>
        </p:nvSpPr>
        <p:spPr/>
        <p:txBody>
          <a:bodyPr/>
          <a:lstStyle/>
          <a:p>
            <a:r>
              <a:rPr lang="en-US" dirty="0"/>
              <a:t>SUMMARY OF DATA ANALYSIS PROCESS – FINAL MODEL</a:t>
            </a:r>
          </a:p>
        </p:txBody>
      </p:sp>
      <p:pic>
        <p:nvPicPr>
          <p:cNvPr id="11" name="Content Placeholder 4" descr="Charts">
            <a:extLst>
              <a:ext uri="{FF2B5EF4-FFF2-40B4-BE49-F238E27FC236}">
                <a16:creationId xmlns:a16="http://schemas.microsoft.com/office/drawing/2014/main" id="{B51AD496-CEF4-EBFC-5B5F-AB944FBF7D25}"/>
              </a:ext>
            </a:extLst>
          </p:cNvPr>
          <p:cNvPicPr>
            <a:picLocks noGrp="1" noChangeAspect="1"/>
          </p:cNvPicPr>
          <p:nvPr>
            <p:ph sz="half" idx="1"/>
          </p:nvPr>
        </p:nvPicPr>
        <p:blipFill rotWithShape="1">
          <a:blip r:embed="rId2" cstate="screen">
            <a:extLst>
              <a:ext uri="{28A0092B-C50C-407E-A947-70E740481C1C}">
                <a14:useLocalDpi xmlns:a14="http://schemas.microsoft.com/office/drawing/2010/main"/>
              </a:ext>
            </a:extLst>
          </a:blip>
          <a:stretch/>
        </p:blipFill>
        <p:spPr>
          <a:xfrm>
            <a:off x="7429668" y="2065556"/>
            <a:ext cx="4448175" cy="2415350"/>
          </a:xfrm>
        </p:spPr>
      </p:pic>
      <p:sp>
        <p:nvSpPr>
          <p:cNvPr id="5" name="TextBox 4">
            <a:extLst>
              <a:ext uri="{FF2B5EF4-FFF2-40B4-BE49-F238E27FC236}">
                <a16:creationId xmlns:a16="http://schemas.microsoft.com/office/drawing/2014/main" id="{D137512C-C3CE-F4A8-079A-6BB6A3BF71AC}"/>
              </a:ext>
            </a:extLst>
          </p:cNvPr>
          <p:cNvSpPr txBox="1"/>
          <p:nvPr/>
        </p:nvSpPr>
        <p:spPr>
          <a:xfrm>
            <a:off x="781049" y="2065556"/>
            <a:ext cx="6572251" cy="3139321"/>
          </a:xfrm>
          <a:prstGeom prst="rect">
            <a:avLst/>
          </a:prstGeom>
          <a:noFill/>
        </p:spPr>
        <p:txBody>
          <a:bodyPr wrap="square" rtlCol="0">
            <a:spAutoFit/>
          </a:bodyPr>
          <a:lstStyle/>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final neural network built was a CNN-Bidirectional LSTM.</a:t>
            </a:r>
          </a:p>
          <a:p>
            <a:pPr marL="28575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sz="1800" dirty="0">
                <a:solidFill>
                  <a:srgbClr val="182026"/>
                </a:solidFill>
                <a:effectLst/>
                <a:latin typeface="Arial" panose="020B0604020202020204" pitchFamily="34" charset="0"/>
                <a:ea typeface="Times New Roman" panose="02020603050405020304" pitchFamily="18" charset="0"/>
              </a:rPr>
              <a:t>The constructed model could predict sentiment with an accuracy of about 98.6% on the train set, about 88.7% on the validation set, and about 88.7% again on the test set. Test loss was about 35.8%. </a:t>
            </a:r>
          </a:p>
          <a:p>
            <a:pPr marL="285750" indent="-285750">
              <a:buFont typeface="Arial" panose="020B0604020202020204" pitchFamily="34" charset="0"/>
              <a:buChar char="•"/>
            </a:pPr>
            <a:endParaRPr lang="en-US" sz="1800" dirty="0">
              <a:solidFill>
                <a:srgbClr val="182026"/>
              </a:solidFill>
              <a:effectLst/>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182026"/>
                </a:solidFill>
                <a:latin typeface="Arial" panose="020B0604020202020204" pitchFamily="34" charset="0"/>
                <a:ea typeface="Times New Roman" panose="02020603050405020304" pitchFamily="18" charset="0"/>
              </a:rPr>
              <a:t>The test set was used to assess the ability of the final model in predicting a tweet’s sentiment in comparison to the actual sentiment labeled earlier by VADER.</a:t>
            </a:r>
            <a:endParaRPr lang="en-US" sz="1800" dirty="0">
              <a:solidFill>
                <a:srgbClr val="182026"/>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3356159"/>
      </p:ext>
    </p:extLst>
  </p:cSld>
  <p:clrMapOvr>
    <a:masterClrMapping/>
  </p:clrMapOvr>
</p:sld>
</file>

<file path=ppt/theme/theme1.xml><?xml version="1.0" encoding="utf-8"?>
<a:theme xmlns:a="http://schemas.openxmlformats.org/drawingml/2006/main" name="Custom">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08D75CB0-AD9B-4834-8559-901094BB0AB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92209EB-3212-4116-B574-D1F56C7C492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2D3C2F-55A5-48C0-9D5A-95C7FF0389D0}">
  <ds:schemaRefs>
    <ds:schemaRef ds:uri="http://schemas.microsoft.com/sharepoint/v3/contenttype/forms"/>
  </ds:schemaRefs>
</ds:datastoreItem>
</file>

<file path=customXml/itemProps3.xml><?xml version="1.0" encoding="utf-8"?>
<ds:datastoreItem xmlns:ds="http://schemas.openxmlformats.org/officeDocument/2006/customXml" ds:itemID="{3791575F-4C21-47C4-8D13-EB9BE66B536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Tech design</Template>
  <TotalTime>121</TotalTime>
  <Words>1099</Words>
  <Application>Microsoft Office PowerPoint</Application>
  <PresentationFormat>Widescreen</PresentationFormat>
  <Paragraphs>65</Paragraphs>
  <Slides>20</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Gill Sans MT</vt:lpstr>
      <vt:lpstr>Times New Roman</vt:lpstr>
      <vt:lpstr>Wingdings 2</vt:lpstr>
      <vt:lpstr>Custom</vt:lpstr>
      <vt:lpstr>WGU MSDA D214 GRADUATE CAPSTONE JAN FRANCIS MITCHELL BARLAAN WESTERN GOVERNORS UNIVERSITY  </vt:lpstr>
      <vt:lpstr>Twitter Sentiment &amp; STOCK</vt:lpstr>
      <vt:lpstr>problem</vt:lpstr>
      <vt:lpstr>Hypotheses</vt:lpstr>
      <vt:lpstr>SUMMARY OF DATA ANALYSIS PROCESS</vt:lpstr>
      <vt:lpstr>SUMMARY OF DATA ANALYSIS PROCESS CONT.</vt:lpstr>
      <vt:lpstr>RAW DATA SET (left) AND vader sentiment labeling (right)</vt:lpstr>
      <vt:lpstr>Vader sentiment distribution</vt:lpstr>
      <vt:lpstr>SUMMARY OF DATA ANALYSIS PROCESS – FINAL MODEL</vt:lpstr>
      <vt:lpstr>Model performance – Validation loss &amp; accuracy</vt:lpstr>
      <vt:lpstr>Model performance – predicted vs actual sentiment</vt:lpstr>
      <vt:lpstr>FINDINGS</vt:lpstr>
      <vt:lpstr>FINDINGS – REVISITING HYPOTHESES</vt:lpstr>
      <vt:lpstr>LIMITATION OF CHOSEN ANALYSIS</vt:lpstr>
      <vt:lpstr>Proposed actions</vt:lpstr>
      <vt:lpstr>EXPECTED BENEFITS AND FURTHER APPLICATIONS</vt:lpstr>
      <vt:lpstr>EXPECTED BENEFITS AND FURTHER APPLICATIONS - ALTERNATIVES</vt:lpstr>
      <vt:lpstr>CLOSING THOUGHTS</vt:lpstr>
      <vt:lpstr>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Jett Barlaan</dc:creator>
  <cp:lastModifiedBy>Jan Francis Mitchell Barlaan</cp:lastModifiedBy>
  <cp:revision>5</cp:revision>
  <dcterms:created xsi:type="dcterms:W3CDTF">2025-04-25T10:59:13Z</dcterms:created>
  <dcterms:modified xsi:type="dcterms:W3CDTF">2025-04-26T10:02:23Z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