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5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5E057-ADA9-4D6B-B5A8-FFBF35DD2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221517-C37C-48F0-830C-4A398404A282}">
      <dgm:prSet/>
      <dgm:spPr/>
      <dgm:t>
        <a:bodyPr/>
        <a:lstStyle/>
        <a:p>
          <a:r>
            <a:rPr lang="en-US"/>
            <a:t>The extremely low P-value indicates that the difference in risk is significant, meaning it is not due to random chance. Therefore, we reject the null hypothesis. </a:t>
          </a:r>
        </a:p>
      </dgm:t>
    </dgm:pt>
    <dgm:pt modelId="{D451BB37-3FF7-4AFD-9439-F71B81D6025B}" type="parTrans" cxnId="{93F1FC80-2A05-463F-B636-B38B78C3C59E}">
      <dgm:prSet/>
      <dgm:spPr/>
      <dgm:t>
        <a:bodyPr/>
        <a:lstStyle/>
        <a:p>
          <a:endParaRPr lang="en-US"/>
        </a:p>
      </dgm:t>
    </dgm:pt>
    <dgm:pt modelId="{21E39C9E-B252-482A-91F2-CDF387865C19}" type="sibTrans" cxnId="{93F1FC80-2A05-463F-B636-B38B78C3C59E}">
      <dgm:prSet/>
      <dgm:spPr/>
      <dgm:t>
        <a:bodyPr/>
        <a:lstStyle/>
        <a:p>
          <a:endParaRPr lang="en-US"/>
        </a:p>
      </dgm:t>
    </dgm:pt>
    <dgm:pt modelId="{3D99F5CE-0FB5-42DC-84FD-F5C667D27393}">
      <dgm:prSet/>
      <dgm:spPr/>
      <dgm:t>
        <a:bodyPr/>
        <a:lstStyle/>
        <a:p>
          <a:r>
            <a:rPr lang="en-US"/>
            <a:t>There is some factor at play affecting birds and mammals significantly more than other species. These species need extra attention and support, while factors affecting them need to be addressed. </a:t>
          </a:r>
        </a:p>
      </dgm:t>
    </dgm:pt>
    <dgm:pt modelId="{FA72F2EE-9D85-4627-898C-42AF30119793}" type="parTrans" cxnId="{DD504C6A-F826-4EC7-ADFE-42CEDFF59338}">
      <dgm:prSet/>
      <dgm:spPr/>
      <dgm:t>
        <a:bodyPr/>
        <a:lstStyle/>
        <a:p>
          <a:endParaRPr lang="en-US"/>
        </a:p>
      </dgm:t>
    </dgm:pt>
    <dgm:pt modelId="{9CC5A69E-D27A-487E-9F6E-D10C3BE6BD2B}" type="sibTrans" cxnId="{DD504C6A-F826-4EC7-ADFE-42CEDFF59338}">
      <dgm:prSet/>
      <dgm:spPr/>
      <dgm:t>
        <a:bodyPr/>
        <a:lstStyle/>
        <a:p>
          <a:endParaRPr lang="en-US"/>
        </a:p>
      </dgm:t>
    </dgm:pt>
    <dgm:pt modelId="{3187B50E-2B92-4F1F-9D30-C523DE12ED3D}" type="pres">
      <dgm:prSet presAssocID="{80B5E057-ADA9-4D6B-B5A8-FFBF35DD2DD4}" presName="root" presStyleCnt="0">
        <dgm:presLayoutVars>
          <dgm:dir/>
          <dgm:resizeHandles val="exact"/>
        </dgm:presLayoutVars>
      </dgm:prSet>
      <dgm:spPr/>
    </dgm:pt>
    <dgm:pt modelId="{276A67B2-6FFE-41E7-B4F3-4728BD8B90A2}" type="pres">
      <dgm:prSet presAssocID="{CB221517-C37C-48F0-830C-4A398404A282}" presName="compNode" presStyleCnt="0"/>
      <dgm:spPr/>
    </dgm:pt>
    <dgm:pt modelId="{923468BC-3BEA-49D7-B11F-B4278068780E}" type="pres">
      <dgm:prSet presAssocID="{CB221517-C37C-48F0-830C-4A398404A282}" presName="bgRect" presStyleLbl="bgShp" presStyleIdx="0" presStyleCnt="2"/>
      <dgm:spPr/>
    </dgm:pt>
    <dgm:pt modelId="{1BD7D5A8-0193-49DC-BFB0-8AEB91537580}" type="pres">
      <dgm:prSet presAssocID="{CB221517-C37C-48F0-830C-4A398404A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89F9F539-AD47-464C-9BF0-0B7A16E58B1D}" type="pres">
      <dgm:prSet presAssocID="{CB221517-C37C-48F0-830C-4A398404A282}" presName="spaceRect" presStyleCnt="0"/>
      <dgm:spPr/>
    </dgm:pt>
    <dgm:pt modelId="{DC5C8CE4-276C-4034-8A68-84D412044538}" type="pres">
      <dgm:prSet presAssocID="{CB221517-C37C-48F0-830C-4A398404A282}" presName="parTx" presStyleLbl="revTx" presStyleIdx="0" presStyleCnt="2">
        <dgm:presLayoutVars>
          <dgm:chMax val="0"/>
          <dgm:chPref val="0"/>
        </dgm:presLayoutVars>
      </dgm:prSet>
      <dgm:spPr/>
    </dgm:pt>
    <dgm:pt modelId="{A7C01C66-1652-4E96-B462-258E392DE6D1}" type="pres">
      <dgm:prSet presAssocID="{21E39C9E-B252-482A-91F2-CDF387865C19}" presName="sibTrans" presStyleCnt="0"/>
      <dgm:spPr/>
    </dgm:pt>
    <dgm:pt modelId="{86F7E879-E6B1-4CDE-96E1-5A7CB1AD9874}" type="pres">
      <dgm:prSet presAssocID="{3D99F5CE-0FB5-42DC-84FD-F5C667D27393}" presName="compNode" presStyleCnt="0"/>
      <dgm:spPr/>
    </dgm:pt>
    <dgm:pt modelId="{D9596520-F2A6-4A73-BAE7-F50A70615C2B}" type="pres">
      <dgm:prSet presAssocID="{3D99F5CE-0FB5-42DC-84FD-F5C667D27393}" presName="bgRect" presStyleLbl="bgShp" presStyleIdx="1" presStyleCnt="2"/>
      <dgm:spPr/>
    </dgm:pt>
    <dgm:pt modelId="{77BA4AA3-56E4-4AE9-B83A-CF56EAB93091}" type="pres">
      <dgm:prSet presAssocID="{3D99F5CE-0FB5-42DC-84FD-F5C667D273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wl"/>
        </a:ext>
      </dgm:extLst>
    </dgm:pt>
    <dgm:pt modelId="{81A23BB9-4340-4EC9-98AB-90FFFD75B131}" type="pres">
      <dgm:prSet presAssocID="{3D99F5CE-0FB5-42DC-84FD-F5C667D27393}" presName="spaceRect" presStyleCnt="0"/>
      <dgm:spPr/>
    </dgm:pt>
    <dgm:pt modelId="{1E3B4C1D-1376-4FC0-98E2-5925CE99009A}" type="pres">
      <dgm:prSet presAssocID="{3D99F5CE-0FB5-42DC-84FD-F5C667D273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F4C338-FBD8-4C12-8201-19948185CDDC}" type="presOf" srcId="{3D99F5CE-0FB5-42DC-84FD-F5C667D27393}" destId="{1E3B4C1D-1376-4FC0-98E2-5925CE99009A}" srcOrd="0" destOrd="0" presId="urn:microsoft.com/office/officeart/2018/2/layout/IconVerticalSolidList"/>
    <dgm:cxn modelId="{DCC09D66-8936-4645-8EBE-EF92ED2045DF}" type="presOf" srcId="{80B5E057-ADA9-4D6B-B5A8-FFBF35DD2DD4}" destId="{3187B50E-2B92-4F1F-9D30-C523DE12ED3D}" srcOrd="0" destOrd="0" presId="urn:microsoft.com/office/officeart/2018/2/layout/IconVerticalSolidList"/>
    <dgm:cxn modelId="{DD504C6A-F826-4EC7-ADFE-42CEDFF59338}" srcId="{80B5E057-ADA9-4D6B-B5A8-FFBF35DD2DD4}" destId="{3D99F5CE-0FB5-42DC-84FD-F5C667D27393}" srcOrd="1" destOrd="0" parTransId="{FA72F2EE-9D85-4627-898C-42AF30119793}" sibTransId="{9CC5A69E-D27A-487E-9F6E-D10C3BE6BD2B}"/>
    <dgm:cxn modelId="{93F1FC80-2A05-463F-B636-B38B78C3C59E}" srcId="{80B5E057-ADA9-4D6B-B5A8-FFBF35DD2DD4}" destId="{CB221517-C37C-48F0-830C-4A398404A282}" srcOrd="0" destOrd="0" parTransId="{D451BB37-3FF7-4AFD-9439-F71B81D6025B}" sibTransId="{21E39C9E-B252-482A-91F2-CDF387865C19}"/>
    <dgm:cxn modelId="{AE4F4AE6-4375-4502-AE11-17940B5F4F0C}" type="presOf" srcId="{CB221517-C37C-48F0-830C-4A398404A282}" destId="{DC5C8CE4-276C-4034-8A68-84D412044538}" srcOrd="0" destOrd="0" presId="urn:microsoft.com/office/officeart/2018/2/layout/IconVerticalSolidList"/>
    <dgm:cxn modelId="{D8D264B0-3AA5-49B4-BCBC-09A67EE105B6}" type="presParOf" srcId="{3187B50E-2B92-4F1F-9D30-C523DE12ED3D}" destId="{276A67B2-6FFE-41E7-B4F3-4728BD8B90A2}" srcOrd="0" destOrd="0" presId="urn:microsoft.com/office/officeart/2018/2/layout/IconVerticalSolidList"/>
    <dgm:cxn modelId="{6D64889A-BCE5-4DB0-BDFD-E837D02A9584}" type="presParOf" srcId="{276A67B2-6FFE-41E7-B4F3-4728BD8B90A2}" destId="{923468BC-3BEA-49D7-B11F-B4278068780E}" srcOrd="0" destOrd="0" presId="urn:microsoft.com/office/officeart/2018/2/layout/IconVerticalSolidList"/>
    <dgm:cxn modelId="{9CB8B300-00DA-4E84-AB70-0398F1EDEF3A}" type="presParOf" srcId="{276A67B2-6FFE-41E7-B4F3-4728BD8B90A2}" destId="{1BD7D5A8-0193-49DC-BFB0-8AEB91537580}" srcOrd="1" destOrd="0" presId="urn:microsoft.com/office/officeart/2018/2/layout/IconVerticalSolidList"/>
    <dgm:cxn modelId="{F81158D4-18F2-4FCC-A59F-CA8566623777}" type="presParOf" srcId="{276A67B2-6FFE-41E7-B4F3-4728BD8B90A2}" destId="{89F9F539-AD47-464C-9BF0-0B7A16E58B1D}" srcOrd="2" destOrd="0" presId="urn:microsoft.com/office/officeart/2018/2/layout/IconVerticalSolidList"/>
    <dgm:cxn modelId="{D0B10A8F-73B2-4577-8069-C9A9E76ECE86}" type="presParOf" srcId="{276A67B2-6FFE-41E7-B4F3-4728BD8B90A2}" destId="{DC5C8CE4-276C-4034-8A68-84D412044538}" srcOrd="3" destOrd="0" presId="urn:microsoft.com/office/officeart/2018/2/layout/IconVerticalSolidList"/>
    <dgm:cxn modelId="{F43F33EC-A66F-4821-983B-D40027A595EC}" type="presParOf" srcId="{3187B50E-2B92-4F1F-9D30-C523DE12ED3D}" destId="{A7C01C66-1652-4E96-B462-258E392DE6D1}" srcOrd="1" destOrd="0" presId="urn:microsoft.com/office/officeart/2018/2/layout/IconVerticalSolidList"/>
    <dgm:cxn modelId="{1D6FB496-792E-4FE2-80E1-CCDAC6CE3FC0}" type="presParOf" srcId="{3187B50E-2B92-4F1F-9D30-C523DE12ED3D}" destId="{86F7E879-E6B1-4CDE-96E1-5A7CB1AD9874}" srcOrd="2" destOrd="0" presId="urn:microsoft.com/office/officeart/2018/2/layout/IconVerticalSolidList"/>
    <dgm:cxn modelId="{449CD3C2-1BB1-4DF8-8145-80F50DEC980F}" type="presParOf" srcId="{86F7E879-E6B1-4CDE-96E1-5A7CB1AD9874}" destId="{D9596520-F2A6-4A73-BAE7-F50A70615C2B}" srcOrd="0" destOrd="0" presId="urn:microsoft.com/office/officeart/2018/2/layout/IconVerticalSolidList"/>
    <dgm:cxn modelId="{E8C36483-9FE8-42ED-80F3-E182B9DE644E}" type="presParOf" srcId="{86F7E879-E6B1-4CDE-96E1-5A7CB1AD9874}" destId="{77BA4AA3-56E4-4AE9-B83A-CF56EAB93091}" srcOrd="1" destOrd="0" presId="urn:microsoft.com/office/officeart/2018/2/layout/IconVerticalSolidList"/>
    <dgm:cxn modelId="{B0FD853F-FE09-4C8C-9615-4B7D7AD910F8}" type="presParOf" srcId="{86F7E879-E6B1-4CDE-96E1-5A7CB1AD9874}" destId="{81A23BB9-4340-4EC9-98AB-90FFFD75B131}" srcOrd="2" destOrd="0" presId="urn:microsoft.com/office/officeart/2018/2/layout/IconVerticalSolidList"/>
    <dgm:cxn modelId="{AEBCB21F-22BA-4060-854F-0FAA2511344A}" type="presParOf" srcId="{86F7E879-E6B1-4CDE-96E1-5A7CB1AD9874}" destId="{1E3B4C1D-1376-4FC0-98E2-5925CE9900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468BC-3BEA-49D7-B11F-B4278068780E}">
      <dsp:nvSpPr>
        <dsp:cNvPr id="0" name=""/>
        <dsp:cNvSpPr/>
      </dsp:nvSpPr>
      <dsp:spPr>
        <a:xfrm>
          <a:off x="0" y="904696"/>
          <a:ext cx="7060095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7D5A8-0193-49DC-BFB0-8AEB91537580}">
      <dsp:nvSpPr>
        <dsp:cNvPr id="0" name=""/>
        <dsp:cNvSpPr/>
      </dsp:nvSpPr>
      <dsp:spPr>
        <a:xfrm>
          <a:off x="505238" y="1280493"/>
          <a:ext cx="918614" cy="918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8CE4-276C-4034-8A68-84D412044538}">
      <dsp:nvSpPr>
        <dsp:cNvPr id="0" name=""/>
        <dsp:cNvSpPr/>
      </dsp:nvSpPr>
      <dsp:spPr>
        <a:xfrm>
          <a:off x="1929091" y="904696"/>
          <a:ext cx="5131003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extremely low P-value indicates that the difference in risk is significant, meaning it is not due to random chance. Therefore, we reject the null hypothesis. </a:t>
          </a:r>
        </a:p>
      </dsp:txBody>
      <dsp:txXfrm>
        <a:off x="1929091" y="904696"/>
        <a:ext cx="5131003" cy="1670208"/>
      </dsp:txXfrm>
    </dsp:sp>
    <dsp:sp modelId="{D9596520-F2A6-4A73-BAE7-F50A70615C2B}">
      <dsp:nvSpPr>
        <dsp:cNvPr id="0" name=""/>
        <dsp:cNvSpPr/>
      </dsp:nvSpPr>
      <dsp:spPr>
        <a:xfrm>
          <a:off x="0" y="2992457"/>
          <a:ext cx="7060095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A4AA3-56E4-4AE9-B83A-CF56EAB93091}">
      <dsp:nvSpPr>
        <dsp:cNvPr id="0" name=""/>
        <dsp:cNvSpPr/>
      </dsp:nvSpPr>
      <dsp:spPr>
        <a:xfrm>
          <a:off x="505238" y="3368254"/>
          <a:ext cx="918614" cy="918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B4C1D-1376-4FC0-98E2-5925CE99009A}">
      <dsp:nvSpPr>
        <dsp:cNvPr id="0" name=""/>
        <dsp:cNvSpPr/>
      </dsp:nvSpPr>
      <dsp:spPr>
        <a:xfrm>
          <a:off x="1929091" y="2992457"/>
          <a:ext cx="5131003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some factor at play affecting birds and mammals significantly more than other species. These species need extra attention and support, while factors affecting them need to be addressed. </a:t>
          </a:r>
        </a:p>
      </dsp:txBody>
      <dsp:txXfrm>
        <a:off x="1929091" y="2992457"/>
        <a:ext cx="5131003" cy="1670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Hexagonal background with blue neon lights">
            <a:extLst>
              <a:ext uri="{FF2B5EF4-FFF2-40B4-BE49-F238E27FC236}">
                <a16:creationId xmlns:a16="http://schemas.microsoft.com/office/drawing/2014/main" id="{15F0C7F1-1002-DD07-B290-80810EEB83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r="15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CE631-5C3B-9618-3727-F2E0AD58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Biodiversity Project –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FCE1-AB69-9402-AB68-A6601078B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Jett Guitteau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3506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DA1F-681E-970E-59BF-337691C6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902D-D7A4-6B2B-D4B9-0DBF349A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data regarding species observations across several national parks.</a:t>
            </a:r>
          </a:p>
          <a:p>
            <a:r>
              <a:rPr lang="en-US" dirty="0"/>
              <a:t>Compare and contrast types of species and frequencies of each to be at-risk. </a:t>
            </a:r>
          </a:p>
          <a:p>
            <a:r>
              <a:rPr lang="en-US" dirty="0"/>
              <a:t>Determine which types of species need the most help.</a:t>
            </a:r>
          </a:p>
        </p:txBody>
      </p:sp>
    </p:spTree>
    <p:extLst>
      <p:ext uri="{BB962C8B-B14F-4D97-AF65-F5344CB8AC3E}">
        <p14:creationId xmlns:p14="http://schemas.microsoft.com/office/powerpoint/2010/main" val="225717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9D5F-1882-4DE8-8428-D2B11D8E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79" y="535692"/>
            <a:ext cx="5257800" cy="22482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Species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EDD08-74C9-BC36-20F9-94172C982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2769"/>
          <a:stretch/>
        </p:blipFill>
        <p:spPr>
          <a:xfrm>
            <a:off x="5691869" y="3126795"/>
            <a:ext cx="6189658" cy="3761267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562E66-E1B7-864A-7E1C-BDA2FAAD03A1}"/>
              </a:ext>
            </a:extLst>
          </p:cNvPr>
          <p:cNvSpPr txBox="1">
            <a:spLocks/>
          </p:cNvSpPr>
          <p:nvPr/>
        </p:nvSpPr>
        <p:spPr>
          <a:xfrm>
            <a:off x="336097" y="2378276"/>
            <a:ext cx="5019675" cy="3761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The table and graph show us that vascular plants are by far more common and diverse, with birds in second place with about 1/9 the count of vascular plants, and mammals are less than half of the bird count.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A649BD-B0BD-A23D-F892-0F88A5BF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71445"/>
              </p:ext>
            </p:extLst>
          </p:nvPr>
        </p:nvGraphicFramePr>
        <p:xfrm>
          <a:off x="6836229" y="444617"/>
          <a:ext cx="4455973" cy="27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543">
                  <a:extLst>
                    <a:ext uri="{9D8B030D-6E8A-4147-A177-3AD203B41FA5}">
                      <a16:colId xmlns:a16="http://schemas.microsoft.com/office/drawing/2014/main" val="656128797"/>
                    </a:ext>
                  </a:extLst>
                </a:gridCol>
                <a:gridCol w="1626430">
                  <a:extLst>
                    <a:ext uri="{9D8B030D-6E8A-4147-A177-3AD203B41FA5}">
                      <a16:colId xmlns:a16="http://schemas.microsoft.com/office/drawing/2014/main" val="2118253224"/>
                    </a:ext>
                  </a:extLst>
                </a:gridCol>
              </a:tblGrid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category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total count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extLst>
                  <a:ext uri="{0D108BD9-81ED-4DB2-BD59-A6C34878D82A}">
                    <a16:rowId xmlns:a16="http://schemas.microsoft.com/office/drawing/2014/main" val="3011572210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Vascular Plant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4470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634016828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Bird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521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4098138749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Nonvascular Plant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319041248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Mammal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2837347073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>
                          <a:effectLst/>
                        </a:rPr>
                        <a:t>Fish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127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2599588412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Amphibian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80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082280840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Reptile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79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410847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9A32B-003B-B291-09AF-26385970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48979"/>
            <a:ext cx="5257800" cy="1094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At-Risk Counts</a:t>
            </a:r>
          </a:p>
        </p:txBody>
      </p:sp>
      <p:pic>
        <p:nvPicPr>
          <p:cNvPr id="10" name="Content Placeholder 4" descr="A graph of different species&#10;&#10;AI-generated content may be incorrect.">
            <a:extLst>
              <a:ext uri="{FF2B5EF4-FFF2-40B4-BE49-F238E27FC236}">
                <a16:creationId xmlns:a16="http://schemas.microsoft.com/office/drawing/2014/main" id="{E2850EAA-E875-F956-84A9-89C58693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2769"/>
          <a:stretch/>
        </p:blipFill>
        <p:spPr>
          <a:xfrm>
            <a:off x="6252423" y="3421201"/>
            <a:ext cx="5601090" cy="3403612"/>
          </a:xfrm>
          <a:prstGeom prst="rect">
            <a:avLst/>
          </a:prstGeo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D388AEC-A145-9BBB-D17D-3109FCF3A896}"/>
              </a:ext>
            </a:extLst>
          </p:cNvPr>
          <p:cNvSpPr txBox="1">
            <a:spLocks/>
          </p:cNvSpPr>
          <p:nvPr/>
        </p:nvSpPr>
        <p:spPr>
          <a:xfrm>
            <a:off x="653143" y="2192721"/>
            <a:ext cx="5019675" cy="41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This table and graph show the at-risk counts of each species type. However, we see that birds are above vascular plants, despite the counts of vascular plants being significantly higher.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Mammals also have a count close to that of vascular plants despite having smaller overall counts.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8FA540-39E3-789E-44A7-5C275A47B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98645"/>
              </p:ext>
            </p:extLst>
          </p:nvPr>
        </p:nvGraphicFramePr>
        <p:xfrm>
          <a:off x="6738257" y="444617"/>
          <a:ext cx="4629422" cy="297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42">
                  <a:extLst>
                    <a:ext uri="{9D8B030D-6E8A-4147-A177-3AD203B41FA5}">
                      <a16:colId xmlns:a16="http://schemas.microsoft.com/office/drawing/2014/main" val="2905958043"/>
                    </a:ext>
                  </a:extLst>
                </a:gridCol>
                <a:gridCol w="1577180">
                  <a:extLst>
                    <a:ext uri="{9D8B030D-6E8A-4147-A177-3AD203B41FA5}">
                      <a16:colId xmlns:a16="http://schemas.microsoft.com/office/drawing/2014/main" val="2287379433"/>
                    </a:ext>
                  </a:extLst>
                </a:gridCol>
              </a:tblGrid>
              <a:tr h="5846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category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at-risk count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extLst>
                  <a:ext uri="{0D108BD9-81ED-4DB2-BD59-A6C34878D82A}">
                    <a16:rowId xmlns:a16="http://schemas.microsoft.com/office/drawing/2014/main" val="51419598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Bird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76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2466580115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Vascular Plant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085648995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Mammal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490839190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Fish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90101026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Amphibian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3891039778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Reptile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983915419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Nonvascular Plant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28" marR="12028" marT="12028" marB="0" anchor="b"/>
                </a:tc>
                <a:extLst>
                  <a:ext uri="{0D108BD9-81ED-4DB2-BD59-A6C34878D82A}">
                    <a16:rowId xmlns:a16="http://schemas.microsoft.com/office/drawing/2014/main" val="29664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6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96939-9B1F-3C7E-9A28-8755D912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1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Are Total Species and At-Risk Species Counts Related?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34B0E1-9371-4A09-9477-ECB1C533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This scatterplot shows us that there is not a correlation between the number of species and number of at-risk species. If there was a correlation between the variables, we could consider that species may have an equal chance of being at-risk. Since they are not correlated, there could be something causing certain groups of species to be at higher risk.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3E662-87ED-CC9E-44D2-8B678AD6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5" y="1810318"/>
            <a:ext cx="5802086" cy="319114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982F91-88FF-DD71-91BD-68A6BE3FDC07}"/>
              </a:ext>
            </a:extLst>
          </p:cNvPr>
          <p:cNvSpPr txBox="1">
            <a:spLocks/>
          </p:cNvSpPr>
          <p:nvPr/>
        </p:nvSpPr>
        <p:spPr>
          <a:xfrm>
            <a:off x="6094476" y="5203371"/>
            <a:ext cx="4581526" cy="8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The notable outliers are vascular plants, mammals, and bird. </a:t>
            </a:r>
          </a:p>
        </p:txBody>
      </p:sp>
    </p:spTree>
    <p:extLst>
      <p:ext uri="{BB962C8B-B14F-4D97-AF65-F5344CB8AC3E}">
        <p14:creationId xmlns:p14="http://schemas.microsoft.com/office/powerpoint/2010/main" val="25466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7B67-77A7-C9C4-669C-281A2C8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0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Types of Species Need the Most Help?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graph of species in different sizes&#10;&#10;AI-generated content may be incorrect.">
            <a:extLst>
              <a:ext uri="{FF2B5EF4-FFF2-40B4-BE49-F238E27FC236}">
                <a16:creationId xmlns:a16="http://schemas.microsoft.com/office/drawing/2014/main" id="{F7700B49-46BD-7912-B904-1707D705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2963352"/>
            <a:ext cx="5431972" cy="3394983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FD14B8E-A897-E56F-8C53-E99797E676EF}"/>
              </a:ext>
            </a:extLst>
          </p:cNvPr>
          <p:cNvSpPr txBox="1">
            <a:spLocks/>
          </p:cNvSpPr>
          <p:nvPr/>
        </p:nvSpPr>
        <p:spPr>
          <a:xfrm>
            <a:off x="2351314" y="1388552"/>
            <a:ext cx="9296400" cy="180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When we compare the at-risk counts to the total counts for each species type, we see that mammals and birds are at much higher risk than other categories.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This implies that some factors may be affecting these species more than others, increasing their conservation risk.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F49CE1-4103-6F49-AB10-8D7E3AE2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81859"/>
              </p:ext>
            </p:extLst>
          </p:nvPr>
        </p:nvGraphicFramePr>
        <p:xfrm>
          <a:off x="1273629" y="3199484"/>
          <a:ext cx="4288971" cy="262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00">
                  <a:extLst>
                    <a:ext uri="{9D8B030D-6E8A-4147-A177-3AD203B41FA5}">
                      <a16:colId xmlns:a16="http://schemas.microsoft.com/office/drawing/2014/main" val="3701534772"/>
                    </a:ext>
                  </a:extLst>
                </a:gridCol>
                <a:gridCol w="2782071">
                  <a:extLst>
                    <a:ext uri="{9D8B030D-6E8A-4147-A177-3AD203B41FA5}">
                      <a16:colId xmlns:a16="http://schemas.microsoft.com/office/drawing/2014/main" val="2636113773"/>
                    </a:ext>
                  </a:extLst>
                </a:gridCol>
              </a:tblGrid>
              <a:tr h="4401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percentage of category at risk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extLst>
                  <a:ext uri="{0D108BD9-81ED-4DB2-BD59-A6C34878D82A}">
                    <a16:rowId xmlns:a16="http://schemas.microsoft.com/office/drawing/2014/main" val="2362820903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Mammal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17.28971963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30766897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Bird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14.58733205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1485889933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Amphibian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2267240362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Fish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8.661417323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631534941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Reptile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6.329113924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1788777573"/>
                  </a:ext>
                </a:extLst>
              </a:tr>
              <a:tr h="4860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Nonvascular Plant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1.501501502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3283394896"/>
                  </a:ext>
                </a:extLst>
              </a:tr>
              <a:tr h="2705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Vascular Plant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1.029082774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39" marR="10939" marT="10939" marB="0" anchor="b"/>
                </a:tc>
                <a:extLst>
                  <a:ext uri="{0D108BD9-81ED-4DB2-BD59-A6C34878D82A}">
                    <a16:rowId xmlns:a16="http://schemas.microsoft.com/office/drawing/2014/main" val="5488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DD88-0073-3617-A207-28AF2AE0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these numbers statistically significant?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D519-D18D-81B0-4FAB-96DE6B01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Chi-square test:</a:t>
            </a:r>
            <a:endParaRPr lang="en-US" b="1" u="sng" dirty="0"/>
          </a:p>
          <a:p>
            <a:pPr>
              <a:buNone/>
            </a:pPr>
            <a:r>
              <a:rPr lang="en-US" b="1" dirty="0"/>
              <a:t>Null Hypothesis (H₀):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b="1" dirty="0"/>
              <a:t>no significant difference</a:t>
            </a:r>
            <a:r>
              <a:rPr lang="en-US" dirty="0"/>
              <a:t> between the proportions of at-risk species across categories (mammals, birds, etc.).</a:t>
            </a:r>
          </a:p>
          <a:p>
            <a:pPr>
              <a:buNone/>
            </a:pPr>
            <a:r>
              <a:rPr lang="en-US" b="1" dirty="0"/>
              <a:t>Alternative Hypothesis (H₁):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proportions of at-risk species are </a:t>
            </a:r>
            <a:r>
              <a:rPr lang="en-US" b="1" dirty="0"/>
              <a:t>significantly different</a:t>
            </a:r>
            <a:r>
              <a:rPr lang="en-US" dirty="0"/>
              <a:t> between categories.</a:t>
            </a:r>
          </a:p>
        </p:txBody>
      </p:sp>
    </p:spTree>
    <p:extLst>
      <p:ext uri="{BB962C8B-B14F-4D97-AF65-F5344CB8AC3E}">
        <p14:creationId xmlns:p14="http://schemas.microsoft.com/office/powerpoint/2010/main" val="148675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E518-2FC8-62CC-2E8E-1EF87ECA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8F6-F4D6-C40B-AA31-2E8533C9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Chi2 Stat: 1516.5308770800077</a:t>
            </a:r>
          </a:p>
          <a:p>
            <a:pPr lvl="1"/>
            <a:r>
              <a:rPr lang="en-US" dirty="0"/>
              <a:t>The large value indicates that there is a significant difference between the observed and expected frequencies across the categories.</a:t>
            </a:r>
            <a:endParaRPr lang="it-IT" dirty="0"/>
          </a:p>
          <a:p>
            <a:r>
              <a:rPr lang="it-IT" dirty="0"/>
              <a:t>P-Value: 0.0000000000</a:t>
            </a:r>
          </a:p>
          <a:p>
            <a:pPr lvl="1"/>
            <a:r>
              <a:rPr lang="en-US" dirty="0"/>
              <a:t>The very small P-value implies that there is very little chance that the differences between categories are due to random chance. </a:t>
            </a:r>
          </a:p>
          <a:p>
            <a:pPr lvl="1"/>
            <a:r>
              <a:rPr lang="en-US" dirty="0"/>
              <a:t>This is a </a:t>
            </a:r>
            <a:r>
              <a:rPr lang="en-US" b="1" dirty="0"/>
              <a:t>strong indicator that the proportions of at-risk species differ significantly</a:t>
            </a:r>
            <a:r>
              <a:rPr lang="en-US" dirty="0"/>
              <a:t> across species categories.</a:t>
            </a:r>
          </a:p>
        </p:txBody>
      </p:sp>
    </p:spTree>
    <p:extLst>
      <p:ext uri="{BB962C8B-B14F-4D97-AF65-F5344CB8AC3E}">
        <p14:creationId xmlns:p14="http://schemas.microsoft.com/office/powerpoint/2010/main" val="18794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6E6D3-53EA-3005-D3FF-21E2E41C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does this mean?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8E758-9474-01E0-4498-C45BC56CB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77870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49553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534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Sabon Next LT</vt:lpstr>
      <vt:lpstr>Wingdings</vt:lpstr>
      <vt:lpstr>LuminousVTI</vt:lpstr>
      <vt:lpstr>Biodiversity Project – Data Analytics</vt:lpstr>
      <vt:lpstr>Goals</vt:lpstr>
      <vt:lpstr>Species Counts</vt:lpstr>
      <vt:lpstr>At-Risk Counts</vt:lpstr>
      <vt:lpstr>Are Total Species and At-Risk Species Counts Related?</vt:lpstr>
      <vt:lpstr>Which Types of Species Need the Most Help? </vt:lpstr>
      <vt:lpstr>Are these numbers statistically significant?</vt:lpstr>
      <vt:lpstr>Chi-square Values</vt:lpstr>
      <vt:lpstr>What does this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Jett Guitteau (Student)</dc:creator>
  <cp:lastModifiedBy>Jett Guitteau (Student)</cp:lastModifiedBy>
  <cp:revision>12</cp:revision>
  <dcterms:created xsi:type="dcterms:W3CDTF">2025-04-24T13:55:40Z</dcterms:created>
  <dcterms:modified xsi:type="dcterms:W3CDTF">2025-04-25T08:55:33Z</dcterms:modified>
</cp:coreProperties>
</file>