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D238-A072-4D15-8960-7502FCAD76F9}" type="datetimeFigureOut">
              <a:rPr lang="de-DE" smtClean="0"/>
              <a:pPr/>
              <a:t>30.11.2024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4E5E-FC3C-4D12-A126-23F2B4E27D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/>
          <p:cNvGrpSpPr/>
          <p:nvPr/>
        </p:nvGrpSpPr>
        <p:grpSpPr>
          <a:xfrm>
            <a:off x="755576" y="1412776"/>
            <a:ext cx="7075246" cy="3321660"/>
            <a:chOff x="251520" y="1268760"/>
            <a:chExt cx="7075246" cy="3321660"/>
          </a:xfrm>
        </p:grpSpPr>
        <p:sp>
          <p:nvSpPr>
            <p:cNvPr id="4" name="Ellipse 3"/>
            <p:cNvSpPr/>
            <p:nvPr/>
          </p:nvSpPr>
          <p:spPr>
            <a:xfrm>
              <a:off x="3779911" y="2708920"/>
              <a:ext cx="678877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51720" y="198884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0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51720" y="2564904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051720" y="342900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051720" y="4221088"/>
              <a:ext cx="360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 b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951219" y="2733301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z</a:t>
              </a:r>
              <a:endParaRPr lang="de-DE" sz="28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004048" y="2772219"/>
              <a:ext cx="50405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sz="2800" dirty="0" smtClean="0"/>
                <a:t> f</a:t>
              </a:r>
            </a:p>
          </p:txBody>
        </p:sp>
        <p:cxnSp>
          <p:nvCxnSpPr>
            <p:cNvPr id="20" name="Gerade Verbindung 19"/>
            <p:cNvCxnSpPr>
              <a:stCxn id="6" idx="3"/>
              <a:endCxn id="4" idx="2"/>
            </p:cNvCxnSpPr>
            <p:nvPr/>
          </p:nvCxnSpPr>
          <p:spPr>
            <a:xfrm>
              <a:off x="2555776" y="2173506"/>
              <a:ext cx="1224135" cy="859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7" idx="3"/>
              <a:endCxn id="4" idx="2"/>
            </p:cNvCxnSpPr>
            <p:nvPr/>
          </p:nvCxnSpPr>
          <p:spPr>
            <a:xfrm>
              <a:off x="2555776" y="2749570"/>
              <a:ext cx="1224135" cy="283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>
              <a:stCxn id="8" idx="3"/>
              <a:endCxn id="4" idx="2"/>
            </p:cNvCxnSpPr>
            <p:nvPr/>
          </p:nvCxnSpPr>
          <p:spPr>
            <a:xfrm flipV="1">
              <a:off x="2555776" y="3032956"/>
              <a:ext cx="1224135" cy="580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195736" y="2852936"/>
              <a:ext cx="216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  <a:endParaRPr lang="de-DE" sz="1000" b="1" dirty="0"/>
            </a:p>
          </p:txBody>
        </p:sp>
        <p:cxnSp>
          <p:nvCxnSpPr>
            <p:cNvPr id="28" name="Gerade Verbindung 27"/>
            <p:cNvCxnSpPr>
              <a:stCxn id="4" idx="6"/>
              <a:endCxn id="11" idx="1"/>
            </p:cNvCxnSpPr>
            <p:nvPr/>
          </p:nvCxnSpPr>
          <p:spPr>
            <a:xfrm>
              <a:off x="4458788" y="3032956"/>
              <a:ext cx="545260" cy="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endCxn id="4" idx="2"/>
            </p:cNvCxnSpPr>
            <p:nvPr/>
          </p:nvCxnSpPr>
          <p:spPr>
            <a:xfrm flipV="1">
              <a:off x="2411760" y="3032956"/>
              <a:ext cx="1368151" cy="136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11560" y="2004557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11560" y="2372671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>
              <a:off x="611560" y="2556830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611560" y="2924944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>
              <a:off x="611560" y="3420926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1560" y="3789040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28184" y="2852936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228184" y="3221050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619672" y="217873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1619672" y="274609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1619672" y="36188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508104" y="30404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1331640" y="2008594"/>
              <a:ext cx="288154" cy="15984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331640" y="2564904"/>
              <a:ext cx="296863" cy="17829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331640" y="3429000"/>
              <a:ext cx="296863" cy="1857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flipV="1">
              <a:off x="5960693" y="2865120"/>
              <a:ext cx="257227" cy="18054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251520" y="21043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</a:t>
              </a:r>
              <a:r>
                <a:rPr lang="de-DE" baseline="-25000" dirty="0" smtClean="0"/>
                <a:t>0</a:t>
              </a:r>
              <a:endParaRPr lang="de-DE" baseline="-250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251520" y="177281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 smtClean="0"/>
                <a:t>0</a:t>
              </a:r>
              <a:endParaRPr lang="de-DE" baseline="-250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251520" y="263691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</a:t>
              </a:r>
              <a:r>
                <a:rPr lang="de-DE" baseline="-25000" dirty="0" smtClean="0"/>
                <a:t>1</a:t>
              </a:r>
              <a:endParaRPr lang="de-DE" baseline="-250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251520" y="232508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1</a:t>
              </a:r>
              <a:endParaRPr lang="de-DE" baseline="-250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51520" y="350100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i</a:t>
              </a:r>
              <a:r>
                <a:rPr lang="de-DE" baseline="-25000" dirty="0" err="1" smtClean="0"/>
                <a:t>k</a:t>
              </a:r>
              <a:endParaRPr lang="de-DE" baseline="-250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51520" y="319789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k</a:t>
              </a:r>
              <a:endParaRPr lang="de-DE" baseline="-250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660232" y="299695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baseline="-250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020272" y="26369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endParaRPr lang="de-DE" baseline="-25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72000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baseline="-25000" dirty="0"/>
            </a:p>
          </p:txBody>
        </p:sp>
        <p:cxnSp>
          <p:nvCxnSpPr>
            <p:cNvPr id="87" name="Gerade Verbindung 86"/>
            <p:cNvCxnSpPr/>
            <p:nvPr/>
          </p:nvCxnSpPr>
          <p:spPr>
            <a:xfrm flipH="1">
              <a:off x="1475656" y="1502202"/>
              <a:ext cx="8709" cy="19988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1187624" y="12687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</a:t>
              </a:r>
              <a:endParaRPr lang="de-DE" baseline="-25000" dirty="0"/>
            </a:p>
          </p:txBody>
        </p:sp>
        <p:cxnSp>
          <p:nvCxnSpPr>
            <p:cNvPr id="90" name="Gerade Verbindung 89"/>
            <p:cNvCxnSpPr/>
            <p:nvPr/>
          </p:nvCxnSpPr>
          <p:spPr>
            <a:xfrm>
              <a:off x="6084168" y="2447015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5724128" y="220486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</a:t>
              </a:r>
              <a:endParaRPr lang="de-DE" baseline="-25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93"/>
          <p:cNvGrpSpPr/>
          <p:nvPr/>
        </p:nvGrpSpPr>
        <p:grpSpPr>
          <a:xfrm>
            <a:off x="1475656" y="2132856"/>
            <a:ext cx="5496261" cy="2601580"/>
            <a:chOff x="971600" y="1988840"/>
            <a:chExt cx="5496261" cy="2601580"/>
          </a:xfrm>
        </p:grpSpPr>
        <p:sp>
          <p:nvSpPr>
            <p:cNvPr id="4" name="Ellipse 3"/>
            <p:cNvSpPr/>
            <p:nvPr/>
          </p:nvSpPr>
          <p:spPr>
            <a:xfrm>
              <a:off x="3779911" y="2708920"/>
              <a:ext cx="678877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51720" y="198884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0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51720" y="2564904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051720" y="342900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051720" y="4221088"/>
              <a:ext cx="360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 b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951219" y="2733301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z</a:t>
              </a:r>
              <a:endParaRPr lang="de-DE" sz="28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004048" y="2772219"/>
              <a:ext cx="50405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sz="2800" dirty="0" smtClean="0"/>
                <a:t> f</a:t>
              </a:r>
            </a:p>
          </p:txBody>
        </p:sp>
        <p:cxnSp>
          <p:nvCxnSpPr>
            <p:cNvPr id="20" name="Gerade Verbindung 19"/>
            <p:cNvCxnSpPr>
              <a:stCxn id="6" idx="3"/>
              <a:endCxn id="4" idx="2"/>
            </p:cNvCxnSpPr>
            <p:nvPr/>
          </p:nvCxnSpPr>
          <p:spPr>
            <a:xfrm>
              <a:off x="2555776" y="2173506"/>
              <a:ext cx="1224135" cy="859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7" idx="3"/>
              <a:endCxn id="4" idx="2"/>
            </p:cNvCxnSpPr>
            <p:nvPr/>
          </p:nvCxnSpPr>
          <p:spPr>
            <a:xfrm>
              <a:off x="2555776" y="2749570"/>
              <a:ext cx="1224135" cy="283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>
              <a:stCxn id="8" idx="3"/>
              <a:endCxn id="4" idx="2"/>
            </p:cNvCxnSpPr>
            <p:nvPr/>
          </p:nvCxnSpPr>
          <p:spPr>
            <a:xfrm flipV="1">
              <a:off x="2555776" y="3032956"/>
              <a:ext cx="1224135" cy="580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195736" y="2852936"/>
              <a:ext cx="216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  <a:endParaRPr lang="de-DE" sz="1000" b="1" dirty="0"/>
            </a:p>
          </p:txBody>
        </p:sp>
        <p:cxnSp>
          <p:nvCxnSpPr>
            <p:cNvPr id="28" name="Gerade Verbindung 27"/>
            <p:cNvCxnSpPr>
              <a:stCxn id="4" idx="6"/>
              <a:endCxn id="11" idx="1"/>
            </p:cNvCxnSpPr>
            <p:nvPr/>
          </p:nvCxnSpPr>
          <p:spPr>
            <a:xfrm>
              <a:off x="4458788" y="3032956"/>
              <a:ext cx="545260" cy="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endCxn id="4" idx="2"/>
            </p:cNvCxnSpPr>
            <p:nvPr/>
          </p:nvCxnSpPr>
          <p:spPr>
            <a:xfrm flipV="1">
              <a:off x="2411760" y="3032956"/>
              <a:ext cx="1368151" cy="136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619672" y="217873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1619672" y="274609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1619672" y="36188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508104" y="30404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971600" y="1988840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0</a:t>
              </a:r>
              <a:r>
                <a:rPr lang="de-DE" dirty="0" smtClean="0"/>
                <a:t>, i</a:t>
              </a:r>
              <a:r>
                <a:rPr lang="de-DE" baseline="-25000" dirty="0" smtClean="0"/>
                <a:t>0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5940152" y="282447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p, a</a:t>
              </a:r>
              <a:endParaRPr lang="de-DE" baseline="-25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72000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baseline="-25000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475656" y="26996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1</a:t>
            </a:r>
            <a:r>
              <a:rPr lang="de-DE" dirty="0" smtClean="0"/>
              <a:t>, i</a:t>
            </a:r>
            <a:r>
              <a:rPr lang="de-DE" baseline="-25000" dirty="0" smtClean="0"/>
              <a:t>1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475656" y="35637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</a:t>
            </a:r>
            <a:r>
              <a:rPr lang="de-DE" baseline="-25000" dirty="0" err="1" smtClean="0"/>
              <a:t>n</a:t>
            </a:r>
            <a:r>
              <a:rPr lang="de-DE" dirty="0" smtClean="0"/>
              <a:t>, i</a:t>
            </a:r>
            <a:r>
              <a:rPr lang="de-DE" baseline="-25000" dirty="0" smtClean="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93"/>
          <p:cNvGrpSpPr/>
          <p:nvPr/>
        </p:nvGrpSpPr>
        <p:grpSpPr>
          <a:xfrm>
            <a:off x="611560" y="476672"/>
            <a:ext cx="5168859" cy="2601580"/>
            <a:chOff x="971600" y="1988840"/>
            <a:chExt cx="5168859" cy="2601580"/>
          </a:xfrm>
        </p:grpSpPr>
        <p:sp>
          <p:nvSpPr>
            <p:cNvPr id="4" name="Ellipse 3"/>
            <p:cNvSpPr/>
            <p:nvPr/>
          </p:nvSpPr>
          <p:spPr>
            <a:xfrm>
              <a:off x="3779911" y="2708920"/>
              <a:ext cx="678877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51720" y="198884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0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51720" y="2564904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051720" y="342900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051720" y="4221088"/>
              <a:ext cx="360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 b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951219" y="2733301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z</a:t>
              </a:r>
              <a:endParaRPr lang="de-DE" sz="28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004048" y="2772219"/>
              <a:ext cx="50405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sz="2800" dirty="0" smtClean="0"/>
                <a:t> </a:t>
              </a:r>
              <a:r>
                <a:rPr lang="de-DE" sz="2400" dirty="0" smtClean="0"/>
                <a:t>1</a:t>
              </a:r>
            </a:p>
          </p:txBody>
        </p:sp>
        <p:cxnSp>
          <p:nvCxnSpPr>
            <p:cNvPr id="20" name="Gerade Verbindung 19"/>
            <p:cNvCxnSpPr>
              <a:stCxn id="6" idx="3"/>
              <a:endCxn id="4" idx="2"/>
            </p:cNvCxnSpPr>
            <p:nvPr/>
          </p:nvCxnSpPr>
          <p:spPr>
            <a:xfrm>
              <a:off x="2555776" y="2173506"/>
              <a:ext cx="1224135" cy="859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7" idx="3"/>
              <a:endCxn id="4" idx="2"/>
            </p:cNvCxnSpPr>
            <p:nvPr/>
          </p:nvCxnSpPr>
          <p:spPr>
            <a:xfrm>
              <a:off x="2555776" y="2749570"/>
              <a:ext cx="1224135" cy="283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>
              <a:stCxn id="8" idx="3"/>
              <a:endCxn id="4" idx="2"/>
            </p:cNvCxnSpPr>
            <p:nvPr/>
          </p:nvCxnSpPr>
          <p:spPr>
            <a:xfrm flipV="1">
              <a:off x="2555776" y="3032956"/>
              <a:ext cx="1224135" cy="580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195736" y="2852936"/>
              <a:ext cx="216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  <a:endParaRPr lang="de-DE" sz="1000" b="1" dirty="0"/>
            </a:p>
          </p:txBody>
        </p:sp>
        <p:cxnSp>
          <p:nvCxnSpPr>
            <p:cNvPr id="28" name="Gerade Verbindung 27"/>
            <p:cNvCxnSpPr>
              <a:stCxn id="4" idx="6"/>
              <a:endCxn id="11" idx="1"/>
            </p:cNvCxnSpPr>
            <p:nvPr/>
          </p:nvCxnSpPr>
          <p:spPr>
            <a:xfrm>
              <a:off x="4458788" y="3032956"/>
              <a:ext cx="545260" cy="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endCxn id="4" idx="2"/>
            </p:cNvCxnSpPr>
            <p:nvPr/>
          </p:nvCxnSpPr>
          <p:spPr>
            <a:xfrm flipV="1">
              <a:off x="2411760" y="3032956"/>
              <a:ext cx="1368151" cy="136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619672" y="217873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1619672" y="274609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1619672" y="36188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>
              <a:endCxn id="58" idx="1"/>
            </p:cNvCxnSpPr>
            <p:nvPr/>
          </p:nvCxnSpPr>
          <p:spPr>
            <a:xfrm>
              <a:off x="5508104" y="3040497"/>
              <a:ext cx="632355" cy="204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971600" y="198884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</a:t>
              </a:r>
              <a:r>
                <a:rPr lang="de-DE" baseline="-25000" dirty="0" smtClean="0"/>
                <a:t>0,0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5580112" y="2691502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  <a:r>
                <a:rPr lang="de-DE" baseline="-25000" dirty="0" smtClean="0"/>
                <a:t>0</a:t>
              </a:r>
              <a:endParaRPr lang="de-DE" baseline="-25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72000" y="270892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baseline="-25000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611560" y="104344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0,1</a:t>
            </a:r>
          </a:p>
        </p:txBody>
      </p:sp>
      <p:grpSp>
        <p:nvGrpSpPr>
          <p:cNvPr id="26" name="Gruppieren 93"/>
          <p:cNvGrpSpPr/>
          <p:nvPr/>
        </p:nvGrpSpPr>
        <p:grpSpPr>
          <a:xfrm>
            <a:off x="1259632" y="3789040"/>
            <a:ext cx="4520787" cy="2601580"/>
            <a:chOff x="1619672" y="1988840"/>
            <a:chExt cx="4520787" cy="2601580"/>
          </a:xfrm>
        </p:grpSpPr>
        <p:sp>
          <p:nvSpPr>
            <p:cNvPr id="29" name="Ellipse 28"/>
            <p:cNvSpPr/>
            <p:nvPr/>
          </p:nvSpPr>
          <p:spPr>
            <a:xfrm>
              <a:off x="3779911" y="2708920"/>
              <a:ext cx="678877" cy="6480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051720" y="198884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0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051720" y="2564904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1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051720" y="342900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W</a:t>
              </a:r>
              <a:r>
                <a:rPr lang="de-DE" baseline="-25000" dirty="0" smtClean="0"/>
                <a:t>n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051720" y="4221088"/>
              <a:ext cx="36004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dirty="0" smtClean="0"/>
                <a:t> b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951219" y="2733301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z</a:t>
              </a:r>
              <a:endParaRPr lang="de-DE" sz="28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004048" y="2772219"/>
              <a:ext cx="50405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de-DE" sz="2800" dirty="0" smtClean="0"/>
                <a:t> </a:t>
              </a:r>
              <a:r>
                <a:rPr lang="de-DE" sz="2400" dirty="0" smtClean="0"/>
                <a:t>1</a:t>
              </a:r>
            </a:p>
          </p:txBody>
        </p:sp>
        <p:cxnSp>
          <p:nvCxnSpPr>
            <p:cNvPr id="37" name="Gerade Verbindung 36"/>
            <p:cNvCxnSpPr>
              <a:stCxn id="30" idx="3"/>
              <a:endCxn id="29" idx="2"/>
            </p:cNvCxnSpPr>
            <p:nvPr/>
          </p:nvCxnSpPr>
          <p:spPr>
            <a:xfrm>
              <a:off x="2555776" y="2173506"/>
              <a:ext cx="1224135" cy="859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>
              <a:stCxn id="32" idx="3"/>
              <a:endCxn id="29" idx="2"/>
            </p:cNvCxnSpPr>
            <p:nvPr/>
          </p:nvCxnSpPr>
          <p:spPr>
            <a:xfrm>
              <a:off x="2555776" y="2749570"/>
              <a:ext cx="1224135" cy="283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>
              <a:stCxn id="33" idx="3"/>
              <a:endCxn id="29" idx="2"/>
            </p:cNvCxnSpPr>
            <p:nvPr/>
          </p:nvCxnSpPr>
          <p:spPr>
            <a:xfrm flipV="1">
              <a:off x="2555776" y="3032956"/>
              <a:ext cx="1224135" cy="580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2195736" y="2852936"/>
              <a:ext cx="216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</a:p>
            <a:p>
              <a:r>
                <a:rPr lang="de-DE" sz="1000" b="1" dirty="0" smtClean="0"/>
                <a:t>.</a:t>
              </a:r>
              <a:endParaRPr lang="de-DE" sz="1000" b="1" dirty="0"/>
            </a:p>
          </p:txBody>
        </p:sp>
        <p:cxnSp>
          <p:nvCxnSpPr>
            <p:cNvPr id="41" name="Gerade Verbindung 40"/>
            <p:cNvCxnSpPr>
              <a:stCxn id="29" idx="6"/>
              <a:endCxn id="36" idx="1"/>
            </p:cNvCxnSpPr>
            <p:nvPr/>
          </p:nvCxnSpPr>
          <p:spPr>
            <a:xfrm>
              <a:off x="4458788" y="3032956"/>
              <a:ext cx="545260" cy="8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>
              <a:endCxn id="29" idx="2"/>
            </p:cNvCxnSpPr>
            <p:nvPr/>
          </p:nvCxnSpPr>
          <p:spPr>
            <a:xfrm flipV="1">
              <a:off x="2411760" y="3032956"/>
              <a:ext cx="1368151" cy="1368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1619672" y="217873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1619672" y="274609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1619672" y="3618897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>
              <a:endCxn id="59" idx="1"/>
            </p:cNvCxnSpPr>
            <p:nvPr/>
          </p:nvCxnSpPr>
          <p:spPr>
            <a:xfrm>
              <a:off x="5508104" y="3040497"/>
              <a:ext cx="632355" cy="204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5580112" y="270021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</a:t>
              </a:r>
              <a:r>
                <a:rPr lang="de-DE" baseline="-25000" dirty="0" err="1" smtClean="0"/>
                <a:t>k</a:t>
              </a:r>
              <a:endParaRPr lang="de-DE" baseline="-250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4572000" y="270892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baseline="-25000" dirty="0"/>
            </a:p>
          </p:txBody>
        </p:sp>
      </p:grpSp>
      <p:sp>
        <p:nvSpPr>
          <p:cNvPr id="58" name="Textfeld 57"/>
          <p:cNvSpPr txBox="1"/>
          <p:nvPr/>
        </p:nvSpPr>
        <p:spPr>
          <a:xfrm>
            <a:off x="5780419" y="1268760"/>
            <a:ext cx="50405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de-DE" sz="2800" dirty="0" smtClean="0"/>
              <a:t> s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5780419" y="4581128"/>
            <a:ext cx="50405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de-DE" sz="2800" dirty="0" smtClean="0"/>
              <a:t> s</a:t>
            </a:r>
          </a:p>
        </p:txBody>
      </p:sp>
      <p:cxnSp>
        <p:nvCxnSpPr>
          <p:cNvPr id="60" name="Gerade Verbindung 59"/>
          <p:cNvCxnSpPr/>
          <p:nvPr/>
        </p:nvCxnSpPr>
        <p:spPr>
          <a:xfrm>
            <a:off x="6291483" y="1528329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ckige Klammer links/rechts 61"/>
          <p:cNvSpPr/>
          <p:nvPr/>
        </p:nvSpPr>
        <p:spPr>
          <a:xfrm>
            <a:off x="6372200" y="2708920"/>
            <a:ext cx="576064" cy="1008112"/>
          </a:xfrm>
          <a:prstGeom prst="bracketPair">
            <a:avLst>
              <a:gd name="adj" fmla="val 24188"/>
            </a:avLst>
          </a:prstGeom>
          <a:ln w="190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0.1</a:t>
            </a:r>
          </a:p>
          <a:p>
            <a:pPr algn="ctr"/>
            <a:r>
              <a:rPr lang="de-DE" dirty="0" smtClean="0"/>
              <a:t>0.3</a:t>
            </a:r>
          </a:p>
          <a:p>
            <a:pPr algn="ctr"/>
            <a:r>
              <a:rPr lang="de-DE" dirty="0" smtClean="0"/>
              <a:t>0.2</a:t>
            </a:r>
          </a:p>
          <a:p>
            <a:pPr algn="ctr"/>
            <a:r>
              <a:rPr lang="de-DE" dirty="0" smtClean="0"/>
              <a:t>0.4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611560" y="190754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0,n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11560" y="5229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</a:t>
            </a:r>
            <a:r>
              <a:rPr lang="de-DE" baseline="-25000" dirty="0" err="1" smtClean="0"/>
              <a:t>k,n</a:t>
            </a:r>
            <a:endParaRPr lang="de-DE" baseline="-25000" dirty="0" smtClean="0"/>
          </a:p>
        </p:txBody>
      </p:sp>
      <p:sp>
        <p:nvSpPr>
          <p:cNvPr id="67" name="Textfeld 66"/>
          <p:cNvSpPr txBox="1"/>
          <p:nvPr/>
        </p:nvSpPr>
        <p:spPr>
          <a:xfrm>
            <a:off x="611560" y="436510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k,1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11560" y="378904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k,0</a:t>
            </a:r>
          </a:p>
        </p:txBody>
      </p:sp>
      <p:cxnSp>
        <p:nvCxnSpPr>
          <p:cNvPr id="70" name="Gewinkelte Verbindung 69"/>
          <p:cNvCxnSpPr>
            <a:stCxn id="58" idx="2"/>
          </p:cNvCxnSpPr>
          <p:nvPr/>
        </p:nvCxnSpPr>
        <p:spPr>
          <a:xfrm flipH="1">
            <a:off x="5652121" y="1791980"/>
            <a:ext cx="380326" cy="3051056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59" idx="0"/>
          </p:cNvCxnSpPr>
          <p:nvPr/>
        </p:nvCxnSpPr>
        <p:spPr>
          <a:xfrm flipH="1" flipV="1">
            <a:off x="5652123" y="1521956"/>
            <a:ext cx="380324" cy="3059172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62" idx="0"/>
          </p:cNvCxnSpPr>
          <p:nvPr/>
        </p:nvCxnSpPr>
        <p:spPr>
          <a:xfrm>
            <a:off x="6660232" y="1556792"/>
            <a:ext cx="0" cy="115212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endCxn id="62" idx="2"/>
          </p:cNvCxnSpPr>
          <p:nvPr/>
        </p:nvCxnSpPr>
        <p:spPr>
          <a:xfrm flipV="1">
            <a:off x="6660232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6300192" y="117062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91" name="Textfeld 90"/>
          <p:cNvSpPr txBox="1"/>
          <p:nvPr/>
        </p:nvSpPr>
        <p:spPr>
          <a:xfrm>
            <a:off x="6300192" y="44998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k</a:t>
            </a:r>
            <a:endParaRPr lang="de-DE" baseline="-25000" dirty="0"/>
          </a:p>
        </p:txBody>
      </p:sp>
      <p:sp>
        <p:nvSpPr>
          <p:cNvPr id="92" name="Textfeld 91"/>
          <p:cNvSpPr txBox="1"/>
          <p:nvPr/>
        </p:nvSpPr>
        <p:spPr>
          <a:xfrm>
            <a:off x="7308304" y="1340768"/>
            <a:ext cx="720080" cy="36724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de-DE" sz="2400" dirty="0" smtClean="0"/>
              <a:t>Loss</a:t>
            </a:r>
          </a:p>
        </p:txBody>
      </p:sp>
      <p:cxnSp>
        <p:nvCxnSpPr>
          <p:cNvPr id="97" name="Gerade Verbindung 96"/>
          <p:cNvCxnSpPr/>
          <p:nvPr/>
        </p:nvCxnSpPr>
        <p:spPr>
          <a:xfrm>
            <a:off x="6295830" y="4845369"/>
            <a:ext cx="10081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92" idx="0"/>
          </p:cNvCxnSpPr>
          <p:nvPr/>
        </p:nvCxnSpPr>
        <p:spPr>
          <a:xfrm>
            <a:off x="7668344" y="98072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flipV="1">
            <a:off x="7668344" y="501317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52320" y="6206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7524328" y="537321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r>
              <a:rPr lang="de-DE" baseline="-25000" dirty="0" err="1" smtClean="0"/>
              <a:t>k</a:t>
            </a:r>
            <a:endParaRPr lang="de-DE" baseline="-25000" dirty="0"/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8028384" y="321297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388424" y="2996952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112" name="Textfeld 111"/>
          <p:cNvSpPr txBox="1"/>
          <p:nvPr/>
        </p:nvSpPr>
        <p:spPr>
          <a:xfrm>
            <a:off x="3635896" y="270892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/>
          <p:cNvGrpSpPr/>
          <p:nvPr/>
        </p:nvGrpSpPr>
        <p:grpSpPr>
          <a:xfrm>
            <a:off x="467544" y="1700808"/>
            <a:ext cx="8073605" cy="3290883"/>
            <a:chOff x="795222" y="1052736"/>
            <a:chExt cx="8073605" cy="3290883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4548347" y="1803593"/>
              <a:ext cx="4320480" cy="2540026"/>
              <a:chOff x="2123728" y="2163633"/>
              <a:chExt cx="4320480" cy="2540026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4283967" y="2852936"/>
                <a:ext cx="678877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2555776" y="2163633"/>
                <a:ext cx="50405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1400" dirty="0" smtClean="0"/>
                  <a:t>W</a:t>
                </a:r>
                <a:r>
                  <a:rPr lang="de-DE" sz="1400" baseline="-25000" dirty="0" smtClean="0"/>
                  <a:t>0,k</a:t>
                </a:r>
                <a:endParaRPr lang="de-DE" sz="1400" baseline="-25000" dirty="0" smtClean="0"/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2555776" y="2739697"/>
                <a:ext cx="50405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1400" dirty="0" smtClean="0"/>
                  <a:t>W</a:t>
                </a:r>
                <a:r>
                  <a:rPr lang="de-DE" sz="1400" baseline="-25000" dirty="0" smtClean="0"/>
                  <a:t>1,k</a:t>
                </a:r>
                <a:endParaRPr lang="de-DE" sz="1400" baseline="-25000" dirty="0" smtClean="0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555776" y="3603793"/>
                <a:ext cx="504056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1400" dirty="0" err="1" smtClean="0"/>
                  <a:t>W</a:t>
                </a:r>
                <a:r>
                  <a:rPr lang="de-DE" sz="1400" baseline="-25000" dirty="0" err="1" smtClean="0"/>
                  <a:t>j,k</a:t>
                </a:r>
                <a:endParaRPr lang="de-DE" sz="1400" baseline="-25000" dirty="0" smtClean="0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555776" y="4395882"/>
                <a:ext cx="360040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1400" dirty="0" smtClean="0"/>
                  <a:t>b</a:t>
                </a:r>
                <a:r>
                  <a:rPr lang="de-DE" sz="1400" baseline="-25000" dirty="0" smtClean="0"/>
                  <a:t>k</a:t>
                </a:r>
                <a:endParaRPr lang="de-DE" sz="1400" baseline="-25000" dirty="0" smtClean="0"/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4455275" y="2877317"/>
                <a:ext cx="32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 smtClean="0"/>
                  <a:t>z</a:t>
                </a:r>
                <a:endParaRPr lang="de-DE" sz="2800" dirty="0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5508104" y="2916235"/>
                <a:ext cx="504056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2800" dirty="0" smtClean="0"/>
                  <a:t> f</a:t>
                </a:r>
              </a:p>
            </p:txBody>
          </p:sp>
          <p:cxnSp>
            <p:nvCxnSpPr>
              <p:cNvPr id="20" name="Gerade Verbindung 19"/>
              <p:cNvCxnSpPr>
                <a:stCxn id="6" idx="3"/>
                <a:endCxn id="4" idx="2"/>
              </p:cNvCxnSpPr>
              <p:nvPr/>
            </p:nvCxnSpPr>
            <p:spPr>
              <a:xfrm>
                <a:off x="3059832" y="2317522"/>
                <a:ext cx="1224135" cy="859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>
                <a:stCxn id="7" idx="3"/>
                <a:endCxn id="4" idx="2"/>
              </p:cNvCxnSpPr>
              <p:nvPr/>
            </p:nvCxnSpPr>
            <p:spPr>
              <a:xfrm>
                <a:off x="3059832" y="2893586"/>
                <a:ext cx="1224135" cy="283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>
                <a:stCxn id="8" idx="3"/>
                <a:endCxn id="4" idx="2"/>
              </p:cNvCxnSpPr>
              <p:nvPr/>
            </p:nvCxnSpPr>
            <p:spPr>
              <a:xfrm flipV="1">
                <a:off x="3059832" y="3176972"/>
                <a:ext cx="1224135" cy="5807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/>
              <p:cNvSpPr txBox="1"/>
              <p:nvPr/>
            </p:nvSpPr>
            <p:spPr>
              <a:xfrm>
                <a:off x="2699792" y="2996952"/>
                <a:ext cx="2160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 smtClean="0"/>
                  <a:t>.</a:t>
                </a:r>
              </a:p>
              <a:p>
                <a:r>
                  <a:rPr lang="de-DE" sz="1000" b="1" dirty="0" smtClean="0"/>
                  <a:t>.</a:t>
                </a:r>
              </a:p>
              <a:p>
                <a:r>
                  <a:rPr lang="de-DE" sz="1000" b="1" dirty="0" smtClean="0"/>
                  <a:t>.</a:t>
                </a:r>
                <a:endParaRPr lang="de-DE" sz="1000" b="1" dirty="0"/>
              </a:p>
            </p:txBody>
          </p:sp>
          <p:cxnSp>
            <p:nvCxnSpPr>
              <p:cNvPr id="28" name="Gerade Verbindung 27"/>
              <p:cNvCxnSpPr>
                <a:stCxn id="4" idx="6"/>
                <a:endCxn id="11" idx="1"/>
              </p:cNvCxnSpPr>
              <p:nvPr/>
            </p:nvCxnSpPr>
            <p:spPr>
              <a:xfrm>
                <a:off x="4962844" y="3176972"/>
                <a:ext cx="545260" cy="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>
                <a:endCxn id="4" idx="2"/>
              </p:cNvCxnSpPr>
              <p:nvPr/>
            </p:nvCxnSpPr>
            <p:spPr>
              <a:xfrm flipV="1">
                <a:off x="2915816" y="3176972"/>
                <a:ext cx="1368151" cy="1368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>
                <a:off x="2123728" y="2322753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>
                <a:off x="2123728" y="2890108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>
                <a:off x="2123728" y="3762913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/>
            </p:nvCxnSpPr>
            <p:spPr>
              <a:xfrm>
                <a:off x="6012160" y="3184513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feld 83"/>
              <p:cNvSpPr txBox="1"/>
              <p:nvPr/>
            </p:nvSpPr>
            <p:spPr>
              <a:xfrm>
                <a:off x="6035813" y="278092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</a:t>
                </a:r>
                <a:r>
                  <a:rPr lang="de-DE" baseline="-25000" dirty="0" smtClean="0"/>
                  <a:t>k</a:t>
                </a:r>
                <a:endParaRPr lang="de-DE" baseline="-25000" dirty="0"/>
              </a:p>
            </p:txBody>
          </p:sp>
          <p:sp>
            <p:nvSpPr>
              <p:cNvPr id="85" name="Textfeld 84"/>
              <p:cNvSpPr txBox="1"/>
              <p:nvPr/>
            </p:nvSpPr>
            <p:spPr>
              <a:xfrm>
                <a:off x="5076056" y="2852936"/>
                <a:ext cx="1847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 smtClean="0"/>
              </a:p>
              <a:p>
                <a:endParaRPr lang="de-DE" baseline="-25000" dirty="0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795222" y="1663077"/>
              <a:ext cx="3744416" cy="2227602"/>
              <a:chOff x="2699792" y="2317522"/>
              <a:chExt cx="3744416" cy="2227602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4283967" y="2852936"/>
                <a:ext cx="678877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4455275" y="2877317"/>
                <a:ext cx="32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 smtClean="0"/>
                  <a:t>z</a:t>
                </a:r>
                <a:endParaRPr lang="de-DE" sz="28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5508104" y="2916235"/>
                <a:ext cx="504056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2800" dirty="0" smtClean="0"/>
                  <a:t> f</a:t>
                </a:r>
              </a:p>
            </p:txBody>
          </p:sp>
          <p:cxnSp>
            <p:nvCxnSpPr>
              <p:cNvPr id="38" name="Gerade Verbindung 37"/>
              <p:cNvCxnSpPr>
                <a:endCxn id="30" idx="2"/>
              </p:cNvCxnSpPr>
              <p:nvPr/>
            </p:nvCxnSpPr>
            <p:spPr>
              <a:xfrm>
                <a:off x="3059832" y="2317522"/>
                <a:ext cx="1224135" cy="859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>
                <a:endCxn id="30" idx="2"/>
              </p:cNvCxnSpPr>
              <p:nvPr/>
            </p:nvCxnSpPr>
            <p:spPr>
              <a:xfrm>
                <a:off x="3059832" y="2893586"/>
                <a:ext cx="1224135" cy="283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>
                <a:endCxn id="30" idx="2"/>
              </p:cNvCxnSpPr>
              <p:nvPr/>
            </p:nvCxnSpPr>
            <p:spPr>
              <a:xfrm flipV="1">
                <a:off x="3059832" y="3176972"/>
                <a:ext cx="1224135" cy="5807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/>
              <p:cNvSpPr txBox="1"/>
              <p:nvPr/>
            </p:nvSpPr>
            <p:spPr>
              <a:xfrm>
                <a:off x="2699792" y="2996952"/>
                <a:ext cx="2160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b="1" dirty="0" smtClean="0"/>
                  <a:t>.</a:t>
                </a:r>
              </a:p>
              <a:p>
                <a:r>
                  <a:rPr lang="de-DE" sz="1000" b="1" dirty="0" smtClean="0"/>
                  <a:t>.</a:t>
                </a:r>
              </a:p>
              <a:p>
                <a:r>
                  <a:rPr lang="de-DE" sz="1000" b="1" dirty="0" smtClean="0"/>
                  <a:t>.</a:t>
                </a:r>
                <a:endParaRPr lang="de-DE" sz="1000" b="1" dirty="0"/>
              </a:p>
            </p:txBody>
          </p:sp>
          <p:cxnSp>
            <p:nvCxnSpPr>
              <p:cNvPr id="42" name="Gerade Verbindung 41"/>
              <p:cNvCxnSpPr>
                <a:stCxn id="30" idx="6"/>
                <a:endCxn id="37" idx="1"/>
              </p:cNvCxnSpPr>
              <p:nvPr/>
            </p:nvCxnSpPr>
            <p:spPr>
              <a:xfrm>
                <a:off x="4962844" y="3176972"/>
                <a:ext cx="545260" cy="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>
                <a:endCxn id="30" idx="2"/>
              </p:cNvCxnSpPr>
              <p:nvPr/>
            </p:nvCxnSpPr>
            <p:spPr>
              <a:xfrm flipV="1">
                <a:off x="2915816" y="3176972"/>
                <a:ext cx="1368151" cy="1368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/>
            </p:nvCxnSpPr>
            <p:spPr>
              <a:xfrm>
                <a:off x="6012160" y="3184513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/>
            </p:nvSpPr>
            <p:spPr>
              <a:xfrm>
                <a:off x="6029578" y="2824473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</a:t>
                </a:r>
                <a:r>
                  <a:rPr lang="de-DE" baseline="-25000" dirty="0" smtClean="0"/>
                  <a:t>1</a:t>
                </a:r>
                <a:endParaRPr lang="de-DE" baseline="-25000" dirty="0"/>
              </a:p>
            </p:txBody>
          </p:sp>
        </p:grpSp>
        <p:grpSp>
          <p:nvGrpSpPr>
            <p:cNvPr id="62" name="Gruppieren 61"/>
            <p:cNvGrpSpPr/>
            <p:nvPr/>
          </p:nvGrpSpPr>
          <p:grpSpPr>
            <a:xfrm>
              <a:off x="7500675" y="3068960"/>
              <a:ext cx="399214" cy="349007"/>
              <a:chOff x="8028384" y="3068960"/>
              <a:chExt cx="399214" cy="349007"/>
            </a:xfrm>
          </p:grpSpPr>
          <p:sp>
            <p:nvSpPr>
              <p:cNvPr id="60" name="Gleichschenkliges Dreieck 59"/>
              <p:cNvSpPr/>
              <p:nvPr/>
            </p:nvSpPr>
            <p:spPr>
              <a:xfrm rot="10800000">
                <a:off x="8028384" y="3068960"/>
                <a:ext cx="216024" cy="21602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8172400" y="3140968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k</a:t>
                </a:r>
                <a:endParaRPr lang="de-DE" sz="1200" dirty="0"/>
              </a:p>
            </p:txBody>
          </p:sp>
        </p:grpSp>
        <p:grpSp>
          <p:nvGrpSpPr>
            <p:cNvPr id="63" name="Gruppieren 62"/>
            <p:cNvGrpSpPr/>
            <p:nvPr/>
          </p:nvGrpSpPr>
          <p:grpSpPr>
            <a:xfrm>
              <a:off x="3108187" y="2780928"/>
              <a:ext cx="407230" cy="349007"/>
              <a:chOff x="8028384" y="3068960"/>
              <a:chExt cx="407230" cy="349007"/>
            </a:xfrm>
          </p:grpSpPr>
          <p:sp>
            <p:nvSpPr>
              <p:cNvPr id="64" name="Gleichschenkliges Dreieck 63"/>
              <p:cNvSpPr/>
              <p:nvPr/>
            </p:nvSpPr>
            <p:spPr>
              <a:xfrm rot="10800000">
                <a:off x="8028384" y="3068960"/>
                <a:ext cx="216024" cy="21602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8172400" y="314096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1</a:t>
                </a:r>
                <a:endParaRPr lang="de-DE" sz="1200" dirty="0"/>
              </a:p>
            </p:txBody>
          </p:sp>
        </p:grpSp>
        <p:sp>
          <p:nvSpPr>
            <p:cNvPr id="66" name="Textfeld 65"/>
            <p:cNvSpPr txBox="1"/>
            <p:nvPr/>
          </p:nvSpPr>
          <p:spPr>
            <a:xfrm>
              <a:off x="6948264" y="1052736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Mistral" pitchFamily="66" charset="0"/>
                </a:rPr>
                <a:t>l</a:t>
              </a:r>
              <a:endParaRPr lang="de-DE" sz="2000" dirty="0">
                <a:latin typeface="Mistral" pitchFamily="66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555776" y="1052736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Mistral" pitchFamily="66" charset="0"/>
                </a:rPr>
                <a:t>l</a:t>
              </a:r>
              <a:r>
                <a:rPr lang="de-DE" sz="2000" dirty="0" smtClean="0"/>
                <a:t>-1</a:t>
              </a:r>
              <a:endParaRPr lang="de-DE" sz="2000" dirty="0"/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2383296" y="3048064"/>
              <a:ext cx="2160241" cy="676535"/>
              <a:chOff x="4283967" y="2824473"/>
              <a:chExt cx="2160241" cy="676535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4283967" y="2852936"/>
                <a:ext cx="678877" cy="6480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4455275" y="2877317"/>
                <a:ext cx="32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 smtClean="0"/>
                  <a:t>z</a:t>
                </a:r>
                <a:endParaRPr lang="de-DE" sz="2800" dirty="0"/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5508104" y="2916235"/>
                <a:ext cx="504056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de-DE" sz="2800" dirty="0" smtClean="0"/>
                  <a:t> f</a:t>
                </a:r>
              </a:p>
            </p:txBody>
          </p:sp>
          <p:cxnSp>
            <p:nvCxnSpPr>
              <p:cNvPr id="76" name="Gerade Verbindung 75"/>
              <p:cNvCxnSpPr>
                <a:stCxn id="69" idx="6"/>
                <a:endCxn id="71" idx="1"/>
              </p:cNvCxnSpPr>
              <p:nvPr/>
            </p:nvCxnSpPr>
            <p:spPr>
              <a:xfrm>
                <a:off x="4962844" y="3176972"/>
                <a:ext cx="545260" cy="8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78"/>
              <p:cNvCxnSpPr/>
              <p:nvPr/>
            </p:nvCxnSpPr>
            <p:spPr>
              <a:xfrm>
                <a:off x="6012160" y="3184513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feld 79"/>
              <p:cNvSpPr txBox="1"/>
              <p:nvPr/>
            </p:nvSpPr>
            <p:spPr>
              <a:xfrm>
                <a:off x="6029578" y="282447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</a:t>
                </a:r>
                <a:r>
                  <a:rPr lang="de-DE" baseline="-25000" dirty="0" err="1" smtClean="0"/>
                  <a:t>j</a:t>
                </a:r>
                <a:endParaRPr lang="de-DE" baseline="-25000" dirty="0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3110777" y="3638757"/>
              <a:ext cx="365552" cy="349007"/>
              <a:chOff x="8028384" y="3068960"/>
              <a:chExt cx="365552" cy="349007"/>
            </a:xfrm>
          </p:grpSpPr>
          <p:sp>
            <p:nvSpPr>
              <p:cNvPr id="82" name="Gleichschenkliges Dreieck 81"/>
              <p:cNvSpPr/>
              <p:nvPr/>
            </p:nvSpPr>
            <p:spPr>
              <a:xfrm rot="10800000">
                <a:off x="8028384" y="3068960"/>
                <a:ext cx="216024" cy="216024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Textfeld 82"/>
              <p:cNvSpPr txBox="1"/>
              <p:nvPr/>
            </p:nvSpPr>
            <p:spPr>
              <a:xfrm>
                <a:off x="8172400" y="3140968"/>
                <a:ext cx="221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smtClean="0"/>
                  <a:t>j</a:t>
                </a:r>
                <a:endParaRPr lang="de-DE" sz="12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Bildschirmpräsentation 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Benutzer1</dc:creator>
  <cp:lastModifiedBy>Benutzer1</cp:lastModifiedBy>
  <cp:revision>50</cp:revision>
  <dcterms:created xsi:type="dcterms:W3CDTF">2024-11-21T10:10:05Z</dcterms:created>
  <dcterms:modified xsi:type="dcterms:W3CDTF">2024-11-30T09:38:03Z</dcterms:modified>
</cp:coreProperties>
</file>