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6"/>
  </p:notesMasterIdLst>
  <p:handoutMasterIdLst>
    <p:handoutMasterId r:id="rId127"/>
  </p:handoutMasterIdLst>
  <p:sldIdLst>
    <p:sldId id="285" r:id="rId2"/>
    <p:sldId id="269" r:id="rId3"/>
    <p:sldId id="362" r:id="rId4"/>
    <p:sldId id="327" r:id="rId5"/>
    <p:sldId id="328" r:id="rId6"/>
    <p:sldId id="332" r:id="rId7"/>
    <p:sldId id="337" r:id="rId8"/>
    <p:sldId id="339" r:id="rId9"/>
    <p:sldId id="340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6" r:id="rId20"/>
    <p:sldId id="358" r:id="rId21"/>
    <p:sldId id="355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5" r:id="rId31"/>
    <p:sldId id="376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3" r:id="rId44"/>
    <p:sldId id="394" r:id="rId45"/>
    <p:sldId id="395" r:id="rId46"/>
    <p:sldId id="411" r:id="rId47"/>
    <p:sldId id="409" r:id="rId48"/>
    <p:sldId id="465" r:id="rId49"/>
    <p:sldId id="491" r:id="rId50"/>
    <p:sldId id="498" r:id="rId51"/>
    <p:sldId id="296" r:id="rId52"/>
    <p:sldId id="261" r:id="rId53"/>
    <p:sldId id="300" r:id="rId54"/>
    <p:sldId id="499" r:id="rId55"/>
    <p:sldId id="500" r:id="rId56"/>
    <p:sldId id="372" r:id="rId57"/>
    <p:sldId id="374" r:id="rId58"/>
    <p:sldId id="373" r:id="rId59"/>
    <p:sldId id="392" r:id="rId60"/>
    <p:sldId id="501" r:id="rId61"/>
    <p:sldId id="502" r:id="rId62"/>
    <p:sldId id="503" r:id="rId63"/>
    <p:sldId id="402" r:id="rId64"/>
    <p:sldId id="406" r:id="rId65"/>
    <p:sldId id="403" r:id="rId66"/>
    <p:sldId id="405" r:id="rId67"/>
    <p:sldId id="404" r:id="rId68"/>
    <p:sldId id="443" r:id="rId69"/>
    <p:sldId id="444" r:id="rId70"/>
    <p:sldId id="445" r:id="rId71"/>
    <p:sldId id="446" r:id="rId72"/>
    <p:sldId id="447" r:id="rId73"/>
    <p:sldId id="448" r:id="rId74"/>
    <p:sldId id="298" r:id="rId75"/>
    <p:sldId id="504" r:id="rId76"/>
    <p:sldId id="505" r:id="rId77"/>
    <p:sldId id="398" r:id="rId78"/>
    <p:sldId id="506" r:id="rId79"/>
    <p:sldId id="396" r:id="rId80"/>
    <p:sldId id="399" r:id="rId81"/>
    <p:sldId id="508" r:id="rId82"/>
    <p:sldId id="510" r:id="rId83"/>
    <p:sldId id="555" r:id="rId84"/>
    <p:sldId id="407" r:id="rId85"/>
    <p:sldId id="557" r:id="rId86"/>
    <p:sldId id="558" r:id="rId87"/>
    <p:sldId id="559" r:id="rId88"/>
    <p:sldId id="353" r:id="rId89"/>
    <p:sldId id="377" r:id="rId90"/>
    <p:sldId id="378" r:id="rId91"/>
    <p:sldId id="354" r:id="rId92"/>
    <p:sldId id="379" r:id="rId93"/>
    <p:sldId id="380" r:id="rId94"/>
    <p:sldId id="560" r:id="rId95"/>
    <p:sldId id="561" r:id="rId96"/>
    <p:sldId id="562" r:id="rId97"/>
    <p:sldId id="284" r:id="rId98"/>
    <p:sldId id="299" r:id="rId99"/>
    <p:sldId id="563" r:id="rId100"/>
    <p:sldId id="315" r:id="rId101"/>
    <p:sldId id="301" r:id="rId102"/>
    <p:sldId id="302" r:id="rId103"/>
    <p:sldId id="303" r:id="rId104"/>
    <p:sldId id="304" r:id="rId105"/>
    <p:sldId id="305" r:id="rId106"/>
    <p:sldId id="306" r:id="rId107"/>
    <p:sldId id="564" r:id="rId108"/>
    <p:sldId id="566" r:id="rId109"/>
    <p:sldId id="286" r:id="rId110"/>
    <p:sldId id="289" r:id="rId111"/>
    <p:sldId id="295" r:id="rId112"/>
    <p:sldId id="567" r:id="rId113"/>
    <p:sldId id="297" r:id="rId114"/>
    <p:sldId id="568" r:id="rId115"/>
    <p:sldId id="290" r:id="rId116"/>
    <p:sldId id="570" r:id="rId117"/>
    <p:sldId id="571" r:id="rId118"/>
    <p:sldId id="572" r:id="rId119"/>
    <p:sldId id="573" r:id="rId120"/>
    <p:sldId id="574" r:id="rId121"/>
    <p:sldId id="575" r:id="rId122"/>
    <p:sldId id="576" r:id="rId123"/>
    <p:sldId id="577" r:id="rId124"/>
    <p:sldId id="578" r:id="rId1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DC8-08D2-7F4B-4DDB-4CE7E4F74F60}" v="3" dt="2019-09-28T13:47:49.275"/>
    <p1510:client id="{D3B93DF0-CF11-F84D-8527-D028EBCF7A40}" v="38" dt="2019-09-29T02:37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577" autoAdjust="0"/>
  </p:normalViewPr>
  <p:slideViewPr>
    <p:cSldViewPr>
      <p:cViewPr varScale="1">
        <p:scale>
          <a:sx n="87" d="100"/>
          <a:sy n="87" d="100"/>
        </p:scale>
        <p:origin x="6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6/11/relationships/changesInfo" Target="changesInfos/changesInfo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D3B93DF0-CF11-F84D-8527-D028EBCF7A40}"/>
    <pc:docChg chg="custSel delSld modSld">
      <pc:chgData name="Amey Karkare" userId="215b254d-c408-4008-bc61-a3cc3459680b" providerId="ADAL" clId="{D3B93DF0-CF11-F84D-8527-D028EBCF7A40}" dt="2019-09-29T02:52:30.307" v="259" actId="2696"/>
      <pc:docMkLst>
        <pc:docMk/>
      </pc:docMkLst>
      <pc:sldChg chg="modSp">
        <pc:chgData name="Amey Karkare" userId="215b254d-c408-4008-bc61-a3cc3459680b" providerId="ADAL" clId="{D3B93DF0-CF11-F84D-8527-D028EBCF7A40}" dt="2019-09-29T02:40:41.832" v="256" actId="14100"/>
        <pc:sldMkLst>
          <pc:docMk/>
          <pc:sldMk cId="2819701584" sldId="300"/>
        </pc:sldMkLst>
        <pc:spChg chg="mod">
          <ac:chgData name="Amey Karkare" userId="215b254d-c408-4008-bc61-a3cc3459680b" providerId="ADAL" clId="{D3B93DF0-CF11-F84D-8527-D028EBCF7A40}" dt="2019-09-29T02:40:28.913" v="255" actId="14100"/>
          <ac:spMkLst>
            <pc:docMk/>
            <pc:sldMk cId="2819701584" sldId="300"/>
            <ac:spMk id="5" creationId="{00000000-0000-0000-0000-000000000000}"/>
          </ac:spMkLst>
        </pc:spChg>
        <pc:spChg chg="mod">
          <ac:chgData name="Amey Karkare" userId="215b254d-c408-4008-bc61-a3cc3459680b" providerId="ADAL" clId="{D3B93DF0-CF11-F84D-8527-D028EBCF7A40}" dt="2019-09-29T02:40:41.832" v="256" actId="14100"/>
          <ac:spMkLst>
            <pc:docMk/>
            <pc:sldMk cId="2819701584" sldId="300"/>
            <ac:spMk id="7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19:51.617" v="0" actId="2696"/>
        <pc:sldMkLst>
          <pc:docMk/>
          <pc:sldMk cId="1418157010" sldId="329"/>
        </pc:sldMkLst>
      </pc:sldChg>
      <pc:sldChg chg="del">
        <pc:chgData name="Amey Karkare" userId="215b254d-c408-4008-bc61-a3cc3459680b" providerId="ADAL" clId="{D3B93DF0-CF11-F84D-8527-D028EBCF7A40}" dt="2019-09-29T02:20:16.780" v="1" actId="2696"/>
        <pc:sldMkLst>
          <pc:docMk/>
          <pc:sldMk cId="1598495819" sldId="335"/>
        </pc:sldMkLst>
      </pc:sldChg>
      <pc:sldChg chg="addSp delSp modSp delAnim modAnim">
        <pc:chgData name="Amey Karkare" userId="215b254d-c408-4008-bc61-a3cc3459680b" providerId="ADAL" clId="{D3B93DF0-CF11-F84D-8527-D028EBCF7A40}" dt="2019-09-29T02:29:11.423" v="159" actId="207"/>
        <pc:sldMkLst>
          <pc:docMk/>
          <pc:sldMk cId="2705272873" sldId="337"/>
        </pc:sldMkLst>
        <pc:spChg chg="add del mod">
          <ac:chgData name="Amey Karkare" userId="215b254d-c408-4008-bc61-a3cc3459680b" providerId="ADAL" clId="{D3B93DF0-CF11-F84D-8527-D028EBCF7A40}" dt="2019-09-29T02:24:23.822" v="132" actId="478"/>
          <ac:spMkLst>
            <pc:docMk/>
            <pc:sldMk cId="2705272873" sldId="337"/>
            <ac:spMk id="2" creationId="{6F481678-2EA9-384B-9244-5D62C109DB19}"/>
          </ac:spMkLst>
        </pc:spChg>
        <pc:spChg chg="add mod">
          <ac:chgData name="Amey Karkare" userId="215b254d-c408-4008-bc61-a3cc3459680b" providerId="ADAL" clId="{D3B93DF0-CF11-F84D-8527-D028EBCF7A40}" dt="2019-09-29T02:28:59.421" v="154" actId="207"/>
          <ac:spMkLst>
            <pc:docMk/>
            <pc:sldMk cId="2705272873" sldId="337"/>
            <ac:spMk id="27" creationId="{5B55EA20-7981-E644-ADE8-328812F68EA4}"/>
          </ac:spMkLst>
        </pc:spChg>
        <pc:spChg chg="add mod">
          <ac:chgData name="Amey Karkare" userId="215b254d-c408-4008-bc61-a3cc3459680b" providerId="ADAL" clId="{D3B93DF0-CF11-F84D-8527-D028EBCF7A40}" dt="2019-09-29T02:29:02.361" v="155" actId="207"/>
          <ac:spMkLst>
            <pc:docMk/>
            <pc:sldMk cId="2705272873" sldId="337"/>
            <ac:spMk id="28" creationId="{94426982-5724-DA44-88DC-D25C5E3ECDFF}"/>
          </ac:spMkLst>
        </pc:spChg>
        <pc:spChg chg="add mod">
          <ac:chgData name="Amey Karkare" userId="215b254d-c408-4008-bc61-a3cc3459680b" providerId="ADAL" clId="{D3B93DF0-CF11-F84D-8527-D028EBCF7A40}" dt="2019-09-29T02:29:04.783" v="156" actId="207"/>
          <ac:spMkLst>
            <pc:docMk/>
            <pc:sldMk cId="2705272873" sldId="337"/>
            <ac:spMk id="29" creationId="{C4EABFE6-B2F7-2943-A205-E66A05ACB4DB}"/>
          </ac:spMkLst>
        </pc:spChg>
        <pc:spChg chg="add mod">
          <ac:chgData name="Amey Karkare" userId="215b254d-c408-4008-bc61-a3cc3459680b" providerId="ADAL" clId="{D3B93DF0-CF11-F84D-8527-D028EBCF7A40}" dt="2019-09-29T02:29:06.863" v="157" actId="207"/>
          <ac:spMkLst>
            <pc:docMk/>
            <pc:sldMk cId="2705272873" sldId="337"/>
            <ac:spMk id="30" creationId="{6BDCAA6F-D91F-A849-8345-00D1A6C24192}"/>
          </ac:spMkLst>
        </pc:spChg>
        <pc:spChg chg="add mod">
          <ac:chgData name="Amey Karkare" userId="215b254d-c408-4008-bc61-a3cc3459680b" providerId="ADAL" clId="{D3B93DF0-CF11-F84D-8527-D028EBCF7A40}" dt="2019-09-29T02:29:09.092" v="158" actId="207"/>
          <ac:spMkLst>
            <pc:docMk/>
            <pc:sldMk cId="2705272873" sldId="337"/>
            <ac:spMk id="31" creationId="{9F477453-B834-3A4C-8103-AE3F097CB8F3}"/>
          </ac:spMkLst>
        </pc:spChg>
        <pc:spChg chg="add mod">
          <ac:chgData name="Amey Karkare" userId="215b254d-c408-4008-bc61-a3cc3459680b" providerId="ADAL" clId="{D3B93DF0-CF11-F84D-8527-D028EBCF7A40}" dt="2019-09-29T02:29:11.423" v="159" actId="207"/>
          <ac:spMkLst>
            <pc:docMk/>
            <pc:sldMk cId="2705272873" sldId="337"/>
            <ac:spMk id="32" creationId="{00006BF2-1149-BC48-9E41-D1D9B2EEC0D4}"/>
          </ac:spMkLst>
        </pc:spChg>
      </pc:sldChg>
      <pc:sldChg chg="del">
        <pc:chgData name="Amey Karkare" userId="215b254d-c408-4008-bc61-a3cc3459680b" providerId="ADAL" clId="{D3B93DF0-CF11-F84D-8527-D028EBCF7A40}" dt="2019-09-29T02:30:20.565" v="160" actId="2696"/>
        <pc:sldMkLst>
          <pc:docMk/>
          <pc:sldMk cId="512781576" sldId="343"/>
        </pc:sldMkLst>
      </pc:sldChg>
      <pc:sldChg chg="del">
        <pc:chgData name="Amey Karkare" userId="215b254d-c408-4008-bc61-a3cc3459680b" providerId="ADAL" clId="{D3B93DF0-CF11-F84D-8527-D028EBCF7A40}" dt="2019-09-29T02:31:46.604" v="161" actId="2696"/>
        <pc:sldMkLst>
          <pc:docMk/>
          <pc:sldMk cId="3647533087" sldId="352"/>
        </pc:sldMkLst>
      </pc:sldChg>
      <pc:sldChg chg="del">
        <pc:chgData name="Amey Karkare" userId="215b254d-c408-4008-bc61-a3cc3459680b" providerId="ADAL" clId="{D3B93DF0-CF11-F84D-8527-D028EBCF7A40}" dt="2019-09-29T02:31:56.567" v="162" actId="2696"/>
        <pc:sldMkLst>
          <pc:docMk/>
          <pc:sldMk cId="3536221553" sldId="357"/>
        </pc:sldMkLst>
      </pc:sldChg>
      <pc:sldChg chg="modSp">
        <pc:chgData name="Amey Karkare" userId="215b254d-c408-4008-bc61-a3cc3459680b" providerId="ADAL" clId="{D3B93DF0-CF11-F84D-8527-D028EBCF7A40}" dt="2019-09-29T02:41:43.802" v="257" actId="14100"/>
        <pc:sldMkLst>
          <pc:docMk/>
          <pc:sldMk cId="621861479" sldId="374"/>
        </pc:sldMkLst>
        <pc:spChg chg="mod">
          <ac:chgData name="Amey Karkare" userId="215b254d-c408-4008-bc61-a3cc3459680b" providerId="ADAL" clId="{D3B93DF0-CF11-F84D-8527-D028EBCF7A40}" dt="2019-09-29T02:41:43.802" v="257" actId="14100"/>
          <ac:spMkLst>
            <pc:docMk/>
            <pc:sldMk cId="621861479" sldId="374"/>
            <ac:spMk id="7" creationId="{00000000-0000-0000-0000-000000000000}"/>
          </ac:spMkLst>
        </pc:spChg>
      </pc:sldChg>
      <pc:sldChg chg="addSp modSp modAnim">
        <pc:chgData name="Amey Karkare" userId="215b254d-c408-4008-bc61-a3cc3459680b" providerId="ADAL" clId="{D3B93DF0-CF11-F84D-8527-D028EBCF7A40}" dt="2019-09-29T02:37:58.123" v="254" actId="14100"/>
        <pc:sldMkLst>
          <pc:docMk/>
          <pc:sldMk cId="2678638052" sldId="465"/>
        </pc:sldMkLst>
        <pc:spChg chg="add mod">
          <ac:chgData name="Amey Karkare" userId="215b254d-c408-4008-bc61-a3cc3459680b" providerId="ADAL" clId="{D3B93DF0-CF11-F84D-8527-D028EBCF7A40}" dt="2019-09-29T02:37:58.123" v="254" actId="14100"/>
          <ac:spMkLst>
            <pc:docMk/>
            <pc:sldMk cId="2678638052" sldId="465"/>
            <ac:spMk id="2" creationId="{CBAA236F-AC23-4C40-8444-2FA4C75E98C3}"/>
          </ac:spMkLst>
        </pc:spChg>
        <pc:spChg chg="mod">
          <ac:chgData name="Amey Karkare" userId="215b254d-c408-4008-bc61-a3cc3459680b" providerId="ADAL" clId="{D3B93DF0-CF11-F84D-8527-D028EBCF7A40}" dt="2019-09-29T02:36:12.359" v="164" actId="20577"/>
          <ac:spMkLst>
            <pc:docMk/>
            <pc:sldMk cId="2678638052" sldId="465"/>
            <ac:spMk id="8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51:33.568" v="258" actId="2696"/>
        <pc:sldMkLst>
          <pc:docMk/>
          <pc:sldMk cId="120176415" sldId="565"/>
        </pc:sldMkLst>
      </pc:sldChg>
      <pc:sldChg chg="del">
        <pc:chgData name="Amey Karkare" userId="215b254d-c408-4008-bc61-a3cc3459680b" providerId="ADAL" clId="{D3B93DF0-CF11-F84D-8527-D028EBCF7A40}" dt="2019-09-29T02:52:30.307" v="259" actId="2696"/>
        <pc:sldMkLst>
          <pc:docMk/>
          <pc:sldMk cId="826114783" sldId="569"/>
        </pc:sldMkLst>
      </pc:sldChg>
    </pc:docChg>
  </pc:docChgLst>
  <pc:docChgLst>
    <pc:chgData name="Amey Karkare" userId="S::karkare@iitk.ac.in::215b254d-c408-4008-bc61-a3cc3459680b" providerId="AD" clId="Web-{7E3A1DC8-08D2-7F4B-4DDB-4CE7E4F74F60}"/>
    <pc:docChg chg="delSld">
      <pc:chgData name="Amey Karkare" userId="S::karkare@iitk.ac.in::215b254d-c408-4008-bc61-a3cc3459680b" providerId="AD" clId="Web-{7E3A1DC8-08D2-7F4B-4DDB-4CE7E4F74F60}" dt="2019-09-28T13:47:49.275" v="2"/>
      <pc:docMkLst>
        <pc:docMk/>
      </pc:docMkLst>
      <pc:sldChg chg="del">
        <pc:chgData name="Amey Karkare" userId="S::karkare@iitk.ac.in::215b254d-c408-4008-bc61-a3cc3459680b" providerId="AD" clId="Web-{7E3A1DC8-08D2-7F4B-4DDB-4CE7E4F74F60}" dt="2019-09-28T13:46:09.508" v="1"/>
        <pc:sldMkLst>
          <pc:docMk/>
          <pc:sldMk cId="1371118936" sldId="336"/>
        </pc:sldMkLst>
      </pc:sldChg>
      <pc:sldChg chg="del">
        <pc:chgData name="Amey Karkare" userId="S::karkare@iitk.ac.in::215b254d-c408-4008-bc61-a3cc3459680b" providerId="AD" clId="Web-{7E3A1DC8-08D2-7F4B-4DDB-4CE7E4F74F60}" dt="2019-09-28T13:45:49.399" v="0"/>
        <pc:sldMkLst>
          <pc:docMk/>
          <pc:sldMk cId="4072284961" sldId="341"/>
        </pc:sldMkLst>
      </pc:sldChg>
      <pc:sldChg chg="del">
        <pc:chgData name="Amey Karkare" userId="S::karkare@iitk.ac.in::215b254d-c408-4008-bc61-a3cc3459680b" providerId="AD" clId="Web-{7E3A1DC8-08D2-7F4B-4DDB-4CE7E4F74F60}" dt="2019-09-28T13:47:49.275" v="2"/>
        <pc:sldMkLst>
          <pc:docMk/>
          <pc:sldMk cId="3613774371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9/29/19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44B65-0AD0-49E9-8F82-5353227EF8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38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43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18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97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26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27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28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29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add example to</a:t>
            </a:r>
            <a:r>
              <a:rPr lang="en-US" baseline="0" dirty="0"/>
              <a:t> show the effect of order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65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B99A41AC-DE5E-4144-8CE9-9DE67F1FB9AB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D14-B6E2-49F3-9D1A-973F058209A5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97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A Quick Tour of Python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>
            <a:normAutofit lnSpcReduction="10000"/>
          </a:bodyPr>
          <a:lstStyle/>
          <a:p>
            <a:pPr algn="ctr">
              <a:buFont typeface="Wingdings 2" pitchFamily="18" charset="2"/>
              <a:buNone/>
            </a:pPr>
            <a:r>
              <a:rPr lang="en-US" sz="4400" dirty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4400" dirty="0"/>
              <a:t>Dept. of CSE</a:t>
            </a:r>
          </a:p>
          <a:p>
            <a:pPr algn="ctr">
              <a:buFont typeface="Wingdings 2" pitchFamily="18" charset="2"/>
              <a:buNone/>
            </a:pPr>
            <a:r>
              <a:rPr lang="en-US" sz="4400" dirty="0"/>
              <a:t>IIT Kanpur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19981" cy="281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102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103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7448550" cy="3686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905000"/>
            <a:ext cx="8021955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945" y="43434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105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72110" y="1981199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4572000"/>
            <a:ext cx="747649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" y="1066800"/>
            <a:ext cx="7614285" cy="5313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106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1095374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514600"/>
            <a:ext cx="747649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Programming using Python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Modules and Packages</a:t>
            </a:r>
            <a:endParaRPr lang="en-US" sz="40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400" dirty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Dept. of CSE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IIT Kanpur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program gets longer, need to organize them for easier access and easier maintenance. </a:t>
            </a:r>
          </a:p>
          <a:p>
            <a:r>
              <a:rPr lang="en-US" dirty="0"/>
              <a:t>Reuse same functions across programs without copying its definition into each program.</a:t>
            </a:r>
          </a:p>
          <a:p>
            <a:r>
              <a:rPr lang="en-US" dirty="0"/>
              <a:t>Python allows putting definitions in a file </a:t>
            </a:r>
          </a:p>
          <a:p>
            <a:pPr lvl="1"/>
            <a:r>
              <a:rPr lang="en-US" dirty="0"/>
              <a:t>use them in a script or in an interactive instance of the interpreter</a:t>
            </a:r>
          </a:p>
          <a:p>
            <a:r>
              <a:rPr lang="en-US" dirty="0"/>
              <a:t> Such a file is called a </a:t>
            </a:r>
            <a:r>
              <a:rPr lang="en-US" i="1" dirty="0"/>
              <a:t>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definitions from a module can be </a:t>
            </a:r>
            <a:r>
              <a:rPr lang="en-US" i="1" dirty="0"/>
              <a:t>imported</a:t>
            </a:r>
            <a:r>
              <a:rPr lang="en-US" dirty="0"/>
              <a:t> into other modules or into the </a:t>
            </a:r>
            <a:r>
              <a:rPr lang="en-US" i="1" dirty="0"/>
              <a:t>main</a:t>
            </a:r>
            <a:r>
              <a:rPr lang="en-US" dirty="0"/>
              <a:t>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  <a:p>
            <a:r>
              <a:rPr lang="en-US" dirty="0"/>
              <a:t>The file name is the module name with the suffix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appended. </a:t>
            </a:r>
          </a:p>
          <a:p>
            <a:r>
              <a:rPr lang="en-US" dirty="0"/>
              <a:t>Within a module, the module’s name is available in the global variable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514600"/>
            <a:ext cx="8529320" cy="37515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110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05200" y="1447800"/>
            <a:ext cx="3084195" cy="9213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/>
              <a:t>fib.py - C:\</a:t>
            </a:r>
          </a:p>
        </p:txBody>
      </p:sp>
      <p:sp>
        <p:nvSpPr>
          <p:cNvPr id="11" name="Right Arrow 10"/>
          <p:cNvSpPr/>
          <p:nvPr/>
        </p:nvSpPr>
        <p:spPr>
          <a:xfrm rot="20820000">
            <a:off x="956945" y="1711960"/>
            <a:ext cx="2425700" cy="65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1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4933950" cy="5189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111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447415" cy="952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62600" y="1066800"/>
            <a:ext cx="0" cy="5181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7274"/>
          <a:stretch>
            <a:fillRect/>
          </a:stretch>
        </p:blipFill>
        <p:spPr>
          <a:xfrm>
            <a:off x="5638800" y="2133600"/>
            <a:ext cx="330263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05200"/>
            <a:ext cx="2761615" cy="619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8640" y="4725035"/>
            <a:ext cx="3517265" cy="1557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400" dirty="0"/>
              <a:t>Within a module, the module’s name is available as the value of the global variable </a:t>
            </a:r>
            <a:r>
              <a:rPr lang="en-US" sz="2400" dirty="0">
                <a:solidFill>
                  <a:srgbClr val="FF0000"/>
                </a:solidFill>
              </a:rPr>
              <a:t>__name__</a:t>
            </a:r>
            <a:r>
              <a:rPr lang="en-US" sz="2400" dirty="0"/>
              <a:t>. </a:t>
            </a: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>
          <a:xfrm rot="16200000">
            <a:off x="7198360" y="4074795"/>
            <a:ext cx="838835" cy="4610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Specific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import specific functions from a module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brings only the imported functions in the current symbol table</a:t>
            </a:r>
          </a:p>
          <a:p>
            <a:pPr lvl="1"/>
            <a:r>
              <a:rPr lang="en-US" sz="2000" dirty="0"/>
              <a:t>No need of </a:t>
            </a:r>
            <a:r>
              <a:rPr lang="en-US" sz="2000" dirty="0" err="1">
                <a:solidFill>
                  <a:srgbClr val="FF0000"/>
                </a:solidFill>
              </a:rPr>
              <a:t>modulename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(absence of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fib.</a:t>
            </a:r>
            <a:r>
              <a:rPr lang="en-US" sz="2000" dirty="0"/>
              <a:t> in the example)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112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4" t="1035" r="-414" b="-1035"/>
          <a:stretch/>
        </p:blipFill>
        <p:spPr>
          <a:xfrm>
            <a:off x="687070" y="2058670"/>
            <a:ext cx="6692265" cy="267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2057400"/>
            <a:ext cx="74764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23622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28956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505200"/>
            <a:ext cx="74764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import </a:t>
            </a:r>
            <a:r>
              <a:rPr lang="en-US" sz="2800" i="1" dirty="0"/>
              <a:t>all </a:t>
            </a:r>
            <a:r>
              <a:rPr lang="en-US" sz="2800" dirty="0"/>
              <a:t>functions from a module, in the current symbol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imports all names </a:t>
            </a:r>
            <a:r>
              <a:rPr lang="en-US" sz="2800" dirty="0">
                <a:solidFill>
                  <a:srgbClr val="FF0000"/>
                </a:solidFill>
              </a:rPr>
              <a:t>except those beginning with an underscore (_)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113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8" b="-2808"/>
          <a:stretch/>
        </p:blipFill>
        <p:spPr>
          <a:xfrm>
            <a:off x="762000" y="2591435"/>
            <a:ext cx="55956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74750"/>
            <a:ext cx="8839200" cy="4951730"/>
          </a:xfrm>
        </p:spPr>
        <p:txBody>
          <a:bodyPr>
            <a:noAutofit/>
          </a:bodyPr>
          <a:lstStyle/>
          <a:p>
            <a:r>
              <a:rPr sz="2800" dirty="0"/>
              <a:t>When you run a module </a:t>
            </a:r>
            <a:r>
              <a:rPr lang="en-US" sz="2800" dirty="0"/>
              <a:t>on the command line </a:t>
            </a:r>
            <a:r>
              <a:rPr sz="2800" dirty="0"/>
              <a:t>with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python fib.py &lt;arguments&gt;</a:t>
            </a:r>
          </a:p>
          <a:p>
            <a:pPr marL="0" indent="0">
              <a:buNone/>
            </a:pPr>
            <a:r>
              <a:rPr sz="2800" dirty="0"/>
              <a:t>     the code in the module will be executed, just as if </a:t>
            </a:r>
          </a:p>
          <a:p>
            <a:pPr marL="0" indent="0">
              <a:buNone/>
            </a:pPr>
            <a:r>
              <a:rPr sz="2800" dirty="0"/>
              <a:t>     you imported it, but with the </a:t>
            </a:r>
            <a:r>
              <a:rPr sz="2800" dirty="0">
                <a:solidFill>
                  <a:srgbClr val="FF0000"/>
                </a:solidFill>
                <a:latin typeface="Courier New" charset="0"/>
              </a:rPr>
              <a:t>__name__ </a:t>
            </a:r>
            <a:r>
              <a:rPr sz="2800" dirty="0"/>
              <a:t>set to </a:t>
            </a:r>
          </a:p>
          <a:p>
            <a:pPr marL="0" indent="0">
              <a:buNone/>
            </a:pPr>
            <a:r>
              <a:rPr sz="2800" dirty="0"/>
              <a:t>     </a:t>
            </a:r>
            <a:r>
              <a:rPr sz="2800" dirty="0">
                <a:solidFill>
                  <a:srgbClr val="FF0000"/>
                </a:solidFill>
              </a:rPr>
              <a:t>"__main__"</a:t>
            </a:r>
            <a:r>
              <a:rPr sz="2800" dirty="0"/>
              <a:t>. </a:t>
            </a:r>
          </a:p>
          <a:p>
            <a:pPr marL="285750" indent="-285750"/>
            <a:r>
              <a:rPr lang="en-US" sz="2800" dirty="0"/>
              <a:t>B</a:t>
            </a:r>
            <a:r>
              <a:rPr sz="2800" dirty="0"/>
              <a:t>y adding this code at the end of your module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... # Some code here</a:t>
            </a:r>
            <a:endParaRPr sz="2400" dirty="0">
              <a:solidFill>
                <a:srgbClr val="FF0000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sz="2800" dirty="0"/>
              <a:t>    you can make the file usable as a script as well as an </a:t>
            </a:r>
          </a:p>
          <a:p>
            <a:pPr marL="0" indent="0">
              <a:buNone/>
            </a:pPr>
            <a:r>
              <a:rPr sz="2800" dirty="0"/>
              <a:t>    importable module</a:t>
            </a:r>
          </a:p>
          <a:p>
            <a:pPr marL="742950" lvl="1" indent="-285750"/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930" y="1174750"/>
            <a:ext cx="8230870" cy="49517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import sys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print 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fib_iter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(int(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sys.argv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[1])))</a:t>
            </a:r>
            <a:endParaRPr lang="en-US" dirty="0"/>
          </a:p>
          <a:p>
            <a:pPr marL="285750" lvl="0" indent="-285750"/>
            <a:r>
              <a:rPr lang="en-US" dirty="0"/>
              <a:t>T</a:t>
            </a:r>
            <a:r>
              <a:rPr dirty="0"/>
              <a:t>h</a:t>
            </a:r>
            <a:r>
              <a:rPr lang="en-US" dirty="0"/>
              <a:t>is </a:t>
            </a:r>
            <a:r>
              <a:rPr dirty="0"/>
              <a:t>code parses the command line only if the module is executed as the “main” file: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$ python fib.py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10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5</a:t>
            </a:r>
          </a:p>
          <a:p>
            <a:r>
              <a:rPr dirty="0"/>
              <a:t>If the module is imported, the code is not run: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  <a:r>
              <a:rPr dirty="0"/>
              <a:t> </a:t>
            </a:r>
            <a:r>
              <a:rPr dirty="0">
                <a:solidFill>
                  <a:srgbClr val="0070C0"/>
                </a:solidFill>
              </a:rPr>
              <a:t>import fib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9B7-B7BD-974D-A039-4B0EA39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3411-820B-2E4B-8F7C-49C228C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Python package is a collection of Python modules.</a:t>
            </a:r>
          </a:p>
          <a:p>
            <a:r>
              <a:rPr lang="en-IN" dirty="0"/>
              <a:t>Another level of </a:t>
            </a:r>
            <a:r>
              <a:rPr lang="en-IN" i="1" dirty="0"/>
              <a:t>organization.</a:t>
            </a:r>
          </a:p>
          <a:p>
            <a:r>
              <a:rPr lang="en-IN" i="1" dirty="0"/>
              <a:t>Packages</a:t>
            </a:r>
            <a:r>
              <a:rPr lang="en-IN" dirty="0"/>
              <a:t> are a way of structuring Python’s module namespace by using </a:t>
            </a:r>
            <a:r>
              <a:rPr lang="en-IN" i="1" dirty="0"/>
              <a:t>dotted module names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module name A.B designates a submodule named B in a package named A. </a:t>
            </a:r>
          </a:p>
          <a:p>
            <a:pPr lvl="1"/>
            <a:r>
              <a:rPr lang="en-IN" dirty="0"/>
              <a:t>The use of dotted module names saves the authors of multi-module packages like NumPy or Pillow from having to worry about each other’s module names.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4F3-B2CD-354A-888A-C22008C5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58BC-A34C-0441-BBCC-2490707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B4DD-83BA-7D4D-8676-2105C65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117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36E92-F5AD-4E45-96D1-D3605F7DDF6D}"/>
              </a:ext>
            </a:extLst>
          </p:cNvPr>
          <p:cNvGrpSpPr/>
          <p:nvPr/>
        </p:nvGrpSpPr>
        <p:grpSpPr>
          <a:xfrm>
            <a:off x="195943" y="838200"/>
            <a:ext cx="8719457" cy="5422900"/>
            <a:chOff x="195943" y="774700"/>
            <a:chExt cx="8719457" cy="5422900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CD8E23F-DA32-1E4E-BEDD-23C00E969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80F6F-8700-4B47-84C0-E3042EDCCDB5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878748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r>
              <a:rPr lang="en-US" dirty="0" err="1">
                <a:solidFill>
                  <a:srgbClr val="40458C"/>
                </a:solidFill>
              </a:rPr>
              <a:t>xs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D8E23F-DA32-1E4E-BEDD-23C00E96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774700"/>
            <a:ext cx="8229600" cy="54229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80F6F-8700-4B47-84C0-E3042EDCCDB5}"/>
              </a:ext>
            </a:extLst>
          </p:cNvPr>
          <p:cNvSpPr/>
          <p:nvPr/>
        </p:nvSpPr>
        <p:spPr>
          <a:xfrm>
            <a:off x="4114800" y="5828268"/>
            <a:ext cx="4800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/3/tutorial/</a:t>
            </a:r>
            <a:r>
              <a:rPr lang="en-US" dirty="0" err="1"/>
              <a:t>modules.html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035301F2-5004-4248-970F-4C880DEC67EB}"/>
              </a:ext>
            </a:extLst>
          </p:cNvPr>
          <p:cNvSpPr/>
          <p:nvPr/>
        </p:nvSpPr>
        <p:spPr>
          <a:xfrm>
            <a:off x="1676400" y="141446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6EA2DB8A-3333-F343-8597-924A76866429}"/>
              </a:ext>
            </a:extLst>
          </p:cNvPr>
          <p:cNvSpPr/>
          <p:nvPr/>
        </p:nvSpPr>
        <p:spPr>
          <a:xfrm>
            <a:off x="718457" y="95091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ughnut 14">
            <a:extLst>
              <a:ext uri="{FF2B5EF4-FFF2-40B4-BE49-F238E27FC236}">
                <a16:creationId xmlns:a16="http://schemas.microsoft.com/office/drawing/2014/main" id="{17521F39-6A3D-B340-9B23-56CE5C1F854A}"/>
              </a:ext>
            </a:extLst>
          </p:cNvPr>
          <p:cNvSpPr/>
          <p:nvPr/>
        </p:nvSpPr>
        <p:spPr>
          <a:xfrm>
            <a:off x="1560286" y="3486150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ughnut 15">
            <a:extLst>
              <a:ext uri="{FF2B5EF4-FFF2-40B4-BE49-F238E27FC236}">
                <a16:creationId xmlns:a16="http://schemas.microsoft.com/office/drawing/2014/main" id="{E5D9D43F-4AB9-694F-819B-8662A981D4F8}"/>
              </a:ext>
            </a:extLst>
          </p:cNvPr>
          <p:cNvSpPr/>
          <p:nvPr/>
        </p:nvSpPr>
        <p:spPr>
          <a:xfrm>
            <a:off x="1621971" y="4841875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F1610-FFDE-F74A-91A5-8263D5496CBD}"/>
              </a:ext>
            </a:extLst>
          </p:cNvPr>
          <p:cNvSpPr txBox="1"/>
          <p:nvPr/>
        </p:nvSpPr>
        <p:spPr>
          <a:xfrm>
            <a:off x="3810000" y="1923142"/>
            <a:ext cx="4615543" cy="1341656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are these files with funny names?</a:t>
            </a:r>
          </a:p>
        </p:txBody>
      </p:sp>
    </p:spTree>
    <p:extLst>
      <p:ext uri="{BB962C8B-B14F-4D97-AF65-F5344CB8AC3E}">
        <p14:creationId xmlns:p14="http://schemas.microsoft.com/office/powerpoint/2010/main" val="8147017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68E-F278-AC4C-B30A-7B57F1D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5E68-65B7-BC43-8ECD-567AAAD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files are required to make Python treat directories containing the file as packages. </a:t>
            </a:r>
          </a:p>
          <a:p>
            <a:r>
              <a:rPr lang="en-IN" dirty="0"/>
              <a:t>This prevents directories with a common name, such as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dirty="0"/>
              <a:t>, unintentionally hiding valid modules that occur later on the module search path.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can just be an empty file</a:t>
            </a:r>
          </a:p>
          <a:p>
            <a:r>
              <a:rPr lang="en-IN" dirty="0"/>
              <a:t>It can also execute initialization code for the package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800D-4F68-C847-AD52-6BE22A9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C74-E391-C442-8C90-3F7097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268-8F9F-4845-A5BB-65F0F6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0999-C246-7D46-B376-A0F439C0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FE07-2C29-224B-BB24-7F0164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8475-E7E2-344F-B5E7-ECDE0F2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6F9D-D622-8340-9ED5-6D9C9757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120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3184A-F027-6341-96CD-C8A5A858FD8F}"/>
              </a:ext>
            </a:extLst>
          </p:cNvPr>
          <p:cNvGrpSpPr/>
          <p:nvPr/>
        </p:nvGrpSpPr>
        <p:grpSpPr>
          <a:xfrm>
            <a:off x="457200" y="1066800"/>
            <a:ext cx="8458200" cy="5194300"/>
            <a:chOff x="195943" y="774700"/>
            <a:chExt cx="8719457" cy="5422900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B1D0B1-C574-CF4A-B87B-F3EE0CB3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6FE1F1-04FA-3145-BB67-37B5F01501C0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6662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708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Loads the submodule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endParaRPr lang="en-IN" dirty="0"/>
          </a:p>
          <a:p>
            <a:r>
              <a:rPr lang="en-IN" dirty="0"/>
              <a:t>It must be referenced with its full name: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9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dirty="0"/>
          </a:p>
          <a:p>
            <a:r>
              <a:rPr lang="en-IN" dirty="0"/>
              <a:t>This also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r>
              <a:rPr lang="en-IN" dirty="0"/>
              <a:t>Makes it available without package prefix </a:t>
            </a:r>
          </a:p>
          <a:p>
            <a:r>
              <a:rPr lang="en-IN" dirty="0"/>
              <a:t>It can be used as: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This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/>
              <a:t>, but this makes its function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 directly available.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79D5-34D1-5247-815D-3E4E241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5FEA-B6D9-8442-A2E1-7D5DD5AB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…</a:t>
            </a:r>
          </a:p>
          <a:p>
            <a:r>
              <a:rPr lang="en-US" dirty="0"/>
              <a:t>Provide a lot of useful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5B55-AF66-0247-AE6F-58E0D4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15-0010-1B4F-ACF7-E8B510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483C-6A9A-4B4D-9AAE-6231203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191000" cy="52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 of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5CFDB-88ED-44CB-9D0F-96C4537B0859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27432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9436" y="35814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6019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Examples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A66FF-7E78-4BF3-BD16-5C17BA70CC9F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194691"/>
            <a:ext cx="487098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Note that float to int conversion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truncation, not rounding off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643748" y="1644035"/>
            <a:ext cx="547253" cy="46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1465"/>
            <a:ext cx="2362200" cy="219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4547"/>
            <a:ext cx="2362200" cy="14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9150"/>
            <a:ext cx="705100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276599" y="1051465"/>
            <a:ext cx="367147" cy="211308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2195"/>
            <a:ext cx="2911811" cy="159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and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98339-4314-4840-AC49-45B4F4C22F37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1066800"/>
            <a:ext cx="901524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4804496"/>
            <a:ext cx="9015250" cy="8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289" y="2667000"/>
            <a:ext cx="901524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Acknowledgements 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 anchor="t"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3600" dirty="0"/>
              <a:t>MS Office clip art, various websites and images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The images/contents are used for teaching purpose and for fun. The copyright remains with the original creator. If you suspect a copyright violation, bring it to my notice and I will remove that image/content.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9/29/19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26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28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http://www.cse.iitk.ac.in/~karkare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9A41AC-DE5E-4144-8CE9-9DE67F1FB9AB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and (3/0 &gt; 1)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3" y="2071256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6" y="2071256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t answer is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/>
              <a:t>Do not evaluate the second operand of binary short-circuit logical operator if the result can be deduced from the first operand</a:t>
            </a:r>
          </a:p>
          <a:p>
            <a:pPr lvl="1"/>
            <a:r>
              <a:rPr lang="en-US" dirty="0"/>
              <a:t>Also applies to nested logical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not( (2&gt;5) and  (3/0 &gt; 1) ) or (4/0 &lt; 2)</a:t>
            </a:r>
          </a:p>
          <a:p>
            <a:pPr marL="0" indent="0" algn="ctr">
              <a:buNone/>
            </a:pPr>
            <a:r>
              <a:rPr lang="en-US" dirty="0"/>
              <a:t>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26CE-508B-4A2F-B922-368AD9D2810C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4648200"/>
            <a:ext cx="1371474" cy="609600"/>
            <a:chOff x="2958105" y="4572000"/>
            <a:chExt cx="1371474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958105" y="4724400"/>
              <a:ext cx="699495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648200"/>
            <a:ext cx="1586379" cy="609600"/>
            <a:chOff x="2743200" y="4572000"/>
            <a:chExt cx="1586379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79989" y="4572000"/>
            <a:ext cx="887011" cy="533400"/>
            <a:chOff x="3352800" y="4572000"/>
            <a:chExt cx="887011" cy="5334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3352800" y="4724400"/>
              <a:ext cx="304800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47189" y="4648200"/>
            <a:ext cx="1877611" cy="609600"/>
            <a:chOff x="2362200" y="4572000"/>
            <a:chExt cx="1877611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362200" y="4724400"/>
              <a:ext cx="1295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>
            <a:normAutofit fontScale="90000"/>
          </a:bodyPr>
          <a:lstStyle/>
          <a:p>
            <a:r>
              <a:rPr lang="en-US" dirty="0"/>
              <a:t>3 Factors for Expr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Precedence</a:t>
            </a:r>
          </a:p>
          <a:p>
            <a:pPr lvl="1"/>
            <a:r>
              <a:rPr lang="en-US" dirty="0"/>
              <a:t>Applied to two different class of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,  …</a:t>
            </a:r>
          </a:p>
          <a:p>
            <a:r>
              <a:rPr lang="en-US" b="1" dirty="0"/>
              <a:t>Associativity</a:t>
            </a:r>
          </a:p>
          <a:p>
            <a:pPr lvl="1"/>
            <a:r>
              <a:rPr lang="en-US" dirty="0"/>
              <a:t>Applied to operators of same class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…</a:t>
            </a:r>
          </a:p>
          <a:p>
            <a:r>
              <a:rPr lang="en-US" b="1" dirty="0"/>
              <a:t>Order</a:t>
            </a:r>
            <a:endParaRPr lang="en-US" dirty="0"/>
          </a:p>
          <a:p>
            <a:pPr lvl="1"/>
            <a:r>
              <a:rPr lang="en-US" dirty="0"/>
              <a:t>Precedence and associativity </a:t>
            </a:r>
            <a:r>
              <a:rPr lang="en-US" b="1" dirty="0"/>
              <a:t>identify the operands</a:t>
            </a:r>
            <a:r>
              <a:rPr lang="en-US" dirty="0"/>
              <a:t> for each operator</a:t>
            </a:r>
          </a:p>
          <a:p>
            <a:pPr lvl="1"/>
            <a:r>
              <a:rPr lang="en-US" b="1" dirty="0"/>
              <a:t>Not which operand is evaluated first</a:t>
            </a:r>
          </a:p>
          <a:p>
            <a:pPr lvl="1"/>
            <a:r>
              <a:rPr lang="en-US" dirty="0"/>
              <a:t>Python evaluates expressions from left to right</a:t>
            </a:r>
          </a:p>
          <a:p>
            <a:pPr lvl="1"/>
            <a:r>
              <a:rPr lang="en-US" dirty="0"/>
              <a:t>While evaluating an assignment, the right-hand side is evaluated before the left-hand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E25EF-3E18-45F1-AAEB-F11EE5904126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program: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81000" y="3810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 Quiz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90600" y="2286000"/>
            <a:ext cx="532575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y = 0.1*3  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if y != 0.3: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('Launch a Missile')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else: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("Let's have peace")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715000" y="5181600"/>
            <a:ext cx="32544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a Missile</a:t>
            </a:r>
          </a:p>
        </p:txBody>
      </p:sp>
    </p:spTree>
    <p:extLst>
      <p:ext uri="{BB962C8B-B14F-4D97-AF65-F5344CB8AC3E}">
        <p14:creationId xmlns:p14="http://schemas.microsoft.com/office/powerpoint/2010/main" val="2254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r>
              <a:rPr lang="en-US" dirty="0"/>
              <a:t>Representation of </a:t>
            </a:r>
            <a:r>
              <a:rPr lang="en-US" i="1" dirty="0"/>
              <a:t>real numbers </a:t>
            </a:r>
            <a:r>
              <a:rPr lang="en-US" dirty="0"/>
              <a:t>in a computer can not be exact</a:t>
            </a:r>
          </a:p>
          <a:p>
            <a:pPr lvl="1"/>
            <a:r>
              <a:rPr lang="en-US" sz="2800" dirty="0"/>
              <a:t>Computers have limited memory to store data</a:t>
            </a:r>
          </a:p>
          <a:p>
            <a:pPr lvl="1"/>
            <a:r>
              <a:rPr lang="en-US" i="1" dirty="0"/>
              <a:t>Between any two distinct real numbers, there are infinitely many real numbers.</a:t>
            </a:r>
          </a:p>
          <a:p>
            <a:pPr lvl="0"/>
            <a:r>
              <a:rPr lang="en-US" dirty="0"/>
              <a:t>On a typical machine running Python, there are 53 bits of precision available for a Python float</a:t>
            </a:r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</p:spTree>
    <p:extLst>
      <p:ext uri="{BB962C8B-B14F-4D97-AF65-F5344CB8AC3E}">
        <p14:creationId xmlns:p14="http://schemas.microsoft.com/office/powerpoint/2010/main" val="1441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Programming Cycle for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762000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  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range(s, e, d)</a:t>
            </a:r>
          </a:p>
          <a:p>
            <a:pPr lvl="1"/>
            <a:r>
              <a:rPr lang="en-US" sz="3200" dirty="0"/>
              <a:t>generates the list:</a:t>
            </a: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[s, </a:t>
            </a:r>
            <a:r>
              <a:rPr lang="en-US" sz="3200" dirty="0" err="1">
                <a:solidFill>
                  <a:srgbClr val="FF0000"/>
                </a:solidFill>
              </a:rPr>
              <a:t>s+d</a:t>
            </a:r>
            <a:r>
              <a:rPr lang="en-US" sz="3200" dirty="0">
                <a:solidFill>
                  <a:srgbClr val="FF0000"/>
                </a:solidFill>
              </a:rPr>
              <a:t>, s+2*d, …,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*d]</a:t>
            </a:r>
            <a:r>
              <a:rPr lang="en-US" sz="3200" dirty="0"/>
              <a:t> </a:t>
            </a:r>
          </a:p>
          <a:p>
            <a:pPr marL="457200" lvl="1" indent="0" algn="ctr">
              <a:buNone/>
            </a:pPr>
            <a:r>
              <a:rPr lang="en-US" sz="3200" dirty="0"/>
              <a:t>where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 &lt; e &lt;= s+(k+1)*d</a:t>
            </a:r>
          </a:p>
          <a:p>
            <a:r>
              <a:rPr lang="en-US" sz="3600" dirty="0"/>
              <a:t>range(s, e) is equivalent to range(s, e, 1)</a:t>
            </a:r>
          </a:p>
          <a:p>
            <a:r>
              <a:rPr lang="en-US" sz="3600" dirty="0"/>
              <a:t>range(e) is equivalent to range(0, e)</a:t>
            </a:r>
          </a:p>
          <a:p>
            <a:endParaRPr lang="en-US" sz="3600" dirty="0"/>
          </a:p>
          <a:p>
            <a:pPr marL="457200" lvl="1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FA50F-2936-4F20-B6FE-562F401E9C7D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AA236F-AC23-4C40-8444-2FA4C75E98C3}"/>
              </a:ext>
            </a:extLst>
          </p:cNvPr>
          <p:cNvSpPr/>
          <p:nvPr/>
        </p:nvSpPr>
        <p:spPr>
          <a:xfrm>
            <a:off x="1219200" y="5410200"/>
            <a:ext cx="7467600" cy="9461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Exercise</a:t>
            </a:r>
            <a:r>
              <a:rPr lang="en-US" sz="3200" dirty="0"/>
              <a:t>: What if d is negative? Use python interpreter to find out.</a:t>
            </a:r>
          </a:p>
        </p:txBody>
      </p:sp>
    </p:spTree>
    <p:extLst>
      <p:ext uri="{BB962C8B-B14F-4D97-AF65-F5344CB8AC3E}">
        <p14:creationId xmlns:p14="http://schemas.microsoft.com/office/powerpoint/2010/main" val="26786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What will be the output of the following program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A995C-7DD7-4A3A-B22F-1F4184608453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     </a:t>
            </a:r>
            <a:r>
              <a:rPr lang="en-US" sz="11500" b="1" dirty="0">
                <a:latin typeface="SketchFlow Print" panose="02000000000000000000" pitchFamily="2" charset="0"/>
              </a:rPr>
              <a:t>f</a:t>
            </a:r>
            <a:r>
              <a:rPr lang="en-US" sz="6000" dirty="0"/>
              <a:t>(</a:t>
            </a:r>
            <a:r>
              <a:rPr lang="en-US" sz="5400" dirty="0"/>
              <a:t>unctions</a:t>
            </a:r>
            <a:r>
              <a:rPr lang="en-US" sz="6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Programming, Functions</a:t>
            </a:r>
          </a:p>
        </p:txBody>
      </p:sp>
    </p:spTree>
    <p:extLst>
      <p:ext uri="{BB962C8B-B14F-4D97-AF65-F5344CB8AC3E}">
        <p14:creationId xmlns:p14="http://schemas.microsoft.com/office/powerpoint/2010/main" val="1554744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Sep-19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83" y="3619178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7639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666" y="317258"/>
            <a:ext cx="2750389" cy="1473946"/>
            <a:chOff x="242705" y="324029"/>
            <a:chExt cx="2750389" cy="147394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64005" cy="552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3511" y="267254"/>
              <a:ext cx="669468" cy="128707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707904" y="331991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441122" y="1318941"/>
            <a:ext cx="5587262" cy="3587957"/>
            <a:chOff x="3024856" y="846318"/>
            <a:chExt cx="5587262" cy="3587957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08070" cy="1405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8"/>
              <a:ext cx="856426" cy="950402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Sep-19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2237876" y="811344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2237876" y="4943557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6985" y="3699029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323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240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980728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4135688276"/>
              </p:ext>
            </p:extLst>
          </p:nvPr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49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59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1051560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84168" y="1412777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06" r="56670" b="43366"/>
          <a:stretch/>
        </p:blipFill>
        <p:spPr bwMode="auto">
          <a:xfrm>
            <a:off x="0" y="228600"/>
            <a:ext cx="8902350" cy="53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FC8A6-8585-49DF-A7BE-7D2CC5C0AF61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3963" y="484909"/>
            <a:ext cx="8901240" cy="5583593"/>
            <a:chOff x="193963" y="484909"/>
            <a:chExt cx="8901240" cy="5583593"/>
          </a:xfrm>
        </p:grpSpPr>
        <p:sp>
          <p:nvSpPr>
            <p:cNvPr id="2" name="Oval 1"/>
            <p:cNvSpPr/>
            <p:nvPr/>
          </p:nvSpPr>
          <p:spPr>
            <a:xfrm>
              <a:off x="193963" y="484909"/>
              <a:ext cx="1676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1"/>
              <a:endCxn id="2" idx="4"/>
            </p:cNvCxnSpPr>
            <p:nvPr/>
          </p:nvCxnSpPr>
          <p:spPr>
            <a:xfrm flipH="1" flipV="1">
              <a:off x="1032163" y="1018309"/>
              <a:ext cx="332508" cy="47885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64671" y="5545282"/>
              <a:ext cx="773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Filename, preferred extension is </a:t>
              </a:r>
              <a:r>
                <a:rPr lang="en-US" sz="2800" b="1" dirty="0" err="1">
                  <a:solidFill>
                    <a:srgbClr val="FF0000"/>
                  </a:solidFill>
                </a:rPr>
                <a:t>py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362" y="772390"/>
            <a:ext cx="8555988" cy="4715011"/>
            <a:chOff x="346362" y="772390"/>
            <a:chExt cx="8555988" cy="4715011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2473842" y="2057400"/>
              <a:ext cx="332508" cy="31991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06350" y="5025736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User Program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6362" y="772390"/>
              <a:ext cx="4454237" cy="13612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4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1225515"/>
            <a:ext cx="8255635" cy="28168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51773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3282107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512" y="4650259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9511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51760"/>
            <a:ext cx="8286750" cy="37992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35442" r="17252" b="9994"/>
          <a:stretch/>
        </p:blipFill>
        <p:spPr bwMode="auto">
          <a:xfrm>
            <a:off x="609600" y="450274"/>
            <a:ext cx="7952510" cy="43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527" y="5257800"/>
            <a:ext cx="8229600" cy="1143000"/>
          </a:xfrm>
        </p:spPr>
        <p:txBody>
          <a:bodyPr/>
          <a:lstStyle/>
          <a:p>
            <a:r>
              <a:rPr lang="en-US" dirty="0"/>
              <a:t>Python Shell is Interactive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9AD42-188E-43AB-8D35-830589C5D543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273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8536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9" y="38348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IN[4]: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8442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65841" y="437717"/>
            <a:ext cx="7020960" cy="584775"/>
            <a:chOff x="1693550" y="1003011"/>
            <a:chExt cx="7020960" cy="584775"/>
          </a:xfrm>
        </p:grpSpPr>
        <p:cxnSp>
          <p:nvCxnSpPr>
            <p:cNvPr id="23" name="Straight Arrow Connector 22"/>
            <p:cNvCxnSpPr>
              <a:stCxn id="24" idx="1"/>
              <a:endCxn id="4" idx="3"/>
            </p:cNvCxnSpPr>
            <p:nvPr/>
          </p:nvCxnSpPr>
          <p:spPr>
            <a:xfrm flipH="1">
              <a:off x="1693550" y="1295399"/>
              <a:ext cx="2804741" cy="125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8291" y="1003011"/>
              <a:ext cx="421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Python Shell Prompt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33575" y="2145151"/>
            <a:ext cx="4866153" cy="1689674"/>
            <a:chOff x="3200400" y="2362200"/>
            <a:chExt cx="4866153" cy="1689674"/>
          </a:xfrm>
        </p:grpSpPr>
        <p:grpSp>
          <p:nvGrpSpPr>
            <p:cNvPr id="34" name="Group 33"/>
            <p:cNvGrpSpPr/>
            <p:nvPr/>
          </p:nvGrpSpPr>
          <p:grpSpPr>
            <a:xfrm>
              <a:off x="3200400" y="2362200"/>
              <a:ext cx="4866153" cy="1305818"/>
              <a:chOff x="3075709" y="774411"/>
              <a:chExt cx="4866153" cy="1305818"/>
            </a:xfrm>
          </p:grpSpPr>
          <p:cxnSp>
            <p:nvCxnSpPr>
              <p:cNvPr id="36" name="Straight Arrow Connector 35"/>
              <p:cNvCxnSpPr>
                <a:stCxn id="37" idx="1"/>
              </p:cNvCxnSpPr>
              <p:nvPr/>
            </p:nvCxnSpPr>
            <p:spPr>
              <a:xfrm flipH="1" flipV="1">
                <a:off x="3075709" y="774411"/>
                <a:ext cx="1422582" cy="767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498291" y="1003011"/>
                <a:ext cx="344357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User Commands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</a:rPr>
                  <a:t>(Statements)</a:t>
                </a:r>
              </a:p>
            </p:txBody>
          </p:sp>
        </p:grpSp>
        <p:cxnSp>
          <p:nvCxnSpPr>
            <p:cNvPr id="35" name="Straight Arrow Connector 34"/>
            <p:cNvCxnSpPr>
              <a:stCxn id="37" idx="2"/>
            </p:cNvCxnSpPr>
            <p:nvPr/>
          </p:nvCxnSpPr>
          <p:spPr>
            <a:xfrm flipH="1">
              <a:off x="4662060" y="3668018"/>
              <a:ext cx="1682708" cy="383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57400" y="3642897"/>
            <a:ext cx="5504796" cy="1575375"/>
            <a:chOff x="872192" y="1600200"/>
            <a:chExt cx="5504796" cy="1575375"/>
          </a:xfrm>
        </p:grpSpPr>
        <p:grpSp>
          <p:nvGrpSpPr>
            <p:cNvPr id="39" name="Group 38"/>
            <p:cNvGrpSpPr/>
            <p:nvPr/>
          </p:nvGrpSpPr>
          <p:grpSpPr>
            <a:xfrm>
              <a:off x="872192" y="1600200"/>
              <a:ext cx="5504796" cy="1575375"/>
              <a:chOff x="747501" y="12411"/>
              <a:chExt cx="5504796" cy="1575375"/>
            </a:xfrm>
          </p:grpSpPr>
          <p:cxnSp>
            <p:nvCxnSpPr>
              <p:cNvPr id="41" name="Straight Arrow Connector 40"/>
              <p:cNvCxnSpPr>
                <a:stCxn id="42" idx="1"/>
              </p:cNvCxnSpPr>
              <p:nvPr/>
            </p:nvCxnSpPr>
            <p:spPr>
              <a:xfrm flipH="1" flipV="1">
                <a:off x="747501" y="12411"/>
                <a:ext cx="3750790" cy="1282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8291" y="1003011"/>
                <a:ext cx="17540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Outputs</a:t>
                </a:r>
              </a:p>
            </p:txBody>
          </p:sp>
        </p:grpSp>
        <p:cxnSp>
          <p:nvCxnSpPr>
            <p:cNvPr id="40" name="Straight Arrow Connector 39"/>
            <p:cNvCxnSpPr>
              <a:stCxn id="42" idx="2"/>
            </p:cNvCxnSpPr>
            <p:nvPr/>
          </p:nvCxnSpPr>
          <p:spPr>
            <a:xfrm flipH="1" flipV="1">
              <a:off x="2167592" y="2622694"/>
              <a:ext cx="3332393" cy="552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048000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94836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5EA20-7981-E644-ADE8-328812F68EA4}"/>
              </a:ext>
            </a:extLst>
          </p:cNvPr>
          <p:cNvSpPr/>
          <p:nvPr/>
        </p:nvSpPr>
        <p:spPr>
          <a:xfrm>
            <a:off x="1524000" y="1872964"/>
            <a:ext cx="7619999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426982-5724-DA44-88DC-D25C5E3ECDFF}"/>
              </a:ext>
            </a:extLst>
          </p:cNvPr>
          <p:cNvSpPr/>
          <p:nvPr/>
        </p:nvSpPr>
        <p:spPr>
          <a:xfrm>
            <a:off x="0" y="243840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ABFE6-B2F7-2943-A205-E66A05ACB4DB}"/>
              </a:ext>
            </a:extLst>
          </p:cNvPr>
          <p:cNvSpPr/>
          <p:nvPr/>
        </p:nvSpPr>
        <p:spPr>
          <a:xfrm>
            <a:off x="10559" y="2946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CAA6F-D91F-A849-8345-00D1A6C24192}"/>
              </a:ext>
            </a:extLst>
          </p:cNvPr>
          <p:cNvSpPr/>
          <p:nvPr/>
        </p:nvSpPr>
        <p:spPr>
          <a:xfrm>
            <a:off x="0" y="3327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477453-B834-3A4C-8103-AE3F097CB8F3}"/>
              </a:ext>
            </a:extLst>
          </p:cNvPr>
          <p:cNvSpPr/>
          <p:nvPr/>
        </p:nvSpPr>
        <p:spPr>
          <a:xfrm>
            <a:off x="0" y="37848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06BF2-1149-BC48-9E41-D1D9B2EEC0D4}"/>
              </a:ext>
            </a:extLst>
          </p:cNvPr>
          <p:cNvSpPr/>
          <p:nvPr/>
        </p:nvSpPr>
        <p:spPr>
          <a:xfrm>
            <a:off x="0" y="43182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73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76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0" y="1482090"/>
            <a:ext cx="8691880" cy="473583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Python Programs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communicates its results to user using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Most useful programs require information from users</a:t>
            </a:r>
          </a:p>
          <a:p>
            <a:pPr lvl="1"/>
            <a:r>
              <a:rPr lang="en-US" dirty="0"/>
              <a:t>Name and age for a travel reservation system</a:t>
            </a:r>
          </a:p>
          <a:p>
            <a:r>
              <a:rPr lang="en-US" dirty="0"/>
              <a:t>Python 3 uses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to read user input as a string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/>
              <a:t>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4279D-E20C-405F-9425-C1349A140154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82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3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83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85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86</a:t>
            </a:fld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1556385"/>
            <a:ext cx="8826500" cy="2223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89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4077335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5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520" y="3472277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5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349" y="2492896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716" y="4088345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2915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argument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to print as a prompt</a:t>
            </a:r>
          </a:p>
          <a:p>
            <a:r>
              <a:rPr lang="en-US" dirty="0"/>
              <a:t>Returns the user typed value as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lang="en-US" dirty="0"/>
              <a:t>details of how to process user string later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28780" y="6356350"/>
            <a:ext cx="2133600" cy="365125"/>
          </a:xfrm>
        </p:spPr>
        <p:txBody>
          <a:bodyPr/>
          <a:lstStyle/>
          <a:p>
            <a:pPr>
              <a:defRPr/>
            </a:pPr>
            <a:fld id="{9C27207B-5AB0-439F-968C-9D0DCB48B2B2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578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24780" y="6356350"/>
            <a:ext cx="2133600" cy="365125"/>
          </a:xfrm>
        </p:spPr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228600" y="3786578"/>
            <a:ext cx="8810780" cy="7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2" y="4694264"/>
            <a:ext cx="8463348" cy="7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476875"/>
            <a:ext cx="3390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" y="3505200"/>
            <a:ext cx="903938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4217389"/>
            <a:ext cx="684910" cy="430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6146" y="4191000"/>
            <a:ext cx="3623854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656" y="5051784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5476875"/>
            <a:ext cx="784860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634" y="5923925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786578"/>
            <a:ext cx="914400" cy="430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37908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693" y="4724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470807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5486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04" y="55434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154" y="4572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4308" y="454429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540273"/>
            <a:ext cx="789638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95" y="1725086"/>
            <a:ext cx="8123809" cy="4276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90</a:t>
            </a:fld>
            <a:endParaRPr lang="hi-IN"/>
          </a:p>
        </p:txBody>
      </p:sp>
      <p:sp>
        <p:nvSpPr>
          <p:cNvPr id="12" name="Rectangle 11"/>
          <p:cNvSpPr/>
          <p:nvPr/>
        </p:nvSpPr>
        <p:spPr>
          <a:xfrm>
            <a:off x="298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Sep-19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Sep-19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92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344930"/>
            <a:ext cx="8734425" cy="49987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Sep-19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93</a:t>
            </a:fld>
            <a:endParaRPr lang="hi-IN" dirty="0"/>
          </a:p>
        </p:txBody>
      </p:sp>
      <p:sp>
        <p:nvSpPr>
          <p:cNvPr id="8" name="Rectangle 7"/>
          <p:cNvSpPr/>
          <p:nvPr/>
        </p:nvSpPr>
        <p:spPr>
          <a:xfrm>
            <a:off x="107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633" y="4399919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5373215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016" y="2564904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Sep-19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94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Sep-19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95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2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4908" y="4796154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Sep-19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96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Sep-19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97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Sep-19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c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Acads</Template>
  <TotalTime>12274</TotalTime>
  <Words>5126</Words>
  <Application>Microsoft Macintosh PowerPoint</Application>
  <PresentationFormat>On-screen Show (4:3)</PresentationFormat>
  <Paragraphs>1462</Paragraphs>
  <Slides>124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9" baseType="lpstr">
      <vt:lpstr>Arial</vt:lpstr>
      <vt:lpstr>Arial Narrow</vt:lpstr>
      <vt:lpstr>Bodoni MT</vt:lpstr>
      <vt:lpstr>Calibri</vt:lpstr>
      <vt:lpstr>Cambria Math</vt:lpstr>
      <vt:lpstr>Comic Sans MS</vt:lpstr>
      <vt:lpstr>Cooper Black</vt:lpstr>
      <vt:lpstr>Courier New</vt:lpstr>
      <vt:lpstr>SketchFlow Print</vt:lpstr>
      <vt:lpstr>Tahoma</vt:lpstr>
      <vt:lpstr>Times New Roman</vt:lpstr>
      <vt:lpstr>Verdana</vt:lpstr>
      <vt:lpstr>Wingdings</vt:lpstr>
      <vt:lpstr>Wingdings 2</vt:lpstr>
      <vt:lpstr>Acads</vt:lpstr>
      <vt:lpstr>A Quick Tour of Python</vt:lpstr>
      <vt:lpstr>Acknowledgements </vt:lpstr>
      <vt:lpstr>About me</vt:lpstr>
      <vt:lpstr>The Programming Cycle for Python</vt:lpstr>
      <vt:lpstr>PowerPoint Presentation</vt:lpstr>
      <vt:lpstr>PowerPoint Presentation</vt:lpstr>
      <vt:lpstr>Python Shell is Interactive</vt:lpstr>
      <vt:lpstr>Interacting with Python Programs</vt:lpstr>
      <vt:lpstr>input</vt:lpstr>
      <vt:lpstr>Elements of Python</vt:lpstr>
      <vt:lpstr>Types in Python</vt:lpstr>
      <vt:lpstr>Types in Python</vt:lpstr>
      <vt:lpstr>Example of Types</vt:lpstr>
      <vt:lpstr>Type Conversion (Type Cast)</vt:lpstr>
      <vt:lpstr>Type Conversion Examples</vt:lpstr>
      <vt:lpstr>Type Conversion and Input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Short-circuit Evaluation</vt:lpstr>
      <vt:lpstr>3 Factors for Expr Evaluation</vt:lpstr>
      <vt:lpstr>PowerPoint Presentation</vt:lpstr>
      <vt:lpstr>Caution about Using Floats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range</vt:lpstr>
      <vt:lpstr>Quiz</vt:lpstr>
      <vt:lpstr>Continue and Update Expr</vt:lpstr>
      <vt:lpstr>Programming using Python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  <vt:lpstr> Programming using Python  Modules and Packages</vt:lpstr>
      <vt:lpstr>Modules</vt:lpstr>
      <vt:lpstr>Modules</vt:lpstr>
      <vt:lpstr>Modules Example</vt:lpstr>
      <vt:lpstr>Modules Example</vt:lpstr>
      <vt:lpstr>Importing Specific Functions</vt:lpstr>
      <vt:lpstr>Importing ALL Functions</vt:lpstr>
      <vt:lpstr>__main__ in Modules</vt:lpstr>
      <vt:lpstr>__main__ in Modules</vt:lpstr>
      <vt:lpstr>Package</vt:lpstr>
      <vt:lpstr>PowerPoint Presentation</vt:lpstr>
      <vt:lpstr>PowerPoint Presentation</vt:lpstr>
      <vt:lpstr>__init.py__</vt:lpstr>
      <vt:lpstr>Importing Modules from Packages</vt:lpstr>
      <vt:lpstr>Importing Modules from Packages</vt:lpstr>
      <vt:lpstr>Importing Modules from Packages</vt:lpstr>
      <vt:lpstr>Importing Modules from Packages</vt:lpstr>
      <vt:lpstr>Popular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Amey Karkare</cp:lastModifiedBy>
  <cp:revision>18</cp:revision>
  <dcterms:created xsi:type="dcterms:W3CDTF">2012-01-03T04:41:12Z</dcterms:created>
  <dcterms:modified xsi:type="dcterms:W3CDTF">2019-09-29T02:52:33Z</dcterms:modified>
</cp:coreProperties>
</file>