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5">
          <p15:clr>
            <a:srgbClr val="000000"/>
          </p15:clr>
        </p15:guide>
        <p15:guide id="2" pos="3839">
          <p15:clr>
            <a:srgbClr val="000000"/>
          </p15:clr>
        </p15:guide>
      </p15:sldGuideLst>
    </p:ext>
    <p:ext uri="GoogleSlidesCustomDataVersion2">
      <go:slidesCustomData xmlns:go="http://customooxmlschemas.google.com/" r:id="rId41" roundtripDataSignature="AMtx7mhMMB2ojspG7HBZFwrIDIdQxi4K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5" orient="horz"/>
        <p:guide pos="383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b77a7a40d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g2eb77a7a40d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fbfadbb6e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7fbfadbb6e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fbfadbb6e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27fbfadbb6e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fbfadbb6e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7fbfadbb6e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fbfadbb6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7fbfadbb6e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fbfadbb6e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27fbfadbb6e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fbfadbb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27fbfadbb6e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fbfadbb6e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7fbfadbb6e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fbfadbb6e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7fbfadbb6e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fbfadbb6e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27fbfadbb6e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b96b093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fb96b093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053b22d4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2f053b22d4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fbfadbb6e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27fbfadbb6e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fbfadbb6e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7fbfadbb6e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fbfadbb6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27fbfadbb6e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fbfadbb6e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27fbfadbb6e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fbfadbb6e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27fbfadbb6e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fbfadbb6e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27fbfadbb6e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fbfadbb6e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27fbfadbb6e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fbfadbb6e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27fbfadbb6e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fbfadbb6e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27fbfadbb6e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fbfadbb6e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g27fbfadbb6e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fbfadbb6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27fbfadbb6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fbfadbb6e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27fbfadbb6e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7fbfadbb6e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27fbfadbb6e_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fbfadbb6e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27fbfadbb6e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053b22d4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2f053b22d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fbfadbb6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7fbfadbb6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fbfadbb6e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27fbfadbb6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fbfadbb6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7fbfadbb6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fbfadbb6e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7fbfadbb6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fbfadbb6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7fbfadbb6e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fd1eaf9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27fd1eaf9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1" name="Shape 11"/>
        <p:cNvGrpSpPr/>
        <p:nvPr/>
      </p:nvGrpSpPr>
      <p:grpSpPr>
        <a:xfrm>
          <a:off x="0" y="0"/>
          <a:ext cx="0" cy="0"/>
          <a:chOff x="0" y="0"/>
          <a:chExt cx="0" cy="0"/>
        </a:xfrm>
      </p:grpSpPr>
      <p:sp>
        <p:nvSpPr>
          <p:cNvPr id="12" name="Google Shape;12;g2eb77a7a40d_0_98"/>
          <p:cNvSpPr txBox="1"/>
          <p:nvPr>
            <p:ph type="ctrTitle"/>
          </p:nvPr>
        </p:nvSpPr>
        <p:spPr>
          <a:xfrm>
            <a:off x="914399" y="2130425"/>
            <a:ext cx="103632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g2eb77a7a40d_0_98"/>
          <p:cNvSpPr txBox="1"/>
          <p:nvPr>
            <p:ph idx="1" type="subTitle"/>
          </p:nvPr>
        </p:nvSpPr>
        <p:spPr>
          <a:xfrm>
            <a:off x="1828799" y="3886200"/>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g2eb77a7a40d_0_98"/>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g2eb77a7a40d_0_98"/>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g2eb77a7a40d_0_98"/>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간지" type="objOnly">
  <p:cSld name="OBJECT_ONLY">
    <p:spTree>
      <p:nvGrpSpPr>
        <p:cNvPr id="66" name="Shape 66"/>
        <p:cNvGrpSpPr/>
        <p:nvPr/>
      </p:nvGrpSpPr>
      <p:grpSpPr>
        <a:xfrm>
          <a:off x="0" y="0"/>
          <a:ext cx="0" cy="0"/>
          <a:chOff x="0" y="0"/>
          <a:chExt cx="0" cy="0"/>
        </a:xfrm>
      </p:grpSpPr>
      <p:sp>
        <p:nvSpPr>
          <p:cNvPr id="67" name="Google Shape;67;g2eb77a7a40d_0_153"/>
          <p:cNvSpPr txBox="1"/>
          <p:nvPr>
            <p:ph type="ctrTitle"/>
          </p:nvPr>
        </p:nvSpPr>
        <p:spPr>
          <a:xfrm>
            <a:off x="0" y="2130425"/>
            <a:ext cx="121920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b="1"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g2eb77a7a40d_0_153"/>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eb77a7a40d_0_153"/>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2eb77a7a40d_0_153"/>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목차" type="clipArtAndTx">
  <p:cSld name="CLIPART_AND_TEXT">
    <p:spTree>
      <p:nvGrpSpPr>
        <p:cNvPr id="71" name="Shape 71"/>
        <p:cNvGrpSpPr/>
        <p:nvPr/>
      </p:nvGrpSpPr>
      <p:grpSpPr>
        <a:xfrm>
          <a:off x="0" y="0"/>
          <a:ext cx="0" cy="0"/>
          <a:chOff x="0" y="0"/>
          <a:chExt cx="0" cy="0"/>
        </a:xfrm>
      </p:grpSpPr>
      <p:sp>
        <p:nvSpPr>
          <p:cNvPr id="72" name="Google Shape;72;g2eb77a7a40d_0_158"/>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2eb77a7a40d_0_158"/>
          <p:cNvSpPr txBox="1"/>
          <p:nvPr>
            <p:ph idx="1" type="body"/>
          </p:nvPr>
        </p:nvSpPr>
        <p:spPr>
          <a:xfrm>
            <a:off x="2857477" y="2214563"/>
            <a:ext cx="6477000" cy="3214800"/>
          </a:xfrm>
          <a:prstGeom prst="rect">
            <a:avLst/>
          </a:prstGeom>
          <a:noFill/>
          <a:ln>
            <a:noFill/>
          </a:ln>
        </p:spPr>
        <p:txBody>
          <a:bodyPr anchorCtr="0" anchor="t" bIns="45700" lIns="91425" spcFirstLastPara="1" rIns="91425" wrap="square" tIns="45700">
            <a:normAutofit/>
          </a:bodyPr>
          <a:lstStyle>
            <a:lvl1pPr indent="-381000" lvl="0" marL="457200" algn="l">
              <a:lnSpc>
                <a:spcPct val="150000"/>
              </a:lnSpc>
              <a:spcBef>
                <a:spcPts val="480"/>
              </a:spcBef>
              <a:spcAft>
                <a:spcPts val="0"/>
              </a:spcAft>
              <a:buClr>
                <a:schemeClr val="dk1"/>
              </a:buClr>
              <a:buSzPts val="2400"/>
              <a:buChar char="•"/>
              <a:defRPr sz="24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g2eb77a7a40d_0_158"/>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g2eb77a7a40d_0_158"/>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2eb77a7a40d_0_158"/>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본문" type="vertTitleAndTx">
  <p:cSld name="VERTICAL_TITLE_AND_VERTICAL_TEXT">
    <p:spTree>
      <p:nvGrpSpPr>
        <p:cNvPr id="77" name="Shape 77"/>
        <p:cNvGrpSpPr/>
        <p:nvPr/>
      </p:nvGrpSpPr>
      <p:grpSpPr>
        <a:xfrm>
          <a:off x="0" y="0"/>
          <a:ext cx="0" cy="0"/>
          <a:chOff x="0" y="0"/>
          <a:chExt cx="0" cy="0"/>
        </a:xfrm>
      </p:grpSpPr>
      <p:sp>
        <p:nvSpPr>
          <p:cNvPr id="78" name="Google Shape;78;g2eb77a7a40d_0_164"/>
          <p:cNvSpPr txBox="1"/>
          <p:nvPr>
            <p:ph type="title"/>
          </p:nvPr>
        </p:nvSpPr>
        <p:spPr>
          <a:xfrm rot="5400000">
            <a:off x="7285048" y="1828788"/>
            <a:ext cx="5851500"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2eb77a7a40d_0_164"/>
          <p:cNvSpPr txBox="1"/>
          <p:nvPr>
            <p:ph idx="1" type="body"/>
          </p:nvPr>
        </p:nvSpPr>
        <p:spPr>
          <a:xfrm rot="5400000">
            <a:off x="1696998" y="-812862"/>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g2eb77a7a40d_0_164"/>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g2eb77a7a40d_0_164"/>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g2eb77a7a40d_0_164"/>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7" name="Shape 17"/>
        <p:cNvGrpSpPr/>
        <p:nvPr/>
      </p:nvGrpSpPr>
      <p:grpSpPr>
        <a:xfrm>
          <a:off x="0" y="0"/>
          <a:ext cx="0" cy="0"/>
          <a:chOff x="0" y="0"/>
          <a:chExt cx="0" cy="0"/>
        </a:xfrm>
      </p:grpSpPr>
      <p:sp>
        <p:nvSpPr>
          <p:cNvPr id="18" name="Google Shape;18;g2eb77a7a40d_0_104"/>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2eb77a7a40d_0_104"/>
          <p:cNvSpPr txBox="1"/>
          <p:nvPr>
            <p:ph idx="1" type="body"/>
          </p:nvPr>
        </p:nvSpPr>
        <p:spPr>
          <a:xfrm>
            <a:off x="609599" y="1600200"/>
            <a:ext cx="109728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g2eb77a7a40d_0_104"/>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2eb77a7a40d_0_104"/>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g2eb77a7a40d_0_104"/>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23" name="Shape 23"/>
        <p:cNvGrpSpPr/>
        <p:nvPr/>
      </p:nvGrpSpPr>
      <p:grpSpPr>
        <a:xfrm>
          <a:off x="0" y="0"/>
          <a:ext cx="0" cy="0"/>
          <a:chOff x="0" y="0"/>
          <a:chExt cx="0" cy="0"/>
        </a:xfrm>
      </p:grpSpPr>
      <p:sp>
        <p:nvSpPr>
          <p:cNvPr id="24" name="Google Shape;24;g2eb77a7a40d_0_110"/>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2eb77a7a40d_0_110"/>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2eb77a7a40d_0_110"/>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g2eb77a7a40d_0_114"/>
          <p:cNvSpPr txBox="1"/>
          <p:nvPr>
            <p:ph type="title"/>
          </p:nvPr>
        </p:nvSpPr>
        <p:spPr>
          <a:xfrm>
            <a:off x="963083" y="4406900"/>
            <a:ext cx="103632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2eb77a7a40d_0_114"/>
          <p:cNvSpPr txBox="1"/>
          <p:nvPr>
            <p:ph idx="1" type="body"/>
          </p:nvPr>
        </p:nvSpPr>
        <p:spPr>
          <a:xfrm>
            <a:off x="963083"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g2eb77a7a40d_0_114"/>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2eb77a7a40d_0_114"/>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2eb77a7a40d_0_114"/>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내용 2개" type="twoObj">
  <p:cSld name="TWO_OBJECTS">
    <p:spTree>
      <p:nvGrpSpPr>
        <p:cNvPr id="33" name="Shape 33"/>
        <p:cNvGrpSpPr/>
        <p:nvPr/>
      </p:nvGrpSpPr>
      <p:grpSpPr>
        <a:xfrm>
          <a:off x="0" y="0"/>
          <a:ext cx="0" cy="0"/>
          <a:chOff x="0" y="0"/>
          <a:chExt cx="0" cy="0"/>
        </a:xfrm>
      </p:grpSpPr>
      <p:sp>
        <p:nvSpPr>
          <p:cNvPr id="34" name="Google Shape;34;g2eb77a7a40d_0_120"/>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2eb77a7a40d_0_120"/>
          <p:cNvSpPr txBox="1"/>
          <p:nvPr>
            <p:ph idx="1" type="body"/>
          </p:nvPr>
        </p:nvSpPr>
        <p:spPr>
          <a:xfrm>
            <a:off x="609599" y="1600200"/>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406400" lvl="8" marL="4114800" algn="l">
              <a:lnSpc>
                <a:spcPct val="100000"/>
              </a:lnSpc>
              <a:spcBef>
                <a:spcPts val="560"/>
              </a:spcBef>
              <a:spcAft>
                <a:spcPts val="0"/>
              </a:spcAft>
              <a:buClr>
                <a:schemeClr val="dk1"/>
              </a:buClr>
              <a:buSzPts val="2800"/>
              <a:buChar char="•"/>
              <a:defRPr sz="2800"/>
            </a:lvl9pPr>
          </a:lstStyle>
          <a:p/>
        </p:txBody>
      </p:sp>
      <p:sp>
        <p:nvSpPr>
          <p:cNvPr id="36" name="Google Shape;36;g2eb77a7a40d_0_120"/>
          <p:cNvSpPr txBox="1"/>
          <p:nvPr>
            <p:ph idx="2" type="body"/>
          </p:nvPr>
        </p:nvSpPr>
        <p:spPr>
          <a:xfrm>
            <a:off x="6197599" y="1600200"/>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406400" lvl="8" marL="4114800" algn="l">
              <a:lnSpc>
                <a:spcPct val="100000"/>
              </a:lnSpc>
              <a:spcBef>
                <a:spcPts val="560"/>
              </a:spcBef>
              <a:spcAft>
                <a:spcPts val="0"/>
              </a:spcAft>
              <a:buClr>
                <a:schemeClr val="dk1"/>
              </a:buClr>
              <a:buSzPts val="2800"/>
              <a:buChar char="•"/>
              <a:defRPr sz="2800"/>
            </a:lvl9pPr>
          </a:lstStyle>
          <a:p/>
        </p:txBody>
      </p:sp>
      <p:sp>
        <p:nvSpPr>
          <p:cNvPr id="37" name="Google Shape;37;g2eb77a7a40d_0_120"/>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2eb77a7a40d_0_120"/>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g2eb77a7a40d_0_120"/>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0" name="Shape 40"/>
        <p:cNvGrpSpPr/>
        <p:nvPr/>
      </p:nvGrpSpPr>
      <p:grpSpPr>
        <a:xfrm>
          <a:off x="0" y="0"/>
          <a:ext cx="0" cy="0"/>
          <a:chOff x="0" y="0"/>
          <a:chExt cx="0" cy="0"/>
        </a:xfrm>
      </p:grpSpPr>
      <p:sp>
        <p:nvSpPr>
          <p:cNvPr id="41" name="Google Shape;41;g2eb77a7a40d_0_127"/>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2eb77a7a40d_0_127"/>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2eb77a7a40d_0_127"/>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g2eb77a7a40d_0_127"/>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표" type="tbl">
  <p:cSld name="TABLE">
    <p:spTree>
      <p:nvGrpSpPr>
        <p:cNvPr id="45" name="Shape 45"/>
        <p:cNvGrpSpPr/>
        <p:nvPr/>
      </p:nvGrpSpPr>
      <p:grpSpPr>
        <a:xfrm>
          <a:off x="0" y="0"/>
          <a:ext cx="0" cy="0"/>
          <a:chOff x="0" y="0"/>
          <a:chExt cx="0" cy="0"/>
        </a:xfrm>
      </p:grpSpPr>
      <p:sp>
        <p:nvSpPr>
          <p:cNvPr id="46" name="Google Shape;46;g2eb77a7a40d_0_132"/>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2eb77a7a40d_0_132"/>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2eb77a7a40d_0_132"/>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2eb77a7a40d_0_132"/>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내용 4개" type="fourObj">
  <p:cSld name="FOUR_OBJECTS">
    <p:spTree>
      <p:nvGrpSpPr>
        <p:cNvPr id="50" name="Shape 50"/>
        <p:cNvGrpSpPr/>
        <p:nvPr/>
      </p:nvGrpSpPr>
      <p:grpSpPr>
        <a:xfrm>
          <a:off x="0" y="0"/>
          <a:ext cx="0" cy="0"/>
          <a:chOff x="0" y="0"/>
          <a:chExt cx="0" cy="0"/>
        </a:xfrm>
      </p:grpSpPr>
      <p:sp>
        <p:nvSpPr>
          <p:cNvPr id="51" name="Google Shape;51;g2eb77a7a40d_0_137"/>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2eb77a7a40d_0_137"/>
          <p:cNvSpPr txBox="1"/>
          <p:nvPr>
            <p:ph idx="1" type="body"/>
          </p:nvPr>
        </p:nvSpPr>
        <p:spPr>
          <a:xfrm>
            <a:off x="609599" y="1600200"/>
            <a:ext cx="5384700" cy="2196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g2eb77a7a40d_0_137"/>
          <p:cNvSpPr txBox="1"/>
          <p:nvPr>
            <p:ph idx="2" type="body"/>
          </p:nvPr>
        </p:nvSpPr>
        <p:spPr>
          <a:xfrm>
            <a:off x="6197599" y="1600200"/>
            <a:ext cx="5384700" cy="2196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4" name="Google Shape;54;g2eb77a7a40d_0_137"/>
          <p:cNvSpPr txBox="1"/>
          <p:nvPr>
            <p:ph idx="3" type="body"/>
          </p:nvPr>
        </p:nvSpPr>
        <p:spPr>
          <a:xfrm>
            <a:off x="608037" y="3984220"/>
            <a:ext cx="5384700" cy="2196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5" name="Google Shape;55;g2eb77a7a40d_0_137"/>
          <p:cNvSpPr txBox="1"/>
          <p:nvPr>
            <p:ph idx="4" type="body"/>
          </p:nvPr>
        </p:nvSpPr>
        <p:spPr>
          <a:xfrm>
            <a:off x="6196036" y="3984220"/>
            <a:ext cx="5384700" cy="2196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6" name="Google Shape;56;g2eb77a7a40d_0_137"/>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g2eb77a7a40d_0_137"/>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g2eb77a7a40d_0_137"/>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그림 및 설명" type="picTx">
  <p:cSld name="PICTURE_WITH_CAPTION_TEXT">
    <p:spTree>
      <p:nvGrpSpPr>
        <p:cNvPr id="59" name="Shape 59"/>
        <p:cNvGrpSpPr/>
        <p:nvPr/>
      </p:nvGrpSpPr>
      <p:grpSpPr>
        <a:xfrm>
          <a:off x="0" y="0"/>
          <a:ext cx="0" cy="0"/>
          <a:chOff x="0" y="0"/>
          <a:chExt cx="0" cy="0"/>
        </a:xfrm>
      </p:grpSpPr>
      <p:sp>
        <p:nvSpPr>
          <p:cNvPr id="60" name="Google Shape;60;g2eb77a7a40d_0_146"/>
          <p:cNvSpPr txBox="1"/>
          <p:nvPr>
            <p:ph type="title"/>
          </p:nvPr>
        </p:nvSpPr>
        <p:spPr>
          <a:xfrm>
            <a:off x="2389716" y="4800600"/>
            <a:ext cx="73152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g2eb77a7a40d_0_146"/>
          <p:cNvSpPr/>
          <p:nvPr>
            <p:ph idx="2" type="pic"/>
          </p:nvPr>
        </p:nvSpPr>
        <p:spPr>
          <a:xfrm>
            <a:off x="2389716" y="612775"/>
            <a:ext cx="7315200" cy="4114800"/>
          </a:xfrm>
          <a:prstGeom prst="rect">
            <a:avLst/>
          </a:prstGeom>
          <a:noFill/>
          <a:ln>
            <a:noFill/>
          </a:ln>
        </p:spPr>
      </p:sp>
      <p:sp>
        <p:nvSpPr>
          <p:cNvPr id="62" name="Google Shape;62;g2eb77a7a40d_0_146"/>
          <p:cNvSpPr txBox="1"/>
          <p:nvPr>
            <p:ph idx="1" type="body"/>
          </p:nvPr>
        </p:nvSpPr>
        <p:spPr>
          <a:xfrm>
            <a:off x="2389716"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g2eb77a7a40d_0_146"/>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2eb77a7a40d_0_146"/>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2eb77a7a40d_0_146"/>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g2eb77a7a40d_0_92"/>
          <p:cNvSpPr txBox="1"/>
          <p:nvPr>
            <p:ph type="title"/>
          </p:nvPr>
        </p:nvSpPr>
        <p:spPr>
          <a:xfrm>
            <a:off x="609599"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 name="Google Shape;7;g2eb77a7a40d_0_92"/>
          <p:cNvSpPr txBox="1"/>
          <p:nvPr>
            <p:ph idx="1" type="body"/>
          </p:nvPr>
        </p:nvSpPr>
        <p:spPr>
          <a:xfrm>
            <a:off x="609599" y="1600200"/>
            <a:ext cx="109728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g2eb77a7a40d_0_92"/>
          <p:cNvSpPr txBox="1"/>
          <p:nvPr>
            <p:ph idx="10" type="dt"/>
          </p:nvPr>
        </p:nvSpPr>
        <p:spPr>
          <a:xfrm>
            <a:off x="609599"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2eb77a7a40d_0_92"/>
          <p:cNvSpPr txBox="1"/>
          <p:nvPr>
            <p:ph idx="11" type="ftr"/>
          </p:nvPr>
        </p:nvSpPr>
        <p:spPr>
          <a:xfrm>
            <a:off x="4165599"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2eb77a7a40d_0_92"/>
          <p:cNvSpPr txBox="1"/>
          <p:nvPr>
            <p:ph idx="12" type="sldNum"/>
          </p:nvPr>
        </p:nvSpPr>
        <p:spPr>
          <a:xfrm>
            <a:off x="8737599"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aws.amazon.com/ko_kr/IAM/latest/UserGuide/id_credentials_access-keys.html"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aws.amazon.com/cli/latest/userguide/getting-started-install.html" TargetMode="External"/><Relationship Id="rId4" Type="http://schemas.openxmlformats.org/officeDocument/2006/relationships/hyperlink" Target="https://docs.aws.amazon.com/ko_kr/IAM/latest/UserGuide/id_credentials_access-keys.html" TargetMode="External"/><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ksctl.io/usage/minimum-iam-polici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ksctl.io/usage/minimum-iam-polic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aws.amazon.com/ko_kr/eks/latest/userguide/install-kubectl.html" TargetMode="External"/><Relationship Id="rId4" Type="http://schemas.openxmlformats.org/officeDocument/2006/relationships/image" Target="../media/image10.png"/><Relationship Id="rId5" Type="http://schemas.openxmlformats.org/officeDocument/2006/relationships/hyperlink" Target="https://docs.aws.amazon.com/ko_kr/eks/latest/userguide/install-kubectl.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aws.amazon.com/ko_kr/IAM/latest/UserGuide/access_policies_create-console.html" TargetMode="External"/><Relationship Id="rId4" Type="http://schemas.openxmlformats.org/officeDocument/2006/relationships/hyperlink" Target="https://eksctl.io/usage/minimum-iam-policies/" TargetMode="External"/><Relationship Id="rId5" Type="http://schemas.openxmlformats.org/officeDocument/2006/relationships/hyperlink" Target="https://docs.aws.amazon.com/ko_kr/IAM/latest/UserGuide/access_policies_manage-attach-detach.html#add-policies-conso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eb77a7a40d_0_85"/>
          <p:cNvSpPr txBox="1"/>
          <p:nvPr/>
        </p:nvSpPr>
        <p:spPr>
          <a:xfrm>
            <a:off x="1616098" y="1069648"/>
            <a:ext cx="5125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rgbClr val="1FC689"/>
                </a:solidFill>
                <a:latin typeface="Maven Pro"/>
                <a:ea typeface="Maven Pro"/>
                <a:cs typeface="Maven Pro"/>
                <a:sym typeface="Maven Pro"/>
              </a:rPr>
              <a:t>스프링부트로 RestFulAPI 구현하기</a:t>
            </a:r>
            <a:endParaRPr b="0" i="0" sz="2000" u="none" cap="none" strike="noStrike">
              <a:solidFill>
                <a:srgbClr val="1FC689"/>
              </a:solidFill>
              <a:latin typeface="Maven Pro"/>
              <a:ea typeface="Maven Pro"/>
              <a:cs typeface="Maven Pro"/>
              <a:sym typeface="Maven Pro"/>
            </a:endParaRPr>
          </a:p>
        </p:txBody>
      </p:sp>
      <p:sp>
        <p:nvSpPr>
          <p:cNvPr id="88" name="Google Shape;88;g2eb77a7a40d_0_85"/>
          <p:cNvSpPr txBox="1"/>
          <p:nvPr/>
        </p:nvSpPr>
        <p:spPr>
          <a:xfrm>
            <a:off x="1502150" y="1782175"/>
            <a:ext cx="9465600" cy="96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2A3B"/>
              </a:buClr>
              <a:buSzPts val="4800"/>
              <a:buFont typeface="Arial"/>
              <a:buNone/>
            </a:pPr>
            <a:r>
              <a:rPr b="1" i="0" lang="ko-KR" sz="5700" u="none" cap="none" strike="noStrike">
                <a:solidFill>
                  <a:srgbClr val="032A3B"/>
                </a:solidFill>
                <a:latin typeface="Maven Pro"/>
                <a:ea typeface="Maven Pro"/>
                <a:cs typeface="Maven Pro"/>
                <a:sym typeface="Maven Pro"/>
              </a:rPr>
              <a:t>1</a:t>
            </a:r>
            <a:r>
              <a:rPr b="1" lang="ko-KR" sz="5700">
                <a:solidFill>
                  <a:srgbClr val="032A3B"/>
                </a:solidFill>
                <a:latin typeface="Maven Pro"/>
                <a:ea typeface="Maven Pro"/>
                <a:cs typeface="Maven Pro"/>
                <a:sym typeface="Maven Pro"/>
              </a:rPr>
              <a:t>4</a:t>
            </a:r>
            <a:r>
              <a:rPr b="1" i="0" lang="ko-KR" sz="5700" u="none" cap="none" strike="noStrike">
                <a:solidFill>
                  <a:srgbClr val="032A3B"/>
                </a:solidFill>
                <a:latin typeface="Maven Pro"/>
                <a:ea typeface="Maven Pro"/>
                <a:cs typeface="Maven Pro"/>
                <a:sym typeface="Maven Pro"/>
              </a:rPr>
              <a:t>장 </a:t>
            </a:r>
            <a:r>
              <a:rPr b="1" lang="ko-KR" sz="5700">
                <a:solidFill>
                  <a:srgbClr val="032A3B"/>
                </a:solidFill>
                <a:latin typeface="Maven Pro"/>
                <a:ea typeface="Maven Pro"/>
                <a:cs typeface="Maven Pro"/>
                <a:sym typeface="Maven Pro"/>
              </a:rPr>
              <a:t>EKS</a:t>
            </a:r>
            <a:endParaRPr b="1" i="0" sz="5700" u="none" cap="none" strike="noStrike">
              <a:solidFill>
                <a:srgbClr val="032A3B"/>
              </a:solidFill>
              <a:latin typeface="Maven Pro"/>
              <a:ea typeface="Maven Pro"/>
              <a:cs typeface="Maven Pro"/>
              <a:sym typeface="Maven Pro"/>
            </a:endParaRPr>
          </a:p>
        </p:txBody>
      </p:sp>
      <p:sp>
        <p:nvSpPr>
          <p:cNvPr id="89" name="Google Shape;89;g2eb77a7a40d_0_85"/>
          <p:cNvSpPr txBox="1"/>
          <p:nvPr/>
        </p:nvSpPr>
        <p:spPr>
          <a:xfrm>
            <a:off x="8881174" y="5184575"/>
            <a:ext cx="17478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2A3B"/>
              </a:buClr>
              <a:buSzPts val="1400"/>
              <a:buFont typeface="Arial"/>
              <a:buNone/>
            </a:pPr>
            <a:r>
              <a:rPr b="1" i="0" lang="ko-KR" sz="2900" u="none" cap="none" strike="noStrike">
                <a:solidFill>
                  <a:schemeClr val="dk1"/>
                </a:solidFill>
                <a:latin typeface="Maven Pro"/>
                <a:ea typeface="Maven Pro"/>
                <a:cs typeface="Maven Pro"/>
                <a:sym typeface="Maven Pro"/>
              </a:rPr>
              <a:t>박명회</a:t>
            </a:r>
            <a:endParaRPr b="1" i="0" sz="2900" u="none" cap="none" strike="noStrike">
              <a:solidFill>
                <a:schemeClr val="dk1"/>
              </a:solidFill>
              <a:latin typeface="Maven Pro"/>
              <a:ea typeface="Maven Pro"/>
              <a:cs typeface="Maven Pro"/>
              <a:sym typeface="Maven Pro"/>
            </a:endParaRPr>
          </a:p>
        </p:txBody>
      </p:sp>
      <p:sp>
        <p:nvSpPr>
          <p:cNvPr id="90" name="Google Shape;90;g2eb77a7a40d_0_85"/>
          <p:cNvSpPr txBox="1"/>
          <p:nvPr/>
        </p:nvSpPr>
        <p:spPr>
          <a:xfrm>
            <a:off x="1667900" y="3742225"/>
            <a:ext cx="4817100" cy="2154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dk1"/>
              </a:buClr>
              <a:buSzPts val="2200"/>
              <a:buFont typeface="Maven Pro"/>
              <a:buChar char="-"/>
            </a:pPr>
            <a:r>
              <a:rPr lang="ko-KR" sz="2200">
                <a:solidFill>
                  <a:schemeClr val="dk1"/>
                </a:solidFill>
                <a:latin typeface="Maven Pro"/>
                <a:ea typeface="Maven Pro"/>
                <a:cs typeface="Maven Pro"/>
                <a:sym typeface="Maven Pro"/>
              </a:rPr>
              <a:t>클러스터 생성</a:t>
            </a:r>
            <a:endParaRPr sz="2200">
              <a:solidFill>
                <a:schemeClr val="dk1"/>
              </a:solidFill>
              <a:latin typeface="Maven Pro"/>
              <a:ea typeface="Maven Pro"/>
              <a:cs typeface="Maven Pro"/>
              <a:sym typeface="Maven Pro"/>
            </a:endParaRPr>
          </a:p>
          <a:p>
            <a:pPr indent="-368300" lvl="0" marL="457200" marR="0" rtl="0" algn="l">
              <a:lnSpc>
                <a:spcPct val="100000"/>
              </a:lnSpc>
              <a:spcBef>
                <a:spcPts val="0"/>
              </a:spcBef>
              <a:spcAft>
                <a:spcPts val="0"/>
              </a:spcAft>
              <a:buClr>
                <a:schemeClr val="dk1"/>
              </a:buClr>
              <a:buSzPts val="2200"/>
              <a:buFont typeface="Maven Pro"/>
              <a:buChar char="-"/>
            </a:pPr>
            <a:r>
              <a:rPr lang="ko-KR" sz="2200">
                <a:solidFill>
                  <a:schemeClr val="dk1"/>
                </a:solidFill>
                <a:latin typeface="Maven Pro"/>
                <a:ea typeface="Maven Pro"/>
                <a:cs typeface="Maven Pro"/>
                <a:sym typeface="Maven Pro"/>
              </a:rPr>
              <a:t>I AM 권한 설정</a:t>
            </a:r>
            <a:endParaRPr b="0" i="0" sz="2200" u="none" cap="none" strike="noStrike">
              <a:solidFill>
                <a:schemeClr val="dk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fbfadbb6e_0_82"/>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명령어 사용자 생성</a:t>
            </a:r>
            <a:endParaRPr sz="2000">
              <a:solidFill>
                <a:schemeClr val="dk1"/>
              </a:solidFill>
              <a:latin typeface="Maven Pro"/>
              <a:ea typeface="Maven Pro"/>
              <a:cs typeface="Maven Pro"/>
              <a:sym typeface="Maven Pro"/>
            </a:endParaRPr>
          </a:p>
        </p:txBody>
      </p:sp>
      <p:sp>
        <p:nvSpPr>
          <p:cNvPr id="149" name="Google Shape;149;g27fbfadbb6e_0_82"/>
          <p:cNvSpPr txBox="1"/>
          <p:nvPr/>
        </p:nvSpPr>
        <p:spPr>
          <a:xfrm>
            <a:off x="717225" y="936025"/>
            <a:ext cx="106866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ko-KR" sz="1800">
                <a:solidFill>
                  <a:schemeClr val="dk1"/>
                </a:solidFill>
                <a:latin typeface="Maven Pro"/>
                <a:ea typeface="Maven Pro"/>
                <a:cs typeface="Maven Pro"/>
                <a:sym typeface="Maven Pro"/>
              </a:rPr>
              <a:t>모든 권한이 부여되었다면, 이제 bastion host에 AWS CLI 명령을 사용하기 위한 구성 및 자격 증명 파일을 설정할 차례입니다. </a:t>
            </a:r>
            <a:r>
              <a:rPr i="1" lang="ko-KR" sz="1800">
                <a:solidFill>
                  <a:schemeClr val="dk1"/>
                </a:solidFill>
                <a:latin typeface="Maven Pro"/>
                <a:ea typeface="Maven Pro"/>
                <a:cs typeface="Maven Pro"/>
                <a:sym typeface="Maven Pro"/>
              </a:rPr>
              <a:t>aws configure</a:t>
            </a:r>
            <a:r>
              <a:rPr lang="ko-KR" sz="1800">
                <a:solidFill>
                  <a:schemeClr val="dk1"/>
                </a:solidFill>
                <a:latin typeface="Maven Pro"/>
                <a:ea typeface="Maven Pro"/>
                <a:cs typeface="Maven Pro"/>
                <a:sym typeface="Maven Pro"/>
              </a:rPr>
              <a:t> 명령을 사용하며, 설정할 때에는 액세스 키 및 비밀 액세스 키 정보가 필요합니다. 키 정보를 확인하고 생성하는 방법은 </a:t>
            </a:r>
            <a:r>
              <a:rPr lang="ko-KR" sz="1800" u="sng">
                <a:solidFill>
                  <a:schemeClr val="hlink"/>
                </a:solidFill>
                <a:latin typeface="Maven Pro"/>
                <a:ea typeface="Maven Pro"/>
                <a:cs typeface="Maven Pro"/>
                <a:sym typeface="Maven Pro"/>
                <a:hlinkClick r:id="rId3"/>
              </a:rPr>
              <a:t>IAM 사용자의 액세스 키 관리</a:t>
            </a:r>
            <a:r>
              <a:rPr lang="ko-KR" sz="1800">
                <a:solidFill>
                  <a:schemeClr val="dk1"/>
                </a:solidFill>
                <a:latin typeface="Maven Pro"/>
                <a:ea typeface="Maven Pro"/>
                <a:cs typeface="Maven Pro"/>
                <a:sym typeface="Maven Pro"/>
              </a:rPr>
              <a:t>문서의 액세스 키 관리(콘솔) 섹션을 참고합니다.</a:t>
            </a:r>
            <a:endParaRPr sz="1800">
              <a:solidFill>
                <a:schemeClr val="dk1"/>
              </a:solidFill>
              <a:latin typeface="Maven Pro"/>
              <a:ea typeface="Maven Pro"/>
              <a:cs typeface="Maven Pro"/>
              <a:sym typeface="Maven Pro"/>
            </a:endParaRPr>
          </a:p>
        </p:txBody>
      </p:sp>
      <p:pic>
        <p:nvPicPr>
          <p:cNvPr id="150" name="Google Shape;150;g27fbfadbb6e_0_82"/>
          <p:cNvPicPr preferRelativeResize="0"/>
          <p:nvPr/>
        </p:nvPicPr>
        <p:blipFill>
          <a:blip r:embed="rId4">
            <a:alphaModFix/>
          </a:blip>
          <a:stretch>
            <a:fillRect/>
          </a:stretch>
        </p:blipFill>
        <p:spPr>
          <a:xfrm>
            <a:off x="152400" y="2860750"/>
            <a:ext cx="11887202" cy="3639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fbfadbb6e_0_106"/>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명령어 사용자 생성</a:t>
            </a:r>
            <a:endParaRPr sz="2000">
              <a:solidFill>
                <a:schemeClr val="dk1"/>
              </a:solidFill>
              <a:latin typeface="Maven Pro"/>
              <a:ea typeface="Maven Pro"/>
              <a:cs typeface="Maven Pro"/>
              <a:sym typeface="Maven Pro"/>
            </a:endParaRPr>
          </a:p>
        </p:txBody>
      </p:sp>
      <p:pic>
        <p:nvPicPr>
          <p:cNvPr id="156" name="Google Shape;156;g27fbfadbb6e_0_106"/>
          <p:cNvPicPr preferRelativeResize="0"/>
          <p:nvPr/>
        </p:nvPicPr>
        <p:blipFill>
          <a:blip r:embed="rId3">
            <a:alphaModFix/>
          </a:blip>
          <a:stretch>
            <a:fillRect/>
          </a:stretch>
        </p:blipFill>
        <p:spPr>
          <a:xfrm>
            <a:off x="152400" y="872200"/>
            <a:ext cx="11887200" cy="40203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7fbfadbb6e_0_111"/>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명령어 사용자 생성</a:t>
            </a:r>
            <a:endParaRPr sz="2000">
              <a:solidFill>
                <a:schemeClr val="dk1"/>
              </a:solidFill>
              <a:latin typeface="Maven Pro"/>
              <a:ea typeface="Maven Pro"/>
              <a:cs typeface="Maven Pro"/>
              <a:sym typeface="Maven Pro"/>
            </a:endParaRPr>
          </a:p>
        </p:txBody>
      </p:sp>
      <p:pic>
        <p:nvPicPr>
          <p:cNvPr id="162" name="Google Shape;162;g27fbfadbb6e_0_111"/>
          <p:cNvPicPr preferRelativeResize="0"/>
          <p:nvPr/>
        </p:nvPicPr>
        <p:blipFill>
          <a:blip r:embed="rId3">
            <a:alphaModFix/>
          </a:blip>
          <a:stretch>
            <a:fillRect/>
          </a:stretch>
        </p:blipFill>
        <p:spPr>
          <a:xfrm>
            <a:off x="152400" y="872200"/>
            <a:ext cx="11887202" cy="35841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7fbfadbb6e_0_62"/>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설치 및 설정</a:t>
            </a:r>
            <a:endParaRPr sz="2000">
              <a:solidFill>
                <a:schemeClr val="dk1"/>
              </a:solidFill>
              <a:latin typeface="Maven Pro"/>
              <a:ea typeface="Maven Pro"/>
              <a:cs typeface="Maven Pro"/>
              <a:sym typeface="Maven Pro"/>
            </a:endParaRPr>
          </a:p>
        </p:txBody>
      </p:sp>
      <p:sp>
        <p:nvSpPr>
          <p:cNvPr id="168" name="Google Shape;168;g27fbfadbb6e_0_62"/>
          <p:cNvSpPr txBox="1"/>
          <p:nvPr/>
        </p:nvSpPr>
        <p:spPr>
          <a:xfrm>
            <a:off x="588600" y="917050"/>
            <a:ext cx="110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u="sng">
                <a:solidFill>
                  <a:schemeClr val="hlink"/>
                </a:solidFill>
                <a:latin typeface="Maven Pro"/>
                <a:ea typeface="Maven Pro"/>
                <a:cs typeface="Maven Pro"/>
                <a:sym typeface="Maven Pro"/>
                <a:hlinkClick r:id="rId3"/>
              </a:rPr>
              <a:t>https://docs.aws.amazon.com/cli/latest/userguide/getting-started-install.html</a:t>
            </a:r>
            <a:endParaRPr sz="1800">
              <a:latin typeface="Maven Pro"/>
              <a:ea typeface="Maven Pro"/>
              <a:cs typeface="Maven Pro"/>
              <a:sym typeface="Maven Pro"/>
            </a:endParaRPr>
          </a:p>
        </p:txBody>
      </p:sp>
      <p:sp>
        <p:nvSpPr>
          <p:cNvPr id="169" name="Google Shape;169;g27fbfadbb6e_0_62"/>
          <p:cNvSpPr txBox="1"/>
          <p:nvPr/>
        </p:nvSpPr>
        <p:spPr>
          <a:xfrm>
            <a:off x="717225" y="1668500"/>
            <a:ext cx="10686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ko-KR" sz="1800">
                <a:solidFill>
                  <a:schemeClr val="dk1"/>
                </a:solidFill>
                <a:latin typeface="Maven Pro"/>
                <a:ea typeface="Maven Pro"/>
                <a:cs typeface="Maven Pro"/>
                <a:sym typeface="Maven Pro"/>
              </a:rPr>
              <a:t>snap install aws-cli --classic</a:t>
            </a:r>
            <a:endParaRPr sz="1800">
              <a:solidFill>
                <a:schemeClr val="dk1"/>
              </a:solidFill>
              <a:latin typeface="Maven Pro"/>
              <a:ea typeface="Maven Pro"/>
              <a:cs typeface="Maven Pro"/>
              <a:sym typeface="Maven Pro"/>
            </a:endParaRPr>
          </a:p>
        </p:txBody>
      </p:sp>
      <p:sp>
        <p:nvSpPr>
          <p:cNvPr id="170" name="Google Shape;170;g27fbfadbb6e_0_62"/>
          <p:cNvSpPr txBox="1"/>
          <p:nvPr/>
        </p:nvSpPr>
        <p:spPr>
          <a:xfrm>
            <a:off x="693075" y="5029900"/>
            <a:ext cx="101568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ko-KR" sz="1800">
                <a:solidFill>
                  <a:schemeClr val="dk1"/>
                </a:solidFill>
                <a:latin typeface="Maven Pro"/>
                <a:ea typeface="Maven Pro"/>
                <a:cs typeface="Maven Pro"/>
                <a:sym typeface="Maven Pro"/>
              </a:rPr>
              <a:t>모든 권한이 부여되었다면, 이제 bastion host에 AWS CLI 명령을 사용하기 위한 구성 및 자격 증명 파일을 설정할 차례입니다. </a:t>
            </a:r>
            <a:r>
              <a:rPr i="1" lang="ko-KR" sz="1800">
                <a:solidFill>
                  <a:schemeClr val="dk1"/>
                </a:solidFill>
                <a:latin typeface="Maven Pro"/>
                <a:ea typeface="Maven Pro"/>
                <a:cs typeface="Maven Pro"/>
                <a:sym typeface="Maven Pro"/>
              </a:rPr>
              <a:t>aws configure</a:t>
            </a:r>
            <a:r>
              <a:rPr lang="ko-KR" sz="1800">
                <a:solidFill>
                  <a:schemeClr val="dk1"/>
                </a:solidFill>
                <a:latin typeface="Maven Pro"/>
                <a:ea typeface="Maven Pro"/>
                <a:cs typeface="Maven Pro"/>
                <a:sym typeface="Maven Pro"/>
              </a:rPr>
              <a:t> 명령을 사용하며, 설정할 때에는 액세스 키 및 비밀 액세스 키 정보가 필요합니다. 키 정보를 확인하고 생성하는 방법은 </a:t>
            </a:r>
            <a:r>
              <a:rPr lang="ko-KR" sz="1800" u="sng">
                <a:solidFill>
                  <a:schemeClr val="hlink"/>
                </a:solidFill>
                <a:latin typeface="Maven Pro"/>
                <a:ea typeface="Maven Pro"/>
                <a:cs typeface="Maven Pro"/>
                <a:sym typeface="Maven Pro"/>
                <a:hlinkClick r:id="rId4"/>
              </a:rPr>
              <a:t>IAM 사용자의 액세스 키 관리</a:t>
            </a:r>
            <a:r>
              <a:rPr lang="ko-KR" sz="1800">
                <a:solidFill>
                  <a:schemeClr val="dk1"/>
                </a:solidFill>
                <a:latin typeface="Maven Pro"/>
                <a:ea typeface="Maven Pro"/>
                <a:cs typeface="Maven Pro"/>
                <a:sym typeface="Maven Pro"/>
              </a:rPr>
              <a:t>문서의 액세스 키 관리(콘솔) 섹션을 참고합니다.</a:t>
            </a:r>
            <a:endParaRPr sz="1800">
              <a:latin typeface="Maven Pro"/>
              <a:ea typeface="Maven Pro"/>
              <a:cs typeface="Maven Pro"/>
              <a:sym typeface="Maven Pro"/>
            </a:endParaRPr>
          </a:p>
        </p:txBody>
      </p:sp>
      <p:pic>
        <p:nvPicPr>
          <p:cNvPr id="171" name="Google Shape;171;g27fbfadbb6e_0_62"/>
          <p:cNvPicPr preferRelativeResize="0"/>
          <p:nvPr/>
        </p:nvPicPr>
        <p:blipFill>
          <a:blip r:embed="rId5">
            <a:alphaModFix/>
          </a:blip>
          <a:stretch>
            <a:fillRect/>
          </a:stretch>
        </p:blipFill>
        <p:spPr>
          <a:xfrm>
            <a:off x="717224" y="2084375"/>
            <a:ext cx="9674900" cy="270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fbfadbb6e_0_117"/>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명령어 사용자 생성</a:t>
            </a:r>
            <a:endParaRPr sz="2000">
              <a:solidFill>
                <a:schemeClr val="dk1"/>
              </a:solidFill>
              <a:latin typeface="Maven Pro"/>
              <a:ea typeface="Maven Pro"/>
              <a:cs typeface="Maven Pro"/>
              <a:sym typeface="Maven Pro"/>
            </a:endParaRPr>
          </a:p>
        </p:txBody>
      </p:sp>
      <p:pic>
        <p:nvPicPr>
          <p:cNvPr id="177" name="Google Shape;177;g27fbfadbb6e_0_117"/>
          <p:cNvPicPr preferRelativeResize="0"/>
          <p:nvPr/>
        </p:nvPicPr>
        <p:blipFill>
          <a:blip r:embed="rId3">
            <a:alphaModFix/>
          </a:blip>
          <a:stretch>
            <a:fillRect/>
          </a:stretch>
        </p:blipFill>
        <p:spPr>
          <a:xfrm>
            <a:off x="152400" y="872200"/>
            <a:ext cx="11887200" cy="35437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fbfadbb6e_0_123"/>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명령어 사용자 생성</a:t>
            </a:r>
            <a:endParaRPr sz="2000">
              <a:solidFill>
                <a:schemeClr val="dk1"/>
              </a:solidFill>
              <a:latin typeface="Maven Pro"/>
              <a:ea typeface="Maven Pro"/>
              <a:cs typeface="Maven Pro"/>
              <a:sym typeface="Maven Pro"/>
            </a:endParaRPr>
          </a:p>
        </p:txBody>
      </p:sp>
      <p:pic>
        <p:nvPicPr>
          <p:cNvPr id="183" name="Google Shape;183;g27fbfadbb6e_0_123"/>
          <p:cNvPicPr preferRelativeResize="0"/>
          <p:nvPr/>
        </p:nvPicPr>
        <p:blipFill>
          <a:blip r:embed="rId3">
            <a:alphaModFix/>
          </a:blip>
          <a:stretch>
            <a:fillRect/>
          </a:stretch>
        </p:blipFill>
        <p:spPr>
          <a:xfrm>
            <a:off x="152400" y="872200"/>
            <a:ext cx="11887200" cy="49100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7fbfadbb6e_0_129"/>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CLI 명령어 사용자 생성</a:t>
            </a:r>
            <a:endParaRPr sz="2000">
              <a:solidFill>
                <a:schemeClr val="dk1"/>
              </a:solidFill>
              <a:latin typeface="Maven Pro"/>
              <a:ea typeface="Maven Pro"/>
              <a:cs typeface="Maven Pro"/>
              <a:sym typeface="Maven Pro"/>
            </a:endParaRPr>
          </a:p>
        </p:txBody>
      </p:sp>
      <p:pic>
        <p:nvPicPr>
          <p:cNvPr id="189" name="Google Shape;189;g27fbfadbb6e_0_129"/>
          <p:cNvPicPr preferRelativeResize="0"/>
          <p:nvPr/>
        </p:nvPicPr>
        <p:blipFill>
          <a:blip r:embed="rId3">
            <a:alphaModFix/>
          </a:blip>
          <a:stretch>
            <a:fillRect/>
          </a:stretch>
        </p:blipFill>
        <p:spPr>
          <a:xfrm>
            <a:off x="152400" y="872200"/>
            <a:ext cx="11887198" cy="47946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7fbfadbb6e_0_135"/>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CONFIGURE</a:t>
            </a:r>
            <a:endParaRPr sz="2000">
              <a:solidFill>
                <a:schemeClr val="dk1"/>
              </a:solidFill>
              <a:latin typeface="Maven Pro"/>
              <a:ea typeface="Maven Pro"/>
              <a:cs typeface="Maven Pro"/>
              <a:sym typeface="Maven Pro"/>
            </a:endParaRPr>
          </a:p>
        </p:txBody>
      </p:sp>
      <p:sp>
        <p:nvSpPr>
          <p:cNvPr id="195" name="Google Shape;195;g27fbfadbb6e_0_135"/>
          <p:cNvSpPr txBox="1"/>
          <p:nvPr/>
        </p:nvSpPr>
        <p:spPr>
          <a:xfrm>
            <a:off x="961875" y="897150"/>
            <a:ext cx="96192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ko-KR" sz="1800">
                <a:latin typeface="Maven Pro"/>
                <a:ea typeface="Maven Pro"/>
                <a:cs typeface="Maven Pro"/>
                <a:sym typeface="Maven Pro"/>
              </a:rPr>
              <a:t>$ aws configure</a:t>
            </a:r>
            <a:endParaRPr sz="1800">
              <a:latin typeface="Maven Pro"/>
              <a:ea typeface="Maven Pro"/>
              <a:cs typeface="Maven Pro"/>
              <a:sym typeface="Maven Pro"/>
            </a:endParaRPr>
          </a:p>
          <a:p>
            <a:pPr indent="0" lvl="0" marL="0" rtl="0" algn="l">
              <a:lnSpc>
                <a:spcPct val="150000"/>
              </a:lnSpc>
              <a:spcBef>
                <a:spcPts val="0"/>
              </a:spcBef>
              <a:spcAft>
                <a:spcPts val="0"/>
              </a:spcAft>
              <a:buNone/>
            </a:pPr>
            <a:r>
              <a:rPr lang="ko-KR" sz="1800">
                <a:latin typeface="Maven Pro"/>
                <a:ea typeface="Maven Pro"/>
                <a:cs typeface="Maven Pro"/>
                <a:sym typeface="Maven Pro"/>
              </a:rPr>
              <a:t>AWS Access Key ID [None]: asdasdasd 	# Sample Access Key</a:t>
            </a:r>
            <a:endParaRPr sz="1800">
              <a:latin typeface="Maven Pro"/>
              <a:ea typeface="Maven Pro"/>
              <a:cs typeface="Maven Pro"/>
              <a:sym typeface="Maven Pro"/>
            </a:endParaRPr>
          </a:p>
          <a:p>
            <a:pPr indent="0" lvl="0" marL="0" rtl="0" algn="l">
              <a:lnSpc>
                <a:spcPct val="150000"/>
              </a:lnSpc>
              <a:spcBef>
                <a:spcPts val="0"/>
              </a:spcBef>
              <a:spcAft>
                <a:spcPts val="0"/>
              </a:spcAft>
              <a:buNone/>
            </a:pPr>
            <a:r>
              <a:rPr lang="ko-KR" sz="1800">
                <a:latin typeface="Maven Pro"/>
                <a:ea typeface="Maven Pro"/>
                <a:cs typeface="Maven Pro"/>
                <a:sym typeface="Maven Pro"/>
              </a:rPr>
              <a:t>AWS Secret Access Key [None]: asdasdasdasd	# Sample Secret Access Key</a:t>
            </a:r>
            <a:endParaRPr sz="1800">
              <a:latin typeface="Maven Pro"/>
              <a:ea typeface="Maven Pro"/>
              <a:cs typeface="Maven Pro"/>
              <a:sym typeface="Maven Pro"/>
            </a:endParaRPr>
          </a:p>
          <a:p>
            <a:pPr indent="0" lvl="0" marL="0" rtl="0" algn="l">
              <a:lnSpc>
                <a:spcPct val="150000"/>
              </a:lnSpc>
              <a:spcBef>
                <a:spcPts val="0"/>
              </a:spcBef>
              <a:spcAft>
                <a:spcPts val="0"/>
              </a:spcAft>
              <a:buNone/>
            </a:pPr>
            <a:r>
              <a:rPr lang="ko-KR" sz="1800">
                <a:latin typeface="Maven Pro"/>
                <a:ea typeface="Maven Pro"/>
                <a:cs typeface="Maven Pro"/>
                <a:sym typeface="Maven Pro"/>
              </a:rPr>
              <a:t>Default region name [None]: ap-northeast-2</a:t>
            </a:r>
            <a:endParaRPr sz="1800">
              <a:latin typeface="Maven Pro"/>
              <a:ea typeface="Maven Pro"/>
              <a:cs typeface="Maven Pro"/>
              <a:sym typeface="Maven Pro"/>
            </a:endParaRPr>
          </a:p>
          <a:p>
            <a:pPr indent="0" lvl="0" marL="0" rtl="0" algn="l">
              <a:lnSpc>
                <a:spcPct val="150000"/>
              </a:lnSpc>
              <a:spcBef>
                <a:spcPts val="0"/>
              </a:spcBef>
              <a:spcAft>
                <a:spcPts val="0"/>
              </a:spcAft>
              <a:buNone/>
            </a:pPr>
            <a:r>
              <a:rPr lang="ko-KR" sz="1800">
                <a:latin typeface="Maven Pro"/>
                <a:ea typeface="Maven Pro"/>
                <a:cs typeface="Maven Pro"/>
                <a:sym typeface="Maven Pro"/>
              </a:rPr>
              <a:t>Default output format [None]: json</a:t>
            </a:r>
            <a:endParaRPr sz="1800">
              <a:latin typeface="Maven Pro"/>
              <a:ea typeface="Maven Pro"/>
              <a:cs typeface="Maven Pro"/>
              <a:sym typeface="Maven Pro"/>
            </a:endParaRPr>
          </a:p>
        </p:txBody>
      </p:sp>
      <p:sp>
        <p:nvSpPr>
          <p:cNvPr id="196" name="Google Shape;196;g27fbfadbb6e_0_135"/>
          <p:cNvSpPr txBox="1"/>
          <p:nvPr/>
        </p:nvSpPr>
        <p:spPr>
          <a:xfrm>
            <a:off x="1006725" y="3076025"/>
            <a:ext cx="9819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자격 증명 정보가 올바르게 설정되었다면, 홈 디렉토리의 .aws 디렉토리 아래 2개 파일이 생성된 것을 확인할 수 있습니다. 구성 옵션은 config 파일에, 자격 증명 정보는 credentials 파일에 기록됩니다. eksctl은 이 정보를 사용하여 AWS 리소스 생성 요청을 하게 됩니다.</a:t>
            </a:r>
            <a:endParaRPr sz="1800">
              <a:latin typeface="Maven Pro"/>
              <a:ea typeface="Maven Pro"/>
              <a:cs typeface="Maven Pro"/>
              <a:sym typeface="Maven Pro"/>
            </a:endParaRPr>
          </a:p>
        </p:txBody>
      </p:sp>
      <p:sp>
        <p:nvSpPr>
          <p:cNvPr id="197" name="Google Shape;197;g27fbfadbb6e_0_135"/>
          <p:cNvSpPr txBox="1"/>
          <p:nvPr/>
        </p:nvSpPr>
        <p:spPr>
          <a:xfrm>
            <a:off x="961875" y="4256350"/>
            <a:ext cx="9369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 cat .aws/config</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[default]</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output = json</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region = ap-northeast-2</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cat .aws/credentials</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[default]</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aws_access_key_id = asdfasdf</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aws_secret_access_key = asdfasdf</a:t>
            </a:r>
            <a:endParaRPr sz="1800">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7fbfadbb6e_0_149"/>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EKS 클러스터 생성</a:t>
            </a:r>
            <a:endParaRPr sz="2000">
              <a:solidFill>
                <a:schemeClr val="dk1"/>
              </a:solidFill>
              <a:latin typeface="Maven Pro"/>
              <a:ea typeface="Maven Pro"/>
              <a:cs typeface="Maven Pro"/>
              <a:sym typeface="Maven Pro"/>
            </a:endParaRPr>
          </a:p>
        </p:txBody>
      </p:sp>
      <p:sp>
        <p:nvSpPr>
          <p:cNvPr id="203" name="Google Shape;203;g27fbfadbb6e_0_149"/>
          <p:cNvSpPr txBox="1"/>
          <p:nvPr/>
        </p:nvSpPr>
        <p:spPr>
          <a:xfrm>
            <a:off x="807375" y="873075"/>
            <a:ext cx="9819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모든 준비가 끝났습니다. 이제 eksctl을 사용하여 간단한 예제 EKS 클러스터를 생성해보겠습니다. eksctl을 사용하면 아래 한줄의 명령어로 EKS 클러스터를 생성할 수 있습니다.</a:t>
            </a:r>
            <a:endParaRPr sz="1800">
              <a:latin typeface="Maven Pro"/>
              <a:ea typeface="Maven Pro"/>
              <a:cs typeface="Maven Pro"/>
              <a:sym typeface="Maven Pro"/>
            </a:endParaRPr>
          </a:p>
        </p:txBody>
      </p:sp>
      <p:sp>
        <p:nvSpPr>
          <p:cNvPr id="204" name="Google Shape;204;g27fbfadbb6e_0_149"/>
          <p:cNvSpPr txBox="1"/>
          <p:nvPr/>
        </p:nvSpPr>
        <p:spPr>
          <a:xfrm>
            <a:off x="498350" y="1888875"/>
            <a:ext cx="11134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latin typeface="Maven Pro"/>
                <a:ea typeface="Maven Pro"/>
                <a:cs typeface="Maven Pro"/>
                <a:sym typeface="Maven Pro"/>
              </a:rPr>
              <a:t>$ eksctl create cluster --name my-sample-cluster --region ap-northeast-2</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eksctl version 0.188.0</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using region ap-northeast-2</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setting availability zones to [ap-northeast-2a ap-northeast-2d ap-northeast-2c]</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subnets for ap-northeast-2a - public:192.168.0.0/19 private:192.168.96.0/19</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subnets for ap-northeast-2d - public:192.168.32.0/19 private:192.168.128.0/19</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subnets for ap-northeast-2c - public:192.168.64.0/19 private:192.168.160.0/19</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nodegroup "ng-dc1b98dc" will use "" [AmazonLinux2/1.30]</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using Kubernetes version 1.30</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creating EKS cluster "my-sample-cluster" in "ap-northeast-2" region with managed nodes</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will create 2 separate CloudFormation stacks for cluster itself and the initial managed nodegroup</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if you encounter any issues, check CloudFormation console or try 'eksctl utils describe-stacks --region=ap-northeast-2 --cluster=my-sample-cluster'</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Kubernetes API endpoint access will use default of {publicAccess=true, privateAccess=false} for cluster "my-sample-cluster" in "ap-northeast-2"</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CloudWatch logging will not be enabled for cluster "my-sample-cluster" in "ap-northeast-2"</a:t>
            </a:r>
            <a:endParaRPr>
              <a:latin typeface="Maven Pro"/>
              <a:ea typeface="Maven Pro"/>
              <a:cs typeface="Maven Pro"/>
              <a:sym typeface="Maven Pro"/>
            </a:endParaRPr>
          </a:p>
          <a:p>
            <a:pPr indent="0" lvl="0" marL="0" rtl="0" algn="l">
              <a:spcBef>
                <a:spcPts val="0"/>
              </a:spcBef>
              <a:spcAft>
                <a:spcPts val="0"/>
              </a:spcAft>
              <a:buNone/>
            </a:pPr>
            <a:r>
              <a:rPr lang="ko-KR">
                <a:latin typeface="Maven Pro"/>
                <a:ea typeface="Maven Pro"/>
                <a:cs typeface="Maven Pro"/>
                <a:sym typeface="Maven Pro"/>
              </a:rPr>
              <a:t>2024-08-08 00:20:36 [ℹ]  you can enable it with 'eksctl utils update-cluster-logging --enable-types={SPECIFY-YOUR-LOG-TYPES-HERE (e.g. all)} --region=ap-northeast-2 --cluster=my-sample-cluster'</a:t>
            </a:r>
            <a:endParaRPr>
              <a:latin typeface="Maven Pro"/>
              <a:ea typeface="Maven Pro"/>
              <a:cs typeface="Maven Pro"/>
              <a:sym typeface="Maven Pro"/>
            </a:endParaRPr>
          </a:p>
          <a:p>
            <a:pPr indent="0" lvl="0" marL="0" rtl="0" algn="l">
              <a:spcBef>
                <a:spcPts val="0"/>
              </a:spcBef>
              <a:spcAft>
                <a:spcPts val="0"/>
              </a:spcAft>
              <a:buNone/>
            </a:pPr>
            <a:r>
              <a:t/>
            </a:r>
            <a:endParaRPr>
              <a:latin typeface="Maven Pro"/>
              <a:ea typeface="Maven Pro"/>
              <a:cs typeface="Maven Pro"/>
              <a:sym typeface="Maven Pro"/>
            </a:endParaRPr>
          </a:p>
        </p:txBody>
      </p:sp>
      <p:sp>
        <p:nvSpPr>
          <p:cNvPr id="205" name="Google Shape;205;g27fbfadbb6e_0_149"/>
          <p:cNvSpPr txBox="1"/>
          <p:nvPr/>
        </p:nvSpPr>
        <p:spPr>
          <a:xfrm>
            <a:off x="527325" y="5986400"/>
            <a:ext cx="1113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맨 아래 EKS cluster is ready 문구가 출력되면 EKS 클러스터 생성이 정상적으로 완료된 것입니다. 클러스터가 Ready 상태가 되기까지 약 17분이 소요된 것을 확인할 수 있습니다.</a:t>
            </a:r>
            <a:endParaRPr sz="1800">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b96b093f2_0_0"/>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EKS 클러스터 생성</a:t>
            </a:r>
            <a:endParaRPr sz="2000">
              <a:solidFill>
                <a:schemeClr val="dk1"/>
              </a:solidFill>
              <a:latin typeface="Maven Pro"/>
              <a:ea typeface="Maven Pro"/>
              <a:cs typeface="Maven Pro"/>
              <a:sym typeface="Maven Pro"/>
            </a:endParaRPr>
          </a:p>
        </p:txBody>
      </p:sp>
      <p:sp>
        <p:nvSpPr>
          <p:cNvPr id="211" name="Google Shape;211;g2fb96b093f2_0_0"/>
          <p:cNvSpPr txBox="1"/>
          <p:nvPr/>
        </p:nvSpPr>
        <p:spPr>
          <a:xfrm>
            <a:off x="807375" y="873075"/>
            <a:ext cx="10018500" cy="566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3200">
                <a:solidFill>
                  <a:schemeClr val="dk1"/>
                </a:solidFill>
                <a:latin typeface="Maven Pro"/>
                <a:ea typeface="Maven Pro"/>
                <a:cs typeface="Maven Pro"/>
                <a:sym typeface="Maven Pro"/>
              </a:rPr>
              <a:t>eksctl create cluster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--name my-sample-cluster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--region ap-northeast-2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--with-oidc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--nodegroup-name my-sample-ng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--nodes 2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--node-type t3.medium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--node-volume-size=20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rPr lang="ko-KR" sz="3200">
                <a:solidFill>
                  <a:schemeClr val="dk1"/>
                </a:solidFill>
                <a:latin typeface="Maven Pro"/>
                <a:ea typeface="Maven Pro"/>
                <a:cs typeface="Maven Pro"/>
                <a:sym typeface="Maven Pro"/>
              </a:rPr>
              <a:t>--managed</a:t>
            </a:r>
            <a:endParaRPr sz="32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32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3600">
              <a:latin typeface="Maven Pro"/>
              <a:ea typeface="Maven Pro"/>
              <a:cs typeface="Maven Pro"/>
              <a:sym typeface="Maven Pro"/>
            </a:endParaRPr>
          </a:p>
        </p:txBody>
      </p:sp>
      <p:sp>
        <p:nvSpPr>
          <p:cNvPr id="212" name="Google Shape;212;g2fb96b093f2_0_0"/>
          <p:cNvSpPr txBox="1"/>
          <p:nvPr/>
        </p:nvSpPr>
        <p:spPr>
          <a:xfrm>
            <a:off x="527325" y="5986400"/>
            <a:ext cx="111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f053b22d41_0_4"/>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EKS란?</a:t>
            </a:r>
            <a:endParaRPr b="0" i="0" sz="2000" u="none" cap="none" strike="noStrike">
              <a:solidFill>
                <a:schemeClr val="dk1"/>
              </a:solidFill>
              <a:latin typeface="Maven Pro"/>
              <a:ea typeface="Maven Pro"/>
              <a:cs typeface="Maven Pro"/>
              <a:sym typeface="Maven Pro"/>
            </a:endParaRPr>
          </a:p>
        </p:txBody>
      </p:sp>
      <p:sp>
        <p:nvSpPr>
          <p:cNvPr id="96" name="Google Shape;96;g2f053b22d41_0_4"/>
          <p:cNvSpPr txBox="1"/>
          <p:nvPr/>
        </p:nvSpPr>
        <p:spPr>
          <a:xfrm>
            <a:off x="447025" y="719800"/>
            <a:ext cx="11414400" cy="616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ko-KR" sz="1700">
                <a:latin typeface="Maven Pro"/>
                <a:ea typeface="Maven Pro"/>
                <a:cs typeface="Maven Pro"/>
                <a:sym typeface="Maven Pro"/>
              </a:rPr>
              <a:t>Amazon Elastic Kubernetes Service(Amazon EKS)는 Amazon Web Services(AWS)에 Kubernetes 컨트롤 플레인을 설치, 운영 및 유지 관리할 필요가 없는 관리형 서비스입니다. Kubernetes는 컨테이너화된 애플리케이션의 관리, 규모 조정 및 배포를 자동화하는 오픈 소스 시스템입니다.</a:t>
            </a:r>
            <a:endParaRPr sz="1700">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800"/>
              <a:buFont typeface="Arial"/>
              <a:buNone/>
            </a:pPr>
            <a:r>
              <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ko-KR" sz="1700">
                <a:latin typeface="Maven Pro"/>
                <a:ea typeface="Maven Pro"/>
                <a:cs typeface="Maven Pro"/>
                <a:sym typeface="Maven Pro"/>
              </a:rPr>
              <a:t>보안 네트워킹 및 인증 -Amazon EKS는 Kubernetes 워크로드를 AWS 네트워킹 및 보안 서비스와 통합합니다. 또한 AWS Identity and Access Management(IAM)와의 통합으로 Kubernetes 클러스터에 대한 인증을 제공합니다.</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ko-KR" sz="1700">
                <a:latin typeface="Maven Pro"/>
                <a:ea typeface="Maven Pro"/>
                <a:cs typeface="Maven Pro"/>
                <a:sym typeface="Maven Pro"/>
              </a:rPr>
              <a:t>간편한 클러스터 규모 조정 -Amazon EKS를 사용하면 워크로드 수요에 따라 Kubernetes 클러스터 규모를 쉽게 조정할 수 있습니다. Amazon EKS는 CPU 또는 사용자 지정 지표를 기반으로 수평 Pod 자동 규모 조정, 그리고 전체 워크로드 수요를 기반으로 클러스터 자동 규모 조정을 지원합니다.</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ko-KR" sz="1700">
                <a:latin typeface="Maven Pro"/>
                <a:ea typeface="Maven Pro"/>
                <a:cs typeface="Maven Pro"/>
                <a:sym typeface="Maven Pro"/>
              </a:rPr>
              <a:t>관리형 Kubernetes 경험 - eksctl, AWS Management Console, AWS Command Line Interface(AWS CLI), API, kubectl 및 Terraform을 사용하여 Kubernetes 클러스터를 변경할 수 있습니다.</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ko-KR" sz="1700">
                <a:latin typeface="Maven Pro"/>
                <a:ea typeface="Maven Pro"/>
                <a:cs typeface="Maven Pro"/>
                <a:sym typeface="Maven Pro"/>
              </a:rPr>
              <a:t>높은 가용성 - Amazon EKS는 여러 가용 영역의 컨트롤 플레인에 대한 고가용성을 제공합니다.</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t/>
            </a:r>
            <a:endParaRPr sz="1700">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ko-KR" sz="1700">
                <a:latin typeface="Maven Pro"/>
                <a:ea typeface="Maven Pro"/>
                <a:cs typeface="Maven Pro"/>
                <a:sym typeface="Maven Pro"/>
              </a:rPr>
              <a:t>AWS 서비스와 통합 - Amazon EKS는 다른 AWS 서비스와 통합되어, 컨테이너화된 애플리케이션을 배포하고 관리하기 위한 포괄적인 플랫폼을 제공합니다. 또한 다양한 관찰성 도구를 통해 Kubernetes 워크크로드 문제를 손쉽게 해결할 수 있습니다.</a:t>
            </a:r>
            <a:endParaRPr sz="1700">
              <a:latin typeface="Maven Pro"/>
              <a:ea typeface="Maven Pro"/>
              <a:cs typeface="Maven Pro"/>
              <a:sym typeface="Maven Pro"/>
            </a:endParaRPr>
          </a:p>
          <a:p>
            <a:pPr indent="0" lvl="0" marL="0" marR="0" rtl="0" algn="l">
              <a:lnSpc>
                <a:spcPct val="115000"/>
              </a:lnSpc>
              <a:spcBef>
                <a:spcPts val="0"/>
              </a:spcBef>
              <a:spcAft>
                <a:spcPts val="0"/>
              </a:spcAft>
              <a:buClr>
                <a:srgbClr val="000000"/>
              </a:buClr>
              <a:buSzPts val="1800"/>
              <a:buFont typeface="Arial"/>
              <a:buNone/>
            </a:pPr>
            <a:r>
              <a:t/>
            </a:r>
            <a:endParaRPr sz="17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7fbfadbb6e_0_165"/>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CloudFormation 스택 확인</a:t>
            </a:r>
            <a:endParaRPr sz="2000">
              <a:solidFill>
                <a:schemeClr val="dk1"/>
              </a:solidFill>
              <a:latin typeface="Maven Pro"/>
              <a:ea typeface="Maven Pro"/>
              <a:cs typeface="Maven Pro"/>
              <a:sym typeface="Maven Pro"/>
            </a:endParaRPr>
          </a:p>
        </p:txBody>
      </p:sp>
      <p:sp>
        <p:nvSpPr>
          <p:cNvPr id="218" name="Google Shape;218;g27fbfadbb6e_0_165"/>
          <p:cNvSpPr txBox="1"/>
          <p:nvPr/>
        </p:nvSpPr>
        <p:spPr>
          <a:xfrm>
            <a:off x="807375" y="873075"/>
            <a:ext cx="981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eksctl의 출력 로그를 살펴볼 수도 있지만, 보다 정확하게 어떤 AWS 리소스가 생성되었는지 확인하기 위해 AWS 웹 콘솔에서 CloudFormation 스택을 확인해봅시다.</a:t>
            </a:r>
            <a:endParaRPr sz="1800">
              <a:latin typeface="Maven Pro"/>
              <a:ea typeface="Maven Pro"/>
              <a:cs typeface="Maven Pro"/>
              <a:sym typeface="Maven Pro"/>
            </a:endParaRPr>
          </a:p>
        </p:txBody>
      </p:sp>
      <p:pic>
        <p:nvPicPr>
          <p:cNvPr id="219" name="Google Shape;219;g27fbfadbb6e_0_165"/>
          <p:cNvPicPr preferRelativeResize="0"/>
          <p:nvPr/>
        </p:nvPicPr>
        <p:blipFill>
          <a:blip r:embed="rId3">
            <a:alphaModFix/>
          </a:blip>
          <a:stretch>
            <a:fillRect/>
          </a:stretch>
        </p:blipFill>
        <p:spPr>
          <a:xfrm>
            <a:off x="150825" y="1611975"/>
            <a:ext cx="11887203" cy="4065696"/>
          </a:xfrm>
          <a:prstGeom prst="rect">
            <a:avLst/>
          </a:prstGeom>
          <a:noFill/>
          <a:ln>
            <a:noFill/>
          </a:ln>
        </p:spPr>
      </p:pic>
      <p:sp>
        <p:nvSpPr>
          <p:cNvPr id="220" name="Google Shape;220;g27fbfadbb6e_0_165"/>
          <p:cNvSpPr txBox="1"/>
          <p:nvPr/>
        </p:nvSpPr>
        <p:spPr>
          <a:xfrm>
            <a:off x="717225" y="5831325"/>
            <a:ext cx="1100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eksctl이 2개의 CloudFormation 스택을 생성했습니다. 생성 시간을 보면 -cluster로 끝나는 EKS 컨트롤 플레인을 프로비저닝하는 스택이 먼저 생성된 것을 확인할 수 있습니다. 이 스택부터 살펴보겠습니다.</a:t>
            </a:r>
            <a:endParaRPr sz="1800">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7fbfadbb6e_0_185"/>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CloudFormation 스택 확인</a:t>
            </a:r>
            <a:endParaRPr sz="2000">
              <a:solidFill>
                <a:schemeClr val="dk1"/>
              </a:solidFill>
              <a:latin typeface="Maven Pro"/>
              <a:ea typeface="Maven Pro"/>
              <a:cs typeface="Maven Pro"/>
              <a:sym typeface="Maven Pro"/>
            </a:endParaRPr>
          </a:p>
        </p:txBody>
      </p:sp>
      <p:pic>
        <p:nvPicPr>
          <p:cNvPr id="226" name="Google Shape;226;g27fbfadbb6e_0_185"/>
          <p:cNvPicPr preferRelativeResize="0"/>
          <p:nvPr/>
        </p:nvPicPr>
        <p:blipFill>
          <a:blip r:embed="rId3">
            <a:alphaModFix/>
          </a:blip>
          <a:stretch>
            <a:fillRect/>
          </a:stretch>
        </p:blipFill>
        <p:spPr>
          <a:xfrm>
            <a:off x="778800" y="2020675"/>
            <a:ext cx="10541064" cy="4622025"/>
          </a:xfrm>
          <a:prstGeom prst="rect">
            <a:avLst/>
          </a:prstGeom>
          <a:noFill/>
          <a:ln>
            <a:noFill/>
          </a:ln>
        </p:spPr>
      </p:pic>
      <p:sp>
        <p:nvSpPr>
          <p:cNvPr id="227" name="Google Shape;227;g27fbfadbb6e_0_185"/>
          <p:cNvSpPr txBox="1"/>
          <p:nvPr/>
        </p:nvSpPr>
        <p:spPr>
          <a:xfrm>
            <a:off x="199375" y="767550"/>
            <a:ext cx="11782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chemeClr val="dk1"/>
                </a:solidFill>
                <a:latin typeface="Maven Pro"/>
                <a:ea typeface="Maven Pro"/>
                <a:cs typeface="Maven Pro"/>
                <a:sym typeface="Maven Pro"/>
              </a:rPr>
              <a:t>무려 34개의 AWS 리소스가 EKS 클러스터를 프로비저닝하기위해 생성된 것을 볼 수 있습니다. </a:t>
            </a:r>
            <a:r>
              <a:rPr i="1" lang="ko-KR" sz="1800">
                <a:solidFill>
                  <a:schemeClr val="dk1"/>
                </a:solidFill>
                <a:latin typeface="Maven Pro"/>
                <a:ea typeface="Maven Pro"/>
                <a:cs typeface="Maven Pro"/>
                <a:sym typeface="Maven Pro"/>
              </a:rPr>
              <a:t>EKS Cluster</a:t>
            </a:r>
            <a:r>
              <a:rPr lang="ko-KR" sz="1800">
                <a:solidFill>
                  <a:schemeClr val="dk1"/>
                </a:solidFill>
                <a:latin typeface="Maven Pro"/>
                <a:ea typeface="Maven Pro"/>
                <a:cs typeface="Maven Pro"/>
                <a:sym typeface="Maven Pro"/>
              </a:rPr>
              <a:t> 뿐만 아니라 클러스터가 위치할 리전의 </a:t>
            </a:r>
            <a:r>
              <a:rPr i="1" lang="ko-KR" sz="1800">
                <a:solidFill>
                  <a:schemeClr val="dk1"/>
                </a:solidFill>
                <a:latin typeface="Maven Pro"/>
                <a:ea typeface="Maven Pro"/>
                <a:cs typeface="Maven Pro"/>
                <a:sym typeface="Maven Pro"/>
              </a:rPr>
              <a:t>VPC</a:t>
            </a:r>
            <a:r>
              <a:rPr lang="ko-KR" sz="1800">
                <a:solidFill>
                  <a:schemeClr val="dk1"/>
                </a:solidFill>
                <a:latin typeface="Maven Pro"/>
                <a:ea typeface="Maven Pro"/>
                <a:cs typeface="Maven Pro"/>
                <a:sym typeface="Maven Pro"/>
              </a:rPr>
              <a:t>, 노드가 위치할 </a:t>
            </a:r>
            <a:r>
              <a:rPr i="1" lang="ko-KR" sz="1800">
                <a:solidFill>
                  <a:schemeClr val="dk1"/>
                </a:solidFill>
                <a:latin typeface="Maven Pro"/>
                <a:ea typeface="Maven Pro"/>
                <a:cs typeface="Maven Pro"/>
                <a:sym typeface="Maven Pro"/>
              </a:rPr>
              <a:t>Subnet</a:t>
            </a:r>
            <a:r>
              <a:rPr lang="ko-KR" sz="1800">
                <a:solidFill>
                  <a:schemeClr val="dk1"/>
                </a:solidFill>
                <a:latin typeface="Maven Pro"/>
                <a:ea typeface="Maven Pro"/>
                <a:cs typeface="Maven Pro"/>
                <a:sym typeface="Maven Pro"/>
              </a:rPr>
              <a:t>, 쿠버네티스 클러스터가 사용할 </a:t>
            </a:r>
            <a:r>
              <a:rPr i="1" lang="ko-KR" sz="1800">
                <a:solidFill>
                  <a:schemeClr val="dk1"/>
                </a:solidFill>
                <a:latin typeface="Maven Pro"/>
                <a:ea typeface="Maven Pro"/>
                <a:cs typeface="Maven Pro"/>
                <a:sym typeface="Maven Pro"/>
              </a:rPr>
              <a:t>IAM Role</a:t>
            </a:r>
            <a:r>
              <a:rPr lang="ko-KR" sz="1800">
                <a:solidFill>
                  <a:schemeClr val="dk1"/>
                </a:solidFill>
                <a:latin typeface="Maven Pro"/>
                <a:ea typeface="Maven Pro"/>
                <a:cs typeface="Maven Pro"/>
                <a:sym typeface="Maven Pro"/>
              </a:rPr>
              <a:t>과</a:t>
            </a:r>
            <a:r>
              <a:rPr i="1" lang="ko-KR" sz="1800">
                <a:solidFill>
                  <a:schemeClr val="dk1"/>
                </a:solidFill>
                <a:latin typeface="Maven Pro"/>
                <a:ea typeface="Maven Pro"/>
                <a:cs typeface="Maven Pro"/>
                <a:sym typeface="Maven Pro"/>
              </a:rPr>
              <a:t> IAM Policy</a:t>
            </a:r>
            <a:r>
              <a:rPr lang="ko-KR" sz="1800">
                <a:solidFill>
                  <a:schemeClr val="dk1"/>
                </a:solidFill>
                <a:latin typeface="Maven Pro"/>
                <a:ea typeface="Maven Pro"/>
                <a:cs typeface="Maven Pro"/>
                <a:sym typeface="Maven Pro"/>
              </a:rPr>
              <a:t>, 인터넷 접근을 위한 </a:t>
            </a:r>
            <a:r>
              <a:rPr i="1" lang="ko-KR" sz="1800">
                <a:solidFill>
                  <a:schemeClr val="dk1"/>
                </a:solidFill>
                <a:latin typeface="Maven Pro"/>
                <a:ea typeface="Maven Pro"/>
                <a:cs typeface="Maven Pro"/>
                <a:sym typeface="Maven Pro"/>
              </a:rPr>
              <a:t>NAT Gateway</a:t>
            </a:r>
            <a:r>
              <a:rPr lang="ko-KR" sz="1800">
                <a:solidFill>
                  <a:schemeClr val="dk1"/>
                </a:solidFill>
                <a:latin typeface="Maven Pro"/>
                <a:ea typeface="Maven Pro"/>
                <a:cs typeface="Maven Pro"/>
                <a:sym typeface="Maven Pro"/>
              </a:rPr>
              <a:t>와</a:t>
            </a:r>
            <a:r>
              <a:rPr i="1" lang="ko-KR" sz="1800">
                <a:solidFill>
                  <a:schemeClr val="dk1"/>
                </a:solidFill>
                <a:latin typeface="Maven Pro"/>
                <a:ea typeface="Maven Pro"/>
                <a:cs typeface="Maven Pro"/>
                <a:sym typeface="Maven Pro"/>
              </a:rPr>
              <a:t> Internet Gateway</a:t>
            </a:r>
            <a:r>
              <a:rPr lang="ko-KR" sz="1800">
                <a:solidFill>
                  <a:schemeClr val="dk1"/>
                </a:solidFill>
                <a:latin typeface="Maven Pro"/>
                <a:ea typeface="Maven Pro"/>
                <a:cs typeface="Maven Pro"/>
                <a:sym typeface="Maven Pro"/>
              </a:rPr>
              <a:t>, 컨트롤 플레인 전용 및 클러스터 전체 공유 2가지 </a:t>
            </a:r>
            <a:r>
              <a:rPr i="1" lang="ko-KR" sz="1800">
                <a:solidFill>
                  <a:schemeClr val="dk1"/>
                </a:solidFill>
                <a:latin typeface="Maven Pro"/>
                <a:ea typeface="Maven Pro"/>
                <a:cs typeface="Maven Pro"/>
                <a:sym typeface="Maven Pro"/>
              </a:rPr>
              <a:t>Security Group </a:t>
            </a:r>
            <a:r>
              <a:rPr lang="ko-KR" sz="1800">
                <a:solidFill>
                  <a:schemeClr val="dk1"/>
                </a:solidFill>
                <a:latin typeface="Maven Pro"/>
                <a:ea typeface="Maven Pro"/>
                <a:cs typeface="Maven Pro"/>
                <a:sym typeface="Maven Pro"/>
              </a:rPr>
              <a:t>등이 생성되었습니다.</a:t>
            </a:r>
            <a:endParaRPr sz="1800">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7fbfadbb6e_0_176"/>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쿠버네티스 node 생성 및 클러스터 생성 확인</a:t>
            </a:r>
            <a:endParaRPr sz="2000">
              <a:solidFill>
                <a:schemeClr val="dk1"/>
              </a:solidFill>
              <a:latin typeface="Maven Pro"/>
              <a:ea typeface="Maven Pro"/>
              <a:cs typeface="Maven Pro"/>
              <a:sym typeface="Maven Pro"/>
            </a:endParaRPr>
          </a:p>
        </p:txBody>
      </p:sp>
      <p:sp>
        <p:nvSpPr>
          <p:cNvPr id="233" name="Google Shape;233;g27fbfadbb6e_0_176"/>
          <p:cNvSpPr txBox="1"/>
          <p:nvPr/>
        </p:nvSpPr>
        <p:spPr>
          <a:xfrm>
            <a:off x="807375" y="873075"/>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aven Pro"/>
              <a:ea typeface="Maven Pro"/>
              <a:cs typeface="Maven Pro"/>
              <a:sym typeface="Maven Pro"/>
            </a:endParaRPr>
          </a:p>
        </p:txBody>
      </p:sp>
      <p:pic>
        <p:nvPicPr>
          <p:cNvPr id="234" name="Google Shape;234;g27fbfadbb6e_0_176"/>
          <p:cNvPicPr preferRelativeResize="0"/>
          <p:nvPr/>
        </p:nvPicPr>
        <p:blipFill>
          <a:blip r:embed="rId3">
            <a:alphaModFix/>
          </a:blip>
          <a:stretch>
            <a:fillRect/>
          </a:stretch>
        </p:blipFill>
        <p:spPr>
          <a:xfrm>
            <a:off x="1385525" y="4057500"/>
            <a:ext cx="8372475" cy="2324100"/>
          </a:xfrm>
          <a:prstGeom prst="rect">
            <a:avLst/>
          </a:prstGeom>
          <a:noFill/>
          <a:ln>
            <a:noFill/>
          </a:ln>
        </p:spPr>
      </p:pic>
      <p:pic>
        <p:nvPicPr>
          <p:cNvPr id="235" name="Google Shape;235;g27fbfadbb6e_0_176"/>
          <p:cNvPicPr preferRelativeResize="0"/>
          <p:nvPr/>
        </p:nvPicPr>
        <p:blipFill>
          <a:blip r:embed="rId4">
            <a:alphaModFix/>
          </a:blip>
          <a:stretch>
            <a:fillRect/>
          </a:stretch>
        </p:blipFill>
        <p:spPr>
          <a:xfrm>
            <a:off x="152400" y="1178175"/>
            <a:ext cx="11887202" cy="2467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7fbfadbb6e_0_240"/>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kubernetes NGINX</a:t>
            </a:r>
            <a:endParaRPr sz="2000">
              <a:solidFill>
                <a:schemeClr val="dk1"/>
              </a:solidFill>
              <a:latin typeface="Maven Pro"/>
              <a:ea typeface="Maven Pro"/>
              <a:cs typeface="Maven Pro"/>
              <a:sym typeface="Maven Pro"/>
            </a:endParaRPr>
          </a:p>
        </p:txBody>
      </p:sp>
      <p:sp>
        <p:nvSpPr>
          <p:cNvPr id="241" name="Google Shape;241;g27fbfadbb6e_0_240"/>
          <p:cNvSpPr txBox="1"/>
          <p:nvPr/>
        </p:nvSpPr>
        <p:spPr>
          <a:xfrm>
            <a:off x="807375" y="873075"/>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aven Pro"/>
              <a:ea typeface="Maven Pro"/>
              <a:cs typeface="Maven Pro"/>
              <a:sym typeface="Maven Pro"/>
            </a:endParaRPr>
          </a:p>
        </p:txBody>
      </p:sp>
      <p:pic>
        <p:nvPicPr>
          <p:cNvPr id="242" name="Google Shape;242;g27fbfadbb6e_0_240"/>
          <p:cNvPicPr preferRelativeResize="0"/>
          <p:nvPr/>
        </p:nvPicPr>
        <p:blipFill>
          <a:blip r:embed="rId3">
            <a:alphaModFix/>
          </a:blip>
          <a:stretch>
            <a:fillRect/>
          </a:stretch>
        </p:blipFill>
        <p:spPr>
          <a:xfrm>
            <a:off x="1079425" y="998725"/>
            <a:ext cx="10355903" cy="521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7fbfadbb6e_0_225"/>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NGINX</a:t>
            </a:r>
            <a:endParaRPr sz="2000">
              <a:solidFill>
                <a:schemeClr val="dk1"/>
              </a:solidFill>
              <a:latin typeface="Maven Pro"/>
              <a:ea typeface="Maven Pro"/>
              <a:cs typeface="Maven Pro"/>
              <a:sym typeface="Maven Pro"/>
            </a:endParaRPr>
          </a:p>
        </p:txBody>
      </p:sp>
      <p:sp>
        <p:nvSpPr>
          <p:cNvPr id="248" name="Google Shape;248;g27fbfadbb6e_0_225"/>
          <p:cNvSpPr txBox="1"/>
          <p:nvPr/>
        </p:nvSpPr>
        <p:spPr>
          <a:xfrm>
            <a:off x="767525" y="71978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rgbClr val="FF0000"/>
                </a:solidFill>
                <a:latin typeface="Maven Pro"/>
                <a:ea typeface="Maven Pro"/>
                <a:cs typeface="Maven Pro"/>
                <a:sym typeface="Maven Pro"/>
              </a:rPr>
              <a:t>my-nginx.yaml</a:t>
            </a:r>
            <a:endParaRPr sz="1800">
              <a:solidFill>
                <a:srgbClr val="FF0000"/>
              </a:solidFill>
              <a:latin typeface="Maven Pro"/>
              <a:ea typeface="Maven Pro"/>
              <a:cs typeface="Maven Pro"/>
              <a:sym typeface="Maven Pro"/>
            </a:endParaRPr>
          </a:p>
        </p:txBody>
      </p:sp>
      <p:sp>
        <p:nvSpPr>
          <p:cNvPr id="249" name="Google Shape;249;g27fbfadbb6e_0_225"/>
          <p:cNvSpPr txBox="1"/>
          <p:nvPr/>
        </p:nvSpPr>
        <p:spPr>
          <a:xfrm>
            <a:off x="717225" y="1185250"/>
            <a:ext cx="109758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apiVersion: apps/v1</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kind: Deployment</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metadata:</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name: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spec:</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selector:</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matchLabels:</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run: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replicas: 2</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template:</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metadata:</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labels:</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run: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spec:</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containers:</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-name: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image: 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ports:</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-containerPort: 80</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7fbfadbb6e_2_8"/>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NGINX</a:t>
            </a:r>
            <a:endParaRPr sz="2000">
              <a:solidFill>
                <a:schemeClr val="dk1"/>
              </a:solidFill>
              <a:latin typeface="Maven Pro"/>
              <a:ea typeface="Maven Pro"/>
              <a:cs typeface="Maven Pro"/>
              <a:sym typeface="Maven Pro"/>
            </a:endParaRPr>
          </a:p>
        </p:txBody>
      </p:sp>
      <p:sp>
        <p:nvSpPr>
          <p:cNvPr id="255" name="Google Shape;255;g27fbfadbb6e_2_8"/>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rgbClr val="FF0000"/>
                </a:solidFill>
                <a:latin typeface="Maven Pro"/>
                <a:ea typeface="Maven Pro"/>
                <a:cs typeface="Maven Pro"/>
                <a:sym typeface="Maven Pro"/>
              </a:rPr>
              <a:t>my-nginx-svc.yaml</a:t>
            </a:r>
            <a:endParaRPr sz="1800">
              <a:solidFill>
                <a:srgbClr val="FF0000"/>
              </a:solidFill>
              <a:latin typeface="Maven Pro"/>
              <a:ea typeface="Maven Pro"/>
              <a:cs typeface="Maven Pro"/>
              <a:sym typeface="Maven Pro"/>
            </a:endParaRPr>
          </a:p>
        </p:txBody>
      </p:sp>
      <p:sp>
        <p:nvSpPr>
          <p:cNvPr id="256" name="Google Shape;256;g27fbfadbb6e_2_8"/>
          <p:cNvSpPr txBox="1"/>
          <p:nvPr/>
        </p:nvSpPr>
        <p:spPr>
          <a:xfrm>
            <a:off x="717225" y="1334775"/>
            <a:ext cx="109758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apiVersion: v1</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kind: Service</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metadata:</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name: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namespace: default</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spec:</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selector:</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app: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type: LoadBalancer</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ports:</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 name: my-nginx</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protocol: TCP</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port: 80</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targetPort: 80</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7fbfadbb6e_2_16"/>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MYSQL</a:t>
            </a:r>
            <a:endParaRPr sz="2000">
              <a:solidFill>
                <a:schemeClr val="dk1"/>
              </a:solidFill>
              <a:latin typeface="Maven Pro"/>
              <a:ea typeface="Maven Pro"/>
              <a:cs typeface="Maven Pro"/>
              <a:sym typeface="Maven Pro"/>
            </a:endParaRPr>
          </a:p>
        </p:txBody>
      </p:sp>
      <p:sp>
        <p:nvSpPr>
          <p:cNvPr id="262" name="Google Shape;262;g27fbfadbb6e_2_16"/>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rgbClr val="FF0000"/>
                </a:solidFill>
                <a:latin typeface="Maven Pro"/>
                <a:ea typeface="Maven Pro"/>
                <a:cs typeface="Maven Pro"/>
                <a:sym typeface="Maven Pro"/>
              </a:rPr>
              <a:t>my-mysql.yaml</a:t>
            </a:r>
            <a:endParaRPr sz="1800">
              <a:solidFill>
                <a:srgbClr val="FF0000"/>
              </a:solidFill>
              <a:latin typeface="Maven Pro"/>
              <a:ea typeface="Maven Pro"/>
              <a:cs typeface="Maven Pro"/>
              <a:sym typeface="Maven Pro"/>
            </a:endParaRPr>
          </a:p>
        </p:txBody>
      </p:sp>
      <p:sp>
        <p:nvSpPr>
          <p:cNvPr id="263" name="Google Shape;263;g27fbfadbb6e_2_16"/>
          <p:cNvSpPr txBox="1"/>
          <p:nvPr/>
        </p:nvSpPr>
        <p:spPr>
          <a:xfrm>
            <a:off x="717225" y="1334775"/>
            <a:ext cx="109758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apiVersion: apps/v1</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kind: Deployment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metadata:</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  my-mysql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namespace: default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labels: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spec:</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selector:</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matchLabels: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replicas: 1</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template:</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metadata:</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labels: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spec:</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containers: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name:  my-mysql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image:  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env:</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name: MYSQL_ROOT_PASSWORD</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value: password</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ports: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containerPort:  3306</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  my-mysql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1"/>
              </a:solidFill>
              <a:latin typeface="Maven Pro"/>
              <a:ea typeface="Maven Pro"/>
              <a:cs typeface="Maven Pro"/>
              <a:sym typeface="Maven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7fbfadbb6e_2_22"/>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NGINX</a:t>
            </a:r>
            <a:endParaRPr sz="2000">
              <a:solidFill>
                <a:schemeClr val="dk1"/>
              </a:solidFill>
              <a:latin typeface="Maven Pro"/>
              <a:ea typeface="Maven Pro"/>
              <a:cs typeface="Maven Pro"/>
              <a:sym typeface="Maven Pro"/>
            </a:endParaRPr>
          </a:p>
        </p:txBody>
      </p:sp>
      <p:sp>
        <p:nvSpPr>
          <p:cNvPr id="269" name="Google Shape;269;g27fbfadbb6e_2_22"/>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rgbClr val="FF0000"/>
                </a:solidFill>
                <a:latin typeface="Maven Pro"/>
                <a:ea typeface="Maven Pro"/>
                <a:cs typeface="Maven Pro"/>
                <a:sym typeface="Maven Pro"/>
              </a:rPr>
              <a:t>my-mysql-svc.yaml</a:t>
            </a:r>
            <a:endParaRPr sz="1800">
              <a:solidFill>
                <a:srgbClr val="FF0000"/>
              </a:solidFill>
              <a:latin typeface="Maven Pro"/>
              <a:ea typeface="Maven Pro"/>
              <a:cs typeface="Maven Pro"/>
              <a:sym typeface="Maven Pro"/>
            </a:endParaRPr>
          </a:p>
        </p:txBody>
      </p:sp>
      <p:sp>
        <p:nvSpPr>
          <p:cNvPr id="270" name="Google Shape;270;g27fbfadbb6e_2_22"/>
          <p:cNvSpPr txBox="1"/>
          <p:nvPr/>
        </p:nvSpPr>
        <p:spPr>
          <a:xfrm>
            <a:off x="717225" y="1334775"/>
            <a:ext cx="10975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apiVersion: v1</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kind: Service</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metadata:</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name: my-mysql</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namespace: default</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spec:</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selector:</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app: my-mysql</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type: LoadBalancer</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ports:</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 name: my-mysql</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protocol: TCP</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port: 3306</a:t>
            </a:r>
            <a:endParaRPr sz="18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targetPort: 3306</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7fbfadbb6e_2_30"/>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NGINX-service</a:t>
            </a:r>
            <a:endParaRPr sz="2000">
              <a:solidFill>
                <a:schemeClr val="dk1"/>
              </a:solidFill>
              <a:latin typeface="Maven Pro"/>
              <a:ea typeface="Maven Pro"/>
              <a:cs typeface="Maven Pro"/>
              <a:sym typeface="Maven Pro"/>
            </a:endParaRPr>
          </a:p>
        </p:txBody>
      </p:sp>
      <p:sp>
        <p:nvSpPr>
          <p:cNvPr id="276" name="Google Shape;276;g27fbfadbb6e_2_30"/>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rgbClr val="FF0000"/>
                </a:solidFill>
                <a:latin typeface="Maven Pro"/>
                <a:ea typeface="Maven Pro"/>
                <a:cs typeface="Maven Pro"/>
                <a:sym typeface="Maven Pro"/>
              </a:rPr>
              <a:t>my-mysql-svc.yaml</a:t>
            </a:r>
            <a:endParaRPr sz="1800">
              <a:solidFill>
                <a:srgbClr val="FF0000"/>
              </a:solidFill>
              <a:latin typeface="Maven Pro"/>
              <a:ea typeface="Maven Pro"/>
              <a:cs typeface="Maven Pro"/>
              <a:sym typeface="Maven Pro"/>
            </a:endParaRPr>
          </a:p>
        </p:txBody>
      </p:sp>
      <p:sp>
        <p:nvSpPr>
          <p:cNvPr id="277" name="Google Shape;277;g27fbfadbb6e_2_30"/>
          <p:cNvSpPr txBox="1"/>
          <p:nvPr/>
        </p:nvSpPr>
        <p:spPr>
          <a:xfrm>
            <a:off x="717225" y="1334775"/>
            <a:ext cx="10975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chemeClr val="dk1"/>
                </a:solidFill>
                <a:latin typeface="Maven Pro"/>
                <a:ea typeface="Maven Pro"/>
                <a:cs typeface="Maven Pro"/>
                <a:sym typeface="Maven Pro"/>
              </a:rPr>
              <a:t>apiVersion: v1</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kind: Service</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metadata:</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name: my-mysql</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namespace: default</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spec:</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selector:</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app: my-mysql</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type: LoadBalancer</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ports:</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 name: my-mysql</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protocol: TCP</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port: 3306</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targetPort: 3306</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7fbfadbb6e_2_36"/>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mysql-service</a:t>
            </a:r>
            <a:endParaRPr sz="2000">
              <a:solidFill>
                <a:schemeClr val="dk1"/>
              </a:solidFill>
              <a:latin typeface="Maven Pro"/>
              <a:ea typeface="Maven Pro"/>
              <a:cs typeface="Maven Pro"/>
              <a:sym typeface="Maven Pro"/>
            </a:endParaRPr>
          </a:p>
        </p:txBody>
      </p:sp>
      <p:sp>
        <p:nvSpPr>
          <p:cNvPr id="283" name="Google Shape;283;g27fbfadbb6e_2_36"/>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rgbClr val="FF0000"/>
                </a:solidFill>
                <a:latin typeface="Maven Pro"/>
                <a:ea typeface="Maven Pro"/>
                <a:cs typeface="Maven Pro"/>
                <a:sym typeface="Maven Pro"/>
              </a:rPr>
              <a:t>my-mysql-svc.yaml</a:t>
            </a:r>
            <a:endParaRPr sz="1800">
              <a:solidFill>
                <a:srgbClr val="FF0000"/>
              </a:solidFill>
              <a:latin typeface="Maven Pro"/>
              <a:ea typeface="Maven Pro"/>
              <a:cs typeface="Maven Pro"/>
              <a:sym typeface="Maven Pro"/>
            </a:endParaRPr>
          </a:p>
        </p:txBody>
      </p:sp>
      <p:sp>
        <p:nvSpPr>
          <p:cNvPr id="284" name="Google Shape;284;g27fbfadbb6e_2_36"/>
          <p:cNvSpPr txBox="1"/>
          <p:nvPr/>
        </p:nvSpPr>
        <p:spPr>
          <a:xfrm>
            <a:off x="717225" y="1334775"/>
            <a:ext cx="10975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chemeClr val="dk1"/>
                </a:solidFill>
                <a:latin typeface="Maven Pro"/>
                <a:ea typeface="Maven Pro"/>
                <a:cs typeface="Maven Pro"/>
                <a:sym typeface="Maven Pro"/>
              </a:rPr>
              <a:t>apiVersion: v1</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kind: Service</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metadata:</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name: my-mysql</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namespace: default</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spec:</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selector:</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app: my-mysql</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type: LoadBalancer</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ports:</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 name: my-mysql</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protocol: TCP</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port: 3306</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rPr lang="ko-KR" sz="1800">
                <a:solidFill>
                  <a:schemeClr val="dk1"/>
                </a:solidFill>
                <a:latin typeface="Maven Pro"/>
                <a:ea typeface="Maven Pro"/>
                <a:cs typeface="Maven Pro"/>
                <a:sym typeface="Maven Pro"/>
              </a:rPr>
              <a:t>    targetPort: 3306</a:t>
            </a:r>
            <a:endParaRPr sz="18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fbfadbb6e_0_5"/>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EKSCTL</a:t>
            </a:r>
            <a:endParaRPr b="0" i="0" sz="2000" u="none" cap="none" strike="noStrike">
              <a:solidFill>
                <a:schemeClr val="dk1"/>
              </a:solidFill>
              <a:latin typeface="Maven Pro"/>
              <a:ea typeface="Maven Pro"/>
              <a:cs typeface="Maven Pro"/>
              <a:sym typeface="Maven Pro"/>
            </a:endParaRPr>
          </a:p>
        </p:txBody>
      </p:sp>
      <p:sp>
        <p:nvSpPr>
          <p:cNvPr id="102" name="Google Shape;102;g27fbfadbb6e_0_5"/>
          <p:cNvSpPr txBox="1"/>
          <p:nvPr/>
        </p:nvSpPr>
        <p:spPr>
          <a:xfrm>
            <a:off x="388800" y="988925"/>
            <a:ext cx="11414400" cy="440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eksctl은 AWS의 관리형 쿠버네티스 서비스인 EKS 클러스터를 생성하고 관리하는 CLI 도구입니다.</a:t>
            </a:r>
            <a:endParaRPr sz="1800">
              <a:solidFill>
                <a:schemeClr val="dk1"/>
              </a:solidFill>
              <a:latin typeface="Maven Pro"/>
              <a:ea typeface="Maven Pro"/>
              <a:cs typeface="Maven Pro"/>
              <a:sym typeface="Maven Pro"/>
            </a:endParaRPr>
          </a:p>
          <a:p>
            <a:pPr indent="0" lvl="0" marL="0" rtl="0" algn="l">
              <a:lnSpc>
                <a:spcPct val="150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내부적으로는 CloudFormation 이라는 AWS의 리소스 프로비저닝 서비스를 사용하여, EKS 구성에 필요한 EC2, IAM Role 등의 AWS 리소스를 자동으로 생성합니다. eksctl을 사용하기 위해서는 클러스터에 접속하기 위한 서버로 사용되는 bastion host에 AWS의 리소스를 사용하기 위한 AWS CLI 설정이 되어 있어야 하고, 설정한 사용자(User) 혹은 역할(Role)이 </a:t>
            </a:r>
            <a:r>
              <a:rPr lang="ko-KR" sz="1800" u="sng">
                <a:solidFill>
                  <a:schemeClr val="hlink"/>
                </a:solidFill>
                <a:latin typeface="Maven Pro"/>
                <a:ea typeface="Maven Pro"/>
                <a:cs typeface="Maven Pro"/>
                <a:sym typeface="Maven Pro"/>
                <a:hlinkClick r:id="rId3"/>
              </a:rPr>
              <a:t>eksctl을 사용하는데 필요한 IAM 권한</a:t>
            </a:r>
            <a:r>
              <a:rPr lang="ko-KR" sz="1800">
                <a:solidFill>
                  <a:schemeClr val="dk1"/>
                </a:solidFill>
                <a:latin typeface="Maven Pro"/>
                <a:ea typeface="Maven Pro"/>
                <a:cs typeface="Maven Pro"/>
                <a:sym typeface="Maven Pro"/>
              </a:rPr>
              <a:t>을 가지고 있어야 합니다.</a:t>
            </a:r>
            <a:endParaRPr sz="1800">
              <a:solidFill>
                <a:schemeClr val="dk1"/>
              </a:solidFill>
              <a:latin typeface="Maven Pro"/>
              <a:ea typeface="Maven Pro"/>
              <a:cs typeface="Maven Pro"/>
              <a:sym typeface="Maven Pro"/>
            </a:endParaRPr>
          </a:p>
          <a:p>
            <a:pPr indent="0" lvl="0" marL="0" rtl="0" algn="l">
              <a:lnSpc>
                <a:spcPct val="150000"/>
              </a:lnSpc>
              <a:spcBef>
                <a:spcPts val="120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rtl="0" algn="l">
              <a:lnSpc>
                <a:spcPct val="150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eksctl을 사용하여 EKS 클러스터를 구성하는 방법을 살펴보겠습니다. 클러스터에 접근하기 위한 bastion host로 AWS EC2 (Amazon LInux 2, t2.micro)를 1대 생성하여 사용하였습니다.</a:t>
            </a:r>
            <a:endParaRPr sz="1800">
              <a:solidFill>
                <a:schemeClr val="dk1"/>
              </a:solidFill>
              <a:latin typeface="Maven Pro"/>
              <a:ea typeface="Maven Pro"/>
              <a:cs typeface="Maven Pro"/>
              <a:sym typeface="Maven Pro"/>
            </a:endParaRPr>
          </a:p>
          <a:p>
            <a:pPr indent="0" lvl="0" marL="0" marR="0" rtl="0" algn="l">
              <a:lnSpc>
                <a:spcPct val="150000"/>
              </a:lnSpc>
              <a:spcBef>
                <a:spcPts val="1200"/>
              </a:spcBef>
              <a:spcAft>
                <a:spcPts val="0"/>
              </a:spcAft>
              <a:buClr>
                <a:srgbClr val="000000"/>
              </a:buClr>
              <a:buSzPts val="1800"/>
              <a:buFont typeface="Arial"/>
              <a:buNone/>
            </a:pPr>
            <a:r>
              <a:t/>
            </a:r>
            <a:endParaRPr sz="1800">
              <a:latin typeface="Maven Pro"/>
              <a:ea typeface="Maven Pro"/>
              <a:cs typeface="Maven Pro"/>
              <a:sym typeface="Maven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7fbfadbb6e_0_248"/>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springboot.yaml</a:t>
            </a:r>
            <a:endParaRPr sz="2000">
              <a:solidFill>
                <a:schemeClr val="dk1"/>
              </a:solidFill>
              <a:latin typeface="Maven Pro"/>
              <a:ea typeface="Maven Pro"/>
              <a:cs typeface="Maven Pro"/>
              <a:sym typeface="Maven Pro"/>
            </a:endParaRPr>
          </a:p>
        </p:txBody>
      </p:sp>
      <p:sp>
        <p:nvSpPr>
          <p:cNvPr id="290" name="Google Shape;290;g27fbfadbb6e_0_248"/>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0000"/>
              </a:solidFill>
              <a:latin typeface="Maven Pro"/>
              <a:ea typeface="Maven Pro"/>
              <a:cs typeface="Maven Pro"/>
              <a:sym typeface="Maven Pro"/>
            </a:endParaRPr>
          </a:p>
        </p:txBody>
      </p:sp>
      <p:sp>
        <p:nvSpPr>
          <p:cNvPr id="291" name="Google Shape;291;g27fbfadbb6e_0_248"/>
          <p:cNvSpPr txBox="1"/>
          <p:nvPr/>
        </p:nvSpPr>
        <p:spPr>
          <a:xfrm>
            <a:off x="717225" y="965950"/>
            <a:ext cx="10975800" cy="598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apiVersion: apps/v1</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kind: Deployment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metadata:</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namespace: default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labels: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spec:</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selector:</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matchLabels: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replicas: 1</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template:</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metadata:</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labels: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spec:</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containers: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name: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image: parkmyounghoi/restful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env:</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name: SPRING_DATASOURCE_PASSWORD</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value: password</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name: SPRING_DATASOURCE_URL</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value: jdbc:mysql://10.100.223.91:3306/pmh</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ports: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containerPort:  8080</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1"/>
              </a:solidFill>
              <a:latin typeface="Maven Pro"/>
              <a:ea typeface="Maven Pro"/>
              <a:cs typeface="Maven Pro"/>
              <a:sym typeface="Maven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7fbfadbb6e_2_45"/>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springboot-service.yaml</a:t>
            </a:r>
            <a:endParaRPr sz="2000">
              <a:solidFill>
                <a:schemeClr val="dk1"/>
              </a:solidFill>
              <a:latin typeface="Maven Pro"/>
              <a:ea typeface="Maven Pro"/>
              <a:cs typeface="Maven Pro"/>
              <a:sym typeface="Maven Pro"/>
            </a:endParaRPr>
          </a:p>
        </p:txBody>
      </p:sp>
      <p:sp>
        <p:nvSpPr>
          <p:cNvPr id="297" name="Google Shape;297;g27fbfadbb6e_2_45"/>
          <p:cNvSpPr txBox="1"/>
          <p:nvPr/>
        </p:nvSpPr>
        <p:spPr>
          <a:xfrm>
            <a:off x="777475" y="796438"/>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FF0000"/>
              </a:solidFill>
              <a:latin typeface="Maven Pro"/>
              <a:ea typeface="Maven Pro"/>
              <a:cs typeface="Maven Pro"/>
              <a:sym typeface="Maven Pro"/>
            </a:endParaRPr>
          </a:p>
        </p:txBody>
      </p:sp>
      <p:sp>
        <p:nvSpPr>
          <p:cNvPr id="298" name="Google Shape;298;g27fbfadbb6e_2_45"/>
          <p:cNvSpPr txBox="1"/>
          <p:nvPr/>
        </p:nvSpPr>
        <p:spPr>
          <a:xfrm>
            <a:off x="717225" y="965950"/>
            <a:ext cx="109758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apiVersion: v1</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kind: Service</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metadata:</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namespace: default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spec:</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selector:</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app: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type: NodePort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ports:</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 name: my-springboot</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protocol: TCP</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port: 8080</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targetPort: 8080</a:t>
            </a:r>
            <a:endParaRPr sz="1300">
              <a:solidFill>
                <a:schemeClr val="dk1"/>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300">
                <a:solidFill>
                  <a:schemeClr val="dk1"/>
                </a:solidFill>
                <a:latin typeface="Maven Pro"/>
                <a:ea typeface="Maven Pro"/>
                <a:cs typeface="Maven Pro"/>
                <a:sym typeface="Maven Pro"/>
              </a:rPr>
              <a:t>    nodePort: 30010</a:t>
            </a:r>
            <a:endParaRPr sz="13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1"/>
              </a:solidFill>
              <a:latin typeface="Maven Pro"/>
              <a:ea typeface="Maven Pro"/>
              <a:cs typeface="Maven Pro"/>
              <a:sym typeface="Maven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7fbfadbb6e_0_204"/>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a:t>
            </a:r>
            <a:r>
              <a:rPr lang="ko-KR" sz="2000">
                <a:solidFill>
                  <a:schemeClr val="dk1"/>
                </a:solidFill>
                <a:latin typeface="Maven Pro"/>
                <a:ea typeface="Maven Pro"/>
                <a:cs typeface="Maven Pro"/>
                <a:sym typeface="Maven Pro"/>
              </a:rPr>
              <a:t> EKS 클러스터 삭제</a:t>
            </a:r>
            <a:endParaRPr sz="2000">
              <a:solidFill>
                <a:schemeClr val="dk1"/>
              </a:solidFill>
              <a:latin typeface="Maven Pro"/>
              <a:ea typeface="Maven Pro"/>
              <a:cs typeface="Maven Pro"/>
              <a:sym typeface="Maven Pro"/>
            </a:endParaRPr>
          </a:p>
        </p:txBody>
      </p:sp>
      <p:sp>
        <p:nvSpPr>
          <p:cNvPr id="304" name="Google Shape;304;g27fbfadbb6e_0_204"/>
          <p:cNvSpPr txBox="1"/>
          <p:nvPr/>
        </p:nvSpPr>
        <p:spPr>
          <a:xfrm>
            <a:off x="807375" y="873075"/>
            <a:ext cx="981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Maven Pro"/>
              <a:ea typeface="Maven Pro"/>
              <a:cs typeface="Maven Pro"/>
              <a:sym typeface="Maven Pro"/>
            </a:endParaRPr>
          </a:p>
        </p:txBody>
      </p:sp>
      <p:sp>
        <p:nvSpPr>
          <p:cNvPr id="305" name="Google Shape;305;g27fbfadbb6e_0_204"/>
          <p:cNvSpPr txBox="1"/>
          <p:nvPr/>
        </p:nvSpPr>
        <p:spPr>
          <a:xfrm>
            <a:off x="717225" y="1156300"/>
            <a:ext cx="1053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dk1"/>
                </a:solidFill>
              </a:rPr>
              <a:t>$</a:t>
            </a:r>
            <a:r>
              <a:rPr lang="ko-KR" sz="2000">
                <a:solidFill>
                  <a:schemeClr val="dk1"/>
                </a:solidFill>
              </a:rPr>
              <a:t> eksctl delete cluster --name my-sample-cluster --region ap-northeast-2</a:t>
            </a:r>
            <a:endParaRPr/>
          </a:p>
        </p:txBody>
      </p:sp>
      <p:sp>
        <p:nvSpPr>
          <p:cNvPr id="306" name="Google Shape;306;g27fbfadbb6e_0_204"/>
          <p:cNvSpPr txBox="1"/>
          <p:nvPr/>
        </p:nvSpPr>
        <p:spPr>
          <a:xfrm>
            <a:off x="717225" y="1883950"/>
            <a:ext cx="10317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dk1"/>
                </a:solidFill>
              </a:rPr>
              <a:t>클러스터와 노드의 사용을 끝낸 후에는 다음 명령으로 클러스터를 삭제합니다. 그렇지 않으면 EKS 및 EC2 비용이 지속적으로 발생할 수 있습니다.</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f053b22d41_0_0"/>
          <p:cNvSpPr txBox="1"/>
          <p:nvPr/>
        </p:nvSpPr>
        <p:spPr>
          <a:xfrm>
            <a:off x="585898" y="2818168"/>
            <a:ext cx="7563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2A3B"/>
              </a:buClr>
              <a:buSzPts val="4800"/>
              <a:buFont typeface="Arial"/>
              <a:buNone/>
            </a:pPr>
            <a:r>
              <a:rPr b="1" i="0" lang="ko-KR" sz="4800" u="none" cap="none" strike="noStrike">
                <a:solidFill>
                  <a:srgbClr val="032A3B"/>
                </a:solidFill>
                <a:latin typeface="Arial"/>
                <a:ea typeface="Arial"/>
                <a:cs typeface="Arial"/>
                <a:sym typeface="Arial"/>
              </a:rPr>
              <a:t>감사합니다</a:t>
            </a:r>
            <a:endParaRPr b="1" i="0" sz="4800" u="none" cap="none" strike="noStrike">
              <a:solidFill>
                <a:srgbClr val="032A3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7fbfadbb6e_0_18"/>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EKSCTL</a:t>
            </a:r>
            <a:endParaRPr b="0" i="0" sz="2000" u="none" cap="none" strike="noStrike">
              <a:solidFill>
                <a:schemeClr val="dk1"/>
              </a:solidFill>
              <a:latin typeface="Maven Pro"/>
              <a:ea typeface="Maven Pro"/>
              <a:cs typeface="Maven Pro"/>
              <a:sym typeface="Maven Pro"/>
            </a:endParaRPr>
          </a:p>
        </p:txBody>
      </p:sp>
      <p:sp>
        <p:nvSpPr>
          <p:cNvPr id="108" name="Google Shape;108;g27fbfadbb6e_0_18"/>
          <p:cNvSpPr txBox="1"/>
          <p:nvPr/>
        </p:nvSpPr>
        <p:spPr>
          <a:xfrm>
            <a:off x="388800" y="988925"/>
            <a:ext cx="11414400" cy="6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eksctl은 AWS의 관리형 쿠버네티스 서비스인 EKS 클러스터를 생성하고 관리하는 CLI 도구입니다.</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내부적으로는 CloudFormation 이라는 AWS의 리소스 프로비저닝 서비스를 사용하여, EKS 구성에 필요한 EC2, IAM Role 등의 AWS 리소스를 자동으로 생성합니다. eksctl을 사용하기 위해서는 클러스터에 접속하기 위한 서버로 사용되는 bastion host에 AWS의 리소스를 사용하기 위한 AWS CLI 설정이 되어 있어야 하고, 설정한 사용자(User) 혹은 역할(Role)이 </a:t>
            </a:r>
            <a:r>
              <a:rPr lang="ko-KR" sz="1800" u="sng">
                <a:solidFill>
                  <a:schemeClr val="hlink"/>
                </a:solidFill>
                <a:latin typeface="Maven Pro"/>
                <a:ea typeface="Maven Pro"/>
                <a:cs typeface="Maven Pro"/>
                <a:sym typeface="Maven Pro"/>
                <a:hlinkClick r:id="rId3"/>
              </a:rPr>
              <a:t>eksctl을 사용하는데 필요한 IAM 권한</a:t>
            </a:r>
            <a:r>
              <a:rPr lang="ko-KR" sz="1800">
                <a:solidFill>
                  <a:schemeClr val="dk1"/>
                </a:solidFill>
                <a:latin typeface="Maven Pro"/>
                <a:ea typeface="Maven Pro"/>
                <a:cs typeface="Maven Pro"/>
                <a:sym typeface="Maven Pro"/>
              </a:rPr>
              <a:t>을 가지고 있어야 합니다.</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eksctl을 사용하여 EKS 클러스터를 구성하는 방법을 살펴보겠습니다. 클러스터에 접근하기 위한 bastion host로 AWS EC2 (Amazon LInux 2, t2.micro)를 1대 생성하여 사용하였습니다.</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학습</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AWS CLI 사용 방법(https://docs.aws.amazon.com/ko_kr/cli/latest/userguide/getting-started-install.html)</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AWS IAM에 대한 이해</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rPr lang="ko-KR" sz="1800">
                <a:solidFill>
                  <a:schemeClr val="dk1"/>
                </a:solidFill>
                <a:latin typeface="Maven Pro"/>
                <a:ea typeface="Maven Pro"/>
                <a:cs typeface="Maven Pro"/>
                <a:sym typeface="Maven Pro"/>
              </a:rPr>
              <a:t>- 쿠버네티스의 기본 아키텍처 개념</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Maven Pro"/>
              <a:ea typeface="Maven Pro"/>
              <a:cs typeface="Maven Pro"/>
              <a:sym typeface="Maven Pro"/>
            </a:endParaRPr>
          </a:p>
          <a:p>
            <a:pPr indent="0" lvl="0" marL="0" marR="0" rtl="0" algn="l">
              <a:lnSpc>
                <a:spcPct val="115000"/>
              </a:lnSpc>
              <a:spcBef>
                <a:spcPts val="1200"/>
              </a:spcBef>
              <a:spcAft>
                <a:spcPts val="0"/>
              </a:spcAft>
              <a:buClr>
                <a:srgbClr val="000000"/>
              </a:buClr>
              <a:buSzPts val="1800"/>
              <a:buFont typeface="Arial"/>
              <a:buNone/>
            </a:pPr>
            <a:r>
              <a:t/>
            </a:r>
            <a:endParaRPr sz="18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7fbfadbb6e_0_23"/>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kubectl 및 eksctl 설정</a:t>
            </a:r>
            <a:endParaRPr b="0" i="0" sz="2000" u="none" cap="none" strike="noStrike">
              <a:solidFill>
                <a:schemeClr val="dk1"/>
              </a:solidFill>
              <a:latin typeface="Maven Pro"/>
              <a:ea typeface="Maven Pro"/>
              <a:cs typeface="Maven Pro"/>
              <a:sym typeface="Maven Pro"/>
            </a:endParaRPr>
          </a:p>
        </p:txBody>
      </p:sp>
      <p:sp>
        <p:nvSpPr>
          <p:cNvPr id="114" name="Google Shape;114;g27fbfadbb6e_0_23"/>
          <p:cNvSpPr txBox="1"/>
          <p:nvPr/>
        </p:nvSpPr>
        <p:spPr>
          <a:xfrm>
            <a:off x="508375" y="1775888"/>
            <a:ext cx="1141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lang="ko-KR" sz="1800" u="sng">
                <a:solidFill>
                  <a:schemeClr val="hlink"/>
                </a:solidFill>
                <a:latin typeface="Maven Pro"/>
                <a:ea typeface="Maven Pro"/>
                <a:cs typeface="Maven Pro"/>
                <a:sym typeface="Maven Pro"/>
                <a:hlinkClick r:id="rId3"/>
              </a:rPr>
              <a:t>https://docs.aws.amazon.com/ko_kr/eks/latest/userguide/install-kubectl.html</a:t>
            </a:r>
            <a:endParaRPr sz="1800">
              <a:latin typeface="Maven Pro"/>
              <a:ea typeface="Maven Pro"/>
              <a:cs typeface="Maven Pro"/>
              <a:sym typeface="Maven Pro"/>
            </a:endParaRPr>
          </a:p>
        </p:txBody>
      </p:sp>
      <p:pic>
        <p:nvPicPr>
          <p:cNvPr id="115" name="Google Shape;115;g27fbfadbb6e_0_23"/>
          <p:cNvPicPr preferRelativeResize="0"/>
          <p:nvPr/>
        </p:nvPicPr>
        <p:blipFill>
          <a:blip r:embed="rId4">
            <a:alphaModFix/>
          </a:blip>
          <a:stretch>
            <a:fillRect/>
          </a:stretch>
        </p:blipFill>
        <p:spPr>
          <a:xfrm>
            <a:off x="508375" y="2277876"/>
            <a:ext cx="10065926" cy="4115500"/>
          </a:xfrm>
          <a:prstGeom prst="rect">
            <a:avLst/>
          </a:prstGeom>
          <a:noFill/>
          <a:ln>
            <a:noFill/>
          </a:ln>
        </p:spPr>
      </p:pic>
      <p:sp>
        <p:nvSpPr>
          <p:cNvPr id="116" name="Google Shape;116;g27fbfadbb6e_0_23"/>
          <p:cNvSpPr txBox="1"/>
          <p:nvPr/>
        </p:nvSpPr>
        <p:spPr>
          <a:xfrm>
            <a:off x="508375" y="819475"/>
            <a:ext cx="10994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solidFill>
                  <a:schemeClr val="dk1"/>
                </a:solidFill>
                <a:latin typeface="Maven Pro"/>
                <a:ea typeface="Maven Pro"/>
                <a:cs typeface="Maven Pro"/>
                <a:sym typeface="Maven Pro"/>
              </a:rPr>
              <a:t>먼저 쿠버네티스의 API 서버와 통신하기 위한 CLI 도구인 kubectl 바이너리를 설치합니다. </a:t>
            </a:r>
            <a:r>
              <a:rPr i="1" lang="ko-KR" sz="1800">
                <a:solidFill>
                  <a:schemeClr val="dk1"/>
                </a:solidFill>
                <a:latin typeface="Maven Pro"/>
                <a:ea typeface="Maven Pro"/>
                <a:cs typeface="Maven Pro"/>
                <a:sym typeface="Maven Pro"/>
              </a:rPr>
              <a:t>curl</a:t>
            </a:r>
            <a:r>
              <a:rPr lang="ko-KR" sz="1800">
                <a:solidFill>
                  <a:schemeClr val="dk1"/>
                </a:solidFill>
                <a:latin typeface="Maven Pro"/>
                <a:ea typeface="Maven Pro"/>
                <a:cs typeface="Maven Pro"/>
                <a:sym typeface="Maven Pro"/>
              </a:rPr>
              <a:t> 로 바이너리 파일을 받은 다음, 실행 권한 및 PATH 설정을 해 줍니다. 각 설치 단계에 대해 상세히 알고 싶다면 </a:t>
            </a:r>
            <a:r>
              <a:rPr lang="ko-KR" sz="1800" u="sng">
                <a:solidFill>
                  <a:schemeClr val="hlink"/>
                </a:solidFill>
                <a:latin typeface="Maven Pro"/>
                <a:ea typeface="Maven Pro"/>
                <a:cs typeface="Maven Pro"/>
                <a:sym typeface="Maven Pro"/>
                <a:hlinkClick r:id="rId5"/>
              </a:rPr>
              <a:t>kubectl 설치</a:t>
            </a:r>
            <a:r>
              <a:rPr lang="ko-KR" sz="1800">
                <a:solidFill>
                  <a:schemeClr val="dk1"/>
                </a:solidFill>
                <a:latin typeface="Maven Pro"/>
                <a:ea typeface="Maven Pro"/>
                <a:cs typeface="Maven Pro"/>
                <a:sym typeface="Maven Pro"/>
              </a:rPr>
              <a:t> 문서를 참고합니다.</a:t>
            </a:r>
            <a:endParaRPr sz="18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7fbfadbb6e_0_30"/>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kubectl설치</a:t>
            </a:r>
            <a:endParaRPr sz="2000">
              <a:solidFill>
                <a:schemeClr val="dk1"/>
              </a:solidFill>
              <a:latin typeface="Maven Pro"/>
              <a:ea typeface="Maven Pro"/>
              <a:cs typeface="Maven Pro"/>
              <a:sym typeface="Maven Pro"/>
            </a:endParaRPr>
          </a:p>
        </p:txBody>
      </p:sp>
      <p:sp>
        <p:nvSpPr>
          <p:cNvPr id="122" name="Google Shape;122;g27fbfadbb6e_0_30"/>
          <p:cNvSpPr txBox="1"/>
          <p:nvPr/>
        </p:nvSpPr>
        <p:spPr>
          <a:xfrm>
            <a:off x="578600" y="1258650"/>
            <a:ext cx="101973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 curl -o kubectl https://amazon-eks.s3.us-west-2.amazonaws.com/1.21.2/2021-07-05/bin/linux/amd64/kubectl</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 Total    % Received % Xferd  Average Speed   Time    Time     Time  Current</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Dload  Upload   Total   Spent    Left  Speed</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100 44.2M  100 44.2M    0     0  2651k      0  0:00:17  0:00:17 --:--:-- 3769k</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chmod +x ./kubectl</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mkdir -p $HOME/bin &amp;&amp; cp ./kubectl $HOME/bin/kubectl &amp;&amp; export PATH=$PATH:$HOME/bin</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echo 'export PATH=$PATH:$HOME/bin' &gt;&gt; ~/.bashrc</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kubectl version --short --client</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Client Version: v1.21.2-13+d2965f0db10712</a:t>
            </a:r>
            <a:endParaRPr sz="18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7fbfadbb6e_0_43"/>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eksctl</a:t>
            </a:r>
            <a:r>
              <a:rPr lang="ko-KR" sz="2000">
                <a:solidFill>
                  <a:schemeClr val="dk1"/>
                </a:solidFill>
                <a:latin typeface="Maven Pro"/>
                <a:ea typeface="Maven Pro"/>
                <a:cs typeface="Maven Pro"/>
                <a:sym typeface="Maven Pro"/>
              </a:rPr>
              <a:t>설치</a:t>
            </a:r>
            <a:endParaRPr sz="2000">
              <a:solidFill>
                <a:schemeClr val="dk1"/>
              </a:solidFill>
              <a:latin typeface="Maven Pro"/>
              <a:ea typeface="Maven Pro"/>
              <a:cs typeface="Maven Pro"/>
              <a:sym typeface="Maven Pro"/>
            </a:endParaRPr>
          </a:p>
        </p:txBody>
      </p:sp>
      <p:sp>
        <p:nvSpPr>
          <p:cNvPr id="128" name="Google Shape;128;g27fbfadbb6e_0_43"/>
          <p:cNvSpPr txBox="1"/>
          <p:nvPr/>
        </p:nvSpPr>
        <p:spPr>
          <a:xfrm>
            <a:off x="578600" y="1258650"/>
            <a:ext cx="101973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 curl --silent --location "https://github.com/weaveworks/eksctl/releases/latest/download/eksctl_$(uname -s)_amd64.tar.gz" | tar xz -C /tmp</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sudo mv /tmp/eksctl /usr/local/bin</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 eksctl version</a:t>
            </a:r>
            <a:endParaRPr sz="1800">
              <a:latin typeface="Maven Pro"/>
              <a:ea typeface="Maven Pro"/>
              <a:cs typeface="Maven Pro"/>
              <a:sym typeface="Maven Pro"/>
            </a:endParaRPr>
          </a:p>
          <a:p>
            <a:pPr indent="0" lvl="0" marL="0" rtl="0" algn="l">
              <a:spcBef>
                <a:spcPts val="0"/>
              </a:spcBef>
              <a:spcAft>
                <a:spcPts val="0"/>
              </a:spcAft>
              <a:buNone/>
            </a:pPr>
            <a:r>
              <a:rPr lang="ko-KR" sz="1800">
                <a:latin typeface="Maven Pro"/>
                <a:ea typeface="Maven Pro"/>
                <a:cs typeface="Maven Pro"/>
                <a:sym typeface="Maven Pro"/>
              </a:rPr>
              <a:t>0.94.0</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7fbfadbb6e_0_49"/>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IAM 설정</a:t>
            </a:r>
            <a:endParaRPr sz="2000">
              <a:solidFill>
                <a:schemeClr val="dk1"/>
              </a:solidFill>
              <a:latin typeface="Maven Pro"/>
              <a:ea typeface="Maven Pro"/>
              <a:cs typeface="Maven Pro"/>
              <a:sym typeface="Maven Pro"/>
            </a:endParaRPr>
          </a:p>
        </p:txBody>
      </p:sp>
      <p:sp>
        <p:nvSpPr>
          <p:cNvPr id="134" name="Google Shape;134;g27fbfadbb6e_0_49"/>
          <p:cNvSpPr txBox="1"/>
          <p:nvPr/>
        </p:nvSpPr>
        <p:spPr>
          <a:xfrm>
            <a:off x="862250" y="2288100"/>
            <a:ext cx="10197300" cy="141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ko-KR" sz="1800">
                <a:latin typeface="Maven Pro"/>
                <a:ea typeface="Maven Pro"/>
                <a:cs typeface="Maven Pro"/>
                <a:sym typeface="Maven Pro"/>
              </a:rPr>
              <a:t>AmazonEC2FullAccess (AWS Managed Policy)</a:t>
            </a:r>
            <a:endParaRPr sz="1800">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Char char="●"/>
            </a:pPr>
            <a:r>
              <a:rPr lang="ko-KR" sz="1800">
                <a:latin typeface="Maven Pro"/>
                <a:ea typeface="Maven Pro"/>
                <a:cs typeface="Maven Pro"/>
                <a:sym typeface="Maven Pro"/>
              </a:rPr>
              <a:t>AWSCloudFormationFullAccess (AWS Managed Policy)</a:t>
            </a:r>
            <a:endParaRPr sz="1800">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Char char="●"/>
            </a:pPr>
            <a:r>
              <a:rPr lang="ko-KR" sz="1800">
                <a:latin typeface="Maven Pro"/>
                <a:ea typeface="Maven Pro"/>
                <a:cs typeface="Maven Pro"/>
                <a:sym typeface="Maven Pro"/>
              </a:rPr>
              <a:t>EksAllAccess</a:t>
            </a:r>
            <a:endParaRPr sz="1800">
              <a:latin typeface="Maven Pro"/>
              <a:ea typeface="Maven Pro"/>
              <a:cs typeface="Maven Pro"/>
              <a:sym typeface="Maven Pro"/>
            </a:endParaRPr>
          </a:p>
          <a:p>
            <a:pPr indent="-298450" lvl="0" marL="457200" rtl="0" algn="l">
              <a:lnSpc>
                <a:spcPct val="115000"/>
              </a:lnSpc>
              <a:spcBef>
                <a:spcPts val="0"/>
              </a:spcBef>
              <a:spcAft>
                <a:spcPts val="0"/>
              </a:spcAft>
              <a:buClr>
                <a:schemeClr val="dk1"/>
              </a:buClr>
              <a:buSzPts val="1100"/>
              <a:buChar char="●"/>
            </a:pPr>
            <a:r>
              <a:rPr lang="ko-KR" sz="1800">
                <a:latin typeface="Maven Pro"/>
                <a:ea typeface="Maven Pro"/>
                <a:cs typeface="Maven Pro"/>
                <a:sym typeface="Maven Pro"/>
              </a:rPr>
              <a:t>IamFullAccess</a:t>
            </a:r>
            <a:endParaRPr sz="1800">
              <a:latin typeface="Maven Pro"/>
              <a:ea typeface="Maven Pro"/>
              <a:cs typeface="Maven Pro"/>
              <a:sym typeface="Maven Pro"/>
            </a:endParaRPr>
          </a:p>
        </p:txBody>
      </p:sp>
      <p:sp>
        <p:nvSpPr>
          <p:cNvPr id="135" name="Google Shape;135;g27fbfadbb6e_0_49"/>
          <p:cNvSpPr txBox="1"/>
          <p:nvPr/>
        </p:nvSpPr>
        <p:spPr>
          <a:xfrm>
            <a:off x="588600" y="917050"/>
            <a:ext cx="11014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1800">
                <a:latin typeface="Maven Pro"/>
                <a:ea typeface="Maven Pro"/>
                <a:cs typeface="Maven Pro"/>
                <a:sym typeface="Maven Pro"/>
              </a:rPr>
              <a:t>EKS와 연관된 AWS 리소스를 생성하기 위해서는 리소스 생성을 요청하는 사용자(User) 혹은 역할(Role)이 그 리소스를 생성할 수 있는 IAM 권한을 가지고 있어야 합니다. 루트 계정이 아니라면 해당 IAM 사용자 혹은 역할이 다음 네가지 정책을 가지고 있어야 합니다.</a:t>
            </a:r>
            <a:endParaRPr sz="1800">
              <a:latin typeface="Maven Pro"/>
              <a:ea typeface="Maven Pro"/>
              <a:cs typeface="Maven Pro"/>
              <a:sym typeface="Maven Pro"/>
            </a:endParaRPr>
          </a:p>
        </p:txBody>
      </p:sp>
      <p:sp>
        <p:nvSpPr>
          <p:cNvPr id="136" name="Google Shape;136;g27fbfadbb6e_0_49"/>
          <p:cNvSpPr txBox="1"/>
          <p:nvPr/>
        </p:nvSpPr>
        <p:spPr>
          <a:xfrm>
            <a:off x="752700" y="4180450"/>
            <a:ext cx="106866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ko-KR" sz="1800">
                <a:solidFill>
                  <a:schemeClr val="dk1"/>
                </a:solidFill>
                <a:latin typeface="Maven Pro"/>
                <a:ea typeface="Maven Pro"/>
                <a:cs typeface="Maven Pro"/>
                <a:sym typeface="Maven Pro"/>
              </a:rPr>
              <a:t>4가지 중 위 3개 정책은 AWS Managed 정책이므로 이미 생성되어 있습니다. 따라서 EksAllAccess 1개 정책만 별도로 생성합니다. </a:t>
            </a:r>
            <a:r>
              <a:rPr lang="ko-KR" sz="1800" u="sng">
                <a:solidFill>
                  <a:schemeClr val="hlink"/>
                </a:solidFill>
                <a:latin typeface="Maven Pro"/>
                <a:ea typeface="Maven Pro"/>
                <a:cs typeface="Maven Pro"/>
                <a:sym typeface="Maven Pro"/>
                <a:hlinkClick r:id="rId3"/>
              </a:rPr>
              <a:t>IAM 정책 생성</a:t>
            </a:r>
            <a:r>
              <a:rPr lang="ko-KR" sz="1800">
                <a:solidFill>
                  <a:schemeClr val="dk1"/>
                </a:solidFill>
                <a:latin typeface="Maven Pro"/>
                <a:ea typeface="Maven Pro"/>
                <a:cs typeface="Maven Pro"/>
                <a:sym typeface="Maven Pro"/>
              </a:rPr>
              <a:t>의 JSON 탭에서 정책 만들기를 참고하여 1개 정책을 추가합니다. 정책의 JSON 문서는 </a:t>
            </a:r>
            <a:r>
              <a:rPr lang="ko-KR" sz="1800" u="sng">
                <a:solidFill>
                  <a:schemeClr val="hlink"/>
                </a:solidFill>
                <a:latin typeface="Maven Pro"/>
                <a:ea typeface="Maven Pro"/>
                <a:cs typeface="Maven Pro"/>
                <a:sym typeface="Maven Pro"/>
                <a:hlinkClick r:id="rId4"/>
              </a:rPr>
              <a:t>Minimum IAM policies</a:t>
            </a:r>
            <a:r>
              <a:rPr lang="ko-KR" sz="1800">
                <a:solidFill>
                  <a:schemeClr val="dk1"/>
                </a:solidFill>
                <a:latin typeface="Maven Pro"/>
                <a:ea typeface="Maven Pro"/>
                <a:cs typeface="Maven Pro"/>
                <a:sym typeface="Maven Pro"/>
              </a:rPr>
              <a:t>에서 확인할 수 있습니다.</a:t>
            </a:r>
            <a:endParaRPr sz="1800">
              <a:solidFill>
                <a:schemeClr val="dk1"/>
              </a:solidFill>
              <a:latin typeface="Maven Pro"/>
              <a:ea typeface="Maven Pro"/>
              <a:cs typeface="Maven Pro"/>
              <a:sym typeface="Maven Pro"/>
            </a:endParaRPr>
          </a:p>
          <a:p>
            <a:pPr indent="0" lvl="0" marL="0" rtl="0" algn="l">
              <a:lnSpc>
                <a:spcPct val="115000"/>
              </a:lnSpc>
              <a:spcBef>
                <a:spcPts val="1200"/>
              </a:spcBef>
              <a:spcAft>
                <a:spcPts val="1200"/>
              </a:spcAft>
              <a:buNone/>
            </a:pPr>
            <a:r>
              <a:rPr lang="ko-KR" sz="1800">
                <a:solidFill>
                  <a:schemeClr val="dk1"/>
                </a:solidFill>
                <a:latin typeface="Maven Pro"/>
                <a:ea typeface="Maven Pro"/>
                <a:cs typeface="Maven Pro"/>
                <a:sym typeface="Maven Pro"/>
              </a:rPr>
              <a:t>그 다음, 4가지 정책을 eksctl을 사용하려는 </a:t>
            </a:r>
            <a:r>
              <a:rPr lang="ko-KR" sz="1800" u="sng">
                <a:solidFill>
                  <a:schemeClr val="hlink"/>
                </a:solidFill>
                <a:latin typeface="Maven Pro"/>
                <a:ea typeface="Maven Pro"/>
                <a:cs typeface="Maven Pro"/>
                <a:sym typeface="Maven Pro"/>
                <a:hlinkClick r:id="rId5"/>
              </a:rPr>
              <a:t>사용자, 사용자그룹 혹은 역할 자격 증명에 추가</a:t>
            </a:r>
            <a:r>
              <a:rPr lang="ko-KR" sz="1800">
                <a:solidFill>
                  <a:schemeClr val="dk1"/>
                </a:solidFill>
                <a:latin typeface="Maven Pro"/>
                <a:ea typeface="Maven Pro"/>
                <a:cs typeface="Maven Pro"/>
                <a:sym typeface="Maven Pro"/>
              </a:rPr>
              <a:t>합니다.</a:t>
            </a:r>
            <a:endParaRPr sz="1800">
              <a:solidFill>
                <a:schemeClr val="dk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fd1eaf9d0_0_0"/>
          <p:cNvSpPr txBox="1"/>
          <p:nvPr/>
        </p:nvSpPr>
        <p:spPr>
          <a:xfrm>
            <a:off x="717225" y="319600"/>
            <a:ext cx="1010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C689"/>
              </a:buClr>
              <a:buSzPts val="2000"/>
              <a:buFont typeface="Arial"/>
              <a:buNone/>
            </a:pPr>
            <a:r>
              <a:rPr b="0" i="0" lang="ko-KR" sz="2000" u="none" cap="none" strike="noStrike">
                <a:solidFill>
                  <a:schemeClr val="dk1"/>
                </a:solidFill>
                <a:latin typeface="Maven Pro"/>
                <a:ea typeface="Maven Pro"/>
                <a:cs typeface="Maven Pro"/>
                <a:sym typeface="Maven Pro"/>
              </a:rPr>
              <a:t>1</a:t>
            </a:r>
            <a:r>
              <a:rPr lang="ko-KR" sz="2000">
                <a:solidFill>
                  <a:schemeClr val="dk1"/>
                </a:solidFill>
                <a:latin typeface="Maven Pro"/>
                <a:ea typeface="Maven Pro"/>
                <a:cs typeface="Maven Pro"/>
                <a:sym typeface="Maven Pro"/>
              </a:rPr>
              <a:t>4</a:t>
            </a:r>
            <a:r>
              <a:rPr b="0" i="0" lang="ko-KR" sz="2000" u="none" cap="none" strike="noStrike">
                <a:solidFill>
                  <a:schemeClr val="dk1"/>
                </a:solidFill>
                <a:latin typeface="Maven Pro"/>
                <a:ea typeface="Maven Pro"/>
                <a:cs typeface="Maven Pro"/>
                <a:sym typeface="Maven Pro"/>
              </a:rPr>
              <a:t>장 </a:t>
            </a:r>
            <a:r>
              <a:rPr lang="ko-KR" sz="2000">
                <a:solidFill>
                  <a:schemeClr val="dk1"/>
                </a:solidFill>
                <a:latin typeface="Maven Pro"/>
                <a:ea typeface="Maven Pro"/>
                <a:cs typeface="Maven Pro"/>
                <a:sym typeface="Maven Pro"/>
              </a:rPr>
              <a:t>AWS IAM 설정</a:t>
            </a:r>
            <a:endParaRPr sz="2000">
              <a:solidFill>
                <a:schemeClr val="dk1"/>
              </a:solidFill>
              <a:latin typeface="Maven Pro"/>
              <a:ea typeface="Maven Pro"/>
              <a:cs typeface="Maven Pro"/>
              <a:sym typeface="Maven Pro"/>
            </a:endParaRPr>
          </a:p>
        </p:txBody>
      </p:sp>
      <p:sp>
        <p:nvSpPr>
          <p:cNvPr id="142" name="Google Shape;142;g27fd1eaf9d0_0_0"/>
          <p:cNvSpPr txBox="1"/>
          <p:nvPr/>
        </p:nvSpPr>
        <p:spPr>
          <a:xfrm>
            <a:off x="588600" y="917050"/>
            <a:ext cx="110148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"Version": "2012-10-17",</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"Statement":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"Effect": "Allow",</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"Action": "eks:*",</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"Resource":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"Action":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"ssm:getParameter",</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"ssm:getParameters"</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"Resource":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"Effect": "Allow"</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	]</a:t>
            </a:r>
            <a:endParaRPr sz="1800">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rPr lang="ko-KR" sz="1800">
                <a:latin typeface="Maven Pro"/>
                <a:ea typeface="Maven Pro"/>
                <a:cs typeface="Maven Pro"/>
                <a:sym typeface="Maven Pro"/>
              </a:rPr>
              <a:t>}</a:t>
            </a:r>
            <a:endParaRPr sz="1800">
              <a:latin typeface="Maven Pro"/>
              <a:ea typeface="Maven Pro"/>
              <a:cs typeface="Maven Pro"/>
              <a:sym typeface="Maven Pro"/>
            </a:endParaRPr>
          </a:p>
          <a:p>
            <a:pPr indent="0" lvl="0" marL="0" rtl="0" algn="l">
              <a:spcBef>
                <a:spcPts val="0"/>
              </a:spcBef>
              <a:spcAft>
                <a:spcPts val="0"/>
              </a:spcAft>
              <a:buNone/>
            </a:pPr>
            <a:r>
              <a:t/>
            </a:r>
            <a:endParaRPr sz="1800">
              <a:latin typeface="Maven Pro"/>
              <a:ea typeface="Maven Pro"/>
              <a:cs typeface="Maven Pro"/>
              <a:sym typeface="Maven Pro"/>
            </a:endParaRPr>
          </a:p>
        </p:txBody>
      </p:sp>
      <p:sp>
        <p:nvSpPr>
          <p:cNvPr id="143" name="Google Shape;143;g27fd1eaf9d0_0_0"/>
          <p:cNvSpPr txBox="1"/>
          <p:nvPr/>
        </p:nvSpPr>
        <p:spPr>
          <a:xfrm>
            <a:off x="752700" y="4180450"/>
            <a:ext cx="10686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한컴오피스">
  <a:themeElements>
    <a:clrScheme name="한컴오피스">
      <a:dk1>
        <a:srgbClr val="000000"/>
      </a:dk1>
      <a:lt1>
        <a:srgbClr val="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2022-06-30T04:25:42.157</dcterms:created>
  <dc:creator>tolee</dc:creator>
</cp:coreProperties>
</file>

<file path=docProps/custom.xml><?xml version="1.0" encoding="utf-8"?>
<Properties xmlns="http://schemas.openxmlformats.org/officeDocument/2006/custom-properties" xmlns:vt="http://schemas.openxmlformats.org/officeDocument/2006/docPropsVTypes"/>
</file>