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6576000" cy="20574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3154644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514600" y="3222720"/>
            <a:ext cx="3154644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8678960" y="248724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514600" y="322272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678960" y="322272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1015776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3180680" y="2487240"/>
            <a:ext cx="1015776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3846760" y="2487240"/>
            <a:ext cx="1015776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514600" y="3222720"/>
            <a:ext cx="1015776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3180680" y="3222720"/>
            <a:ext cx="1015776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3846760" y="3222720"/>
            <a:ext cx="1015776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514600" y="2487240"/>
            <a:ext cx="31546440" cy="140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31546440" cy="140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15394320" cy="140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8678960" y="2487240"/>
            <a:ext cx="15394320" cy="140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514600" y="0"/>
            <a:ext cx="31546440" cy="116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678960" y="2487240"/>
            <a:ext cx="15394320" cy="140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514600" y="322272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15394320" cy="140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678960" y="248724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678960" y="322272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678960" y="2487240"/>
            <a:ext cx="1539432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514600" y="3222720"/>
            <a:ext cx="31546440" cy="6714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8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33994080" y="19397520"/>
            <a:ext cx="2198880" cy="7574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440" cy="25142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 cap="all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514600" y="2487240"/>
            <a:ext cx="31546440" cy="1407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514600" y="4846320"/>
            <a:ext cx="31546440" cy="13651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57200" indent="-456840">
              <a:lnSpc>
                <a:spcPct val="90000"/>
              </a:lnSpc>
              <a:spcBef>
                <a:spcPts val="2999"/>
              </a:spcBef>
              <a:buClr>
                <a:srgbClr val="76b900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lvl="1" marL="1371600" indent="-456840">
              <a:lnSpc>
                <a:spcPct val="90000"/>
              </a:lnSpc>
              <a:spcBef>
                <a:spcPts val="1500"/>
              </a:spcBef>
              <a:buClr>
                <a:srgbClr val="76b900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Second level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lvl="2" marL="2286000" indent="-456840">
              <a:lnSpc>
                <a:spcPct val="90000"/>
              </a:lnSpc>
              <a:spcBef>
                <a:spcPts val="1500"/>
              </a:spcBef>
              <a:buClr>
                <a:srgbClr val="76b9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Third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3" marL="3200400" indent="-456840">
              <a:lnSpc>
                <a:spcPct val="90000"/>
              </a:lnSpc>
              <a:spcBef>
                <a:spcPts val="1500"/>
              </a:spcBef>
              <a:buClr>
                <a:srgbClr val="76b9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4054320" indent="-396360">
              <a:lnSpc>
                <a:spcPct val="90000"/>
              </a:lnSpc>
              <a:spcBef>
                <a:spcPts val="1500"/>
              </a:spcBef>
              <a:buClr>
                <a:srgbClr val="76b9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/>
          <p:nvPr/>
        </p:nvSpPr>
        <p:spPr>
          <a:xfrm>
            <a:off x="2514600" y="0"/>
            <a:ext cx="31546440" cy="251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 cap="all">
                <a:solidFill>
                  <a:srgbClr val="000000"/>
                </a:solidFill>
                <a:latin typeface="Trebuchet MS"/>
              </a:rPr>
              <a:t>Meet the instruction team – JACQUES KHISA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TextBox 26"/>
          <p:cNvSpPr/>
          <p:nvPr/>
        </p:nvSpPr>
        <p:spPr>
          <a:xfrm>
            <a:off x="16787880" y="12740400"/>
            <a:ext cx="14858640" cy="61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Deployed a hotel conversational AI assistant using Rasa Open Source.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Completed data science project by deploying a retail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customer analysis data application that uses LSTMs for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predictive analytics on Streamlit.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Completed final year data science project on predicting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customer behaviour in retail using Frequent-Pattern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algorithm.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Hosted undergraduate research students from Brazil and Mexico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2" name="Title 1"/>
          <p:cNvSpPr/>
          <p:nvPr/>
        </p:nvSpPr>
        <p:spPr>
          <a:xfrm>
            <a:off x="6010560" y="3543120"/>
            <a:ext cx="383364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Times New Roman"/>
              </a:rPr>
              <a:t>Teaching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3812760" y="11678400"/>
            <a:ext cx="8229240" cy="11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Times New Roman"/>
              </a:rPr>
              <a:t>Community and Service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" name="Title 1"/>
          <p:cNvSpPr/>
          <p:nvPr/>
        </p:nvSpPr>
        <p:spPr>
          <a:xfrm>
            <a:off x="18921600" y="11625120"/>
            <a:ext cx="9235080" cy="11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Times New Roman"/>
              </a:rPr>
              <a:t>Undergraduate Research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" name="Title 1"/>
          <p:cNvSpPr/>
          <p:nvPr/>
        </p:nvSpPr>
        <p:spPr>
          <a:xfrm>
            <a:off x="21912120" y="3603960"/>
            <a:ext cx="3254400" cy="6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Times New Roman"/>
              </a:rPr>
              <a:t>Research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6" name="TextBox 31"/>
          <p:cNvSpPr/>
          <p:nvPr/>
        </p:nvSpPr>
        <p:spPr>
          <a:xfrm>
            <a:off x="1098360" y="12903480"/>
            <a:ext cx="14636160" cy="43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NVIDIA Emerging Chapters Community Leader (Nov. 2021 – Present)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Hosted In-Person DLI Workshop in Nairobi Kenya (April. 2022)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Participated in the NVIDIA GTC Event as a speaker.</a:t>
            </a:r>
            <a:endParaRPr b="0" lang="en-US" sz="4000" spc="-1" strike="noStrike">
              <a:latin typeface="Arial"/>
            </a:endParaRPr>
          </a:p>
          <a:p>
            <a:pPr lvl="2" marL="8762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Conversational AI using NVIDIA Toolkits (Mar. 2022 )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Hosted In-Person DLI Workshop in Nairobi Kenya (April. 2022)</a:t>
            </a:r>
            <a:endParaRPr b="0" lang="en-US" sz="4000" spc="-1" strike="noStrike">
              <a:latin typeface="Arial"/>
            </a:endParaRPr>
          </a:p>
          <a:p>
            <a:pPr marL="4190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Rasa AI Community Contributor (March. 2020 – Present)</a:t>
            </a:r>
            <a:endParaRPr b="0" lang="en-US" sz="4000" spc="-1" strike="noStrike">
              <a:latin typeface="Arial"/>
            </a:endParaRPr>
          </a:p>
          <a:p>
            <a:pPr lvl="2" marL="87624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7" name="Rectangle 32"/>
          <p:cNvSpPr/>
          <p:nvPr/>
        </p:nvSpPr>
        <p:spPr>
          <a:xfrm>
            <a:off x="1150560" y="4647240"/>
            <a:ext cx="14149080" cy="67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Machine Learning Instructor, Africa Data School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●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Applied machine learning models, deep learning models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and natural language processing language models during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instructor-led sessions.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●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Mentored organization on deep learning and natural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language processing, facilitating Africa Data School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community for NVIDIA Emerging Chapters.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NVIDIA DLI Certified Instructor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8" name="TextBox 33"/>
          <p:cNvSpPr/>
          <p:nvPr/>
        </p:nvSpPr>
        <p:spPr>
          <a:xfrm>
            <a:off x="16192440" y="4647240"/>
            <a:ext cx="16739280" cy="61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Expertise in deep learning, NLP, and computer vision.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latin typeface="Calibri"/>
              </a:rPr>
              <a:t>Rasa Conversational AI Community Contributor.</a:t>
            </a:r>
            <a:endParaRPr b="0" lang="en-US" sz="4000" spc="-1" strike="noStrike">
              <a:latin typeface="Arial"/>
            </a:endParaRPr>
          </a:p>
          <a:p>
            <a:pPr lvl="2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Speaker at the RASA L3-A1 Conference.</a:t>
            </a:r>
            <a:endParaRPr b="0" lang="en-US" sz="4000" spc="-1" strike="noStrike">
              <a:latin typeface="Arial"/>
            </a:endParaRPr>
          </a:p>
          <a:p>
            <a:pPr lvl="2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Published article on locally deployment of Rasa-X</a:t>
            </a:r>
            <a:endParaRPr b="0" lang="en-US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Deep Learning and NLP Research </a:t>
            </a:r>
            <a:endParaRPr b="0" lang="en-US" sz="4000" spc="-1" strike="noStrike">
              <a:latin typeface="Arial"/>
            </a:endParaRPr>
          </a:p>
          <a:p>
            <a:pPr lvl="2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Published 4 articles on Becoming Human: Artificial Intelligence Magazine.</a:t>
            </a:r>
            <a:endParaRPr b="0" lang="en-US" sz="4000" spc="-1" strike="noStrike">
              <a:latin typeface="Arial"/>
            </a:endParaRPr>
          </a:p>
          <a:p>
            <a:pPr lvl="2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Building ASR prototype Using NVIDIA NeMo/ RIVA on multingual corpus.</a:t>
            </a:r>
            <a:endParaRPr b="0" lang="en-US" sz="4000" spc="-1" strike="noStrike">
              <a:latin typeface="Arial"/>
            </a:endParaRPr>
          </a:p>
          <a:p>
            <a:pPr lvl="2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Experimentation of XNLI-RoBERTa-MNLI Huggingface transformer model on:</a:t>
            </a:r>
            <a:endParaRPr b="0" lang="en-US" sz="4000" spc="-1" strike="noStrike">
              <a:latin typeface="Arial"/>
            </a:endParaRPr>
          </a:p>
          <a:p>
            <a:pPr lvl="2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English + Kiswahili + Sheng corpus for zero-shot classification and NER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LinkedIn </a:t>
            </a:r>
            <a:r>
              <a:rPr b="0" lang="en-US" sz="4000" spc="-1" strike="noStrike" u="sng">
                <a:solidFill>
                  <a:srgbClr val="76b900"/>
                </a:solidFill>
                <a:uFillTx/>
                <a:latin typeface="Calibri"/>
              </a:rPr>
              <a:t>https://www.linkedin.com/in/jacques-patricks-221963108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Straight Connector 37"/>
          <p:cNvSpPr/>
          <p:nvPr/>
        </p:nvSpPr>
        <p:spPr>
          <a:xfrm>
            <a:off x="980280" y="11041200"/>
            <a:ext cx="33954840" cy="0"/>
          </a:xfrm>
          <a:prstGeom prst="line">
            <a:avLst/>
          </a:prstGeom>
          <a:ln w="127000">
            <a:solidFill>
              <a:srgbClr val="00856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Straight Connector 40"/>
          <p:cNvSpPr/>
          <p:nvPr/>
        </p:nvSpPr>
        <p:spPr>
          <a:xfrm>
            <a:off x="16192440" y="3183120"/>
            <a:ext cx="0" cy="16621560"/>
          </a:xfrm>
          <a:prstGeom prst="line">
            <a:avLst/>
          </a:prstGeom>
          <a:ln w="127000">
            <a:solidFill>
              <a:srgbClr val="00856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12" descr=""/>
          <p:cNvPicPr/>
          <p:nvPr/>
        </p:nvPicPr>
        <p:blipFill>
          <a:blip r:embed="rId1"/>
          <a:stretch/>
        </p:blipFill>
        <p:spPr>
          <a:xfrm>
            <a:off x="29946600" y="446760"/>
            <a:ext cx="6072480" cy="641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5EAE5F8329F47B840B6DEBAC2F43F" ma:contentTypeVersion="11" ma:contentTypeDescription="Create a new document." ma:contentTypeScope="" ma:versionID="8def07d56fdbc8f01e1e988242538e91">
  <xsd:schema xmlns:xsd="http://www.w3.org/2001/XMLSchema" xmlns:xs="http://www.w3.org/2001/XMLSchema" xmlns:p="http://schemas.microsoft.com/office/2006/metadata/properties" xmlns:ns1="http://schemas.microsoft.com/sharepoint/v3" xmlns:ns2="2a5b1eea-32a8-4673-8d38-de3226caeee3" targetNamespace="http://schemas.microsoft.com/office/2006/metadata/properties" ma:root="true" ma:fieldsID="acc4f3c6db5fd4169be05c0a52adc276" ns1:_="" ns2:_="">
    <xsd:import namespace="http://schemas.microsoft.com/sharepoint/v3"/>
    <xsd:import namespace="2a5b1eea-32a8-4673-8d38-de3226caeee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b1eea-32a8-4673-8d38-de3226cae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CC2F71-1AC3-407B-9B7A-6589F1916C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1CE5292-3379-410D-8A08-482CBDD00A48}">
  <ds:schemaRefs>
    <ds:schemaRef ds:uri="2a5b1eea-32a8-4673-8d38-de3226caee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40E9CF7-90D6-407C-82FD-17DA7178F5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NVIDIA_Corp_LIGHT_Template</Template>
  <TotalTime>4444</TotalTime>
  <Application>EasyOffice/7.1.2.2$Windows_X86_64 LibreOffice_project/bf4690972f643860cc2e32bd3cf659dd9eec9437</Application>
  <AppVersion>15.0000</AppVersion>
  <Words>346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2021-10-13T14:05:31Z</dcterms:created>
  <dc:creator>Marjut Dieringer</dc:creator>
  <dc:description/>
  <dc:language>en-US</dc:language>
  <cp:lastModifiedBy/>
  <dcterms:modified xsi:type="dcterms:W3CDTF">2022-04-19T09:00:45Z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0x010100A145EAE5F8329F47B840B6DEBAC2F43F</vt:lpwstr>
  </property>
  <property fmtid="{D5CDD505-2E9C-101B-9397-08002B2CF9AE}" pid="3" name="PresentationFormat">
    <vt:lpwstr>Egyéni</vt:lpwstr>
  </property>
  <property fmtid="{D5CDD505-2E9C-101B-9397-08002B2CF9AE}" pid="4" name="Slides">
    <vt:i4>1</vt:i4>
  </property>
</Properties>
</file>