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265" r:id="rId6"/>
    <p:sldId id="260" r:id="rId7"/>
    <p:sldId id="264" r:id="rId8"/>
    <p:sldId id="266" r:id="rId9"/>
    <p:sldId id="272" r:id="rId10"/>
    <p:sldId id="271" r:id="rId11"/>
    <p:sldId id="273" r:id="rId12"/>
    <p:sldId id="267" r:id="rId13"/>
    <p:sldId id="268" r:id="rId14"/>
    <p:sldId id="274" r:id="rId15"/>
    <p:sldId id="275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2B"/>
    <a:srgbClr val="E7E6E6"/>
    <a:srgbClr val="262626"/>
    <a:srgbClr val="C00000"/>
    <a:srgbClr val="D0CECE"/>
    <a:srgbClr val="FFC000"/>
    <a:srgbClr val="002060"/>
    <a:srgbClr val="FBFBB2"/>
    <a:srgbClr val="99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CC096-DF40-47AC-A957-3B8D28142019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A30D7-5E2D-40AE-A5BB-CA4088C29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68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A30D7-5E2D-40AE-A5BB-CA4088C29B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A30D7-5E2D-40AE-A5BB-CA4088C29B1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5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A30D7-5E2D-40AE-A5BB-CA4088C29B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338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A30D7-5E2D-40AE-A5BB-CA4088C29B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1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A30D7-5E2D-40AE-A5BB-CA4088C29B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10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A30D7-5E2D-40AE-A5BB-CA4088C29B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33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A30D7-5E2D-40AE-A5BB-CA4088C29B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092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A30D7-5E2D-40AE-A5BB-CA4088C29B1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00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A30D7-5E2D-40AE-A5BB-CA4088C29B1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528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A30D7-5E2D-40AE-A5BB-CA4088C29B1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17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C1D5-859F-43BA-895F-BBD57A3C24BB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1DC-F159-4C83-A16C-AB8DAA494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70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C1D5-859F-43BA-895F-BBD57A3C24BB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1DC-F159-4C83-A16C-AB8DAA494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4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C1D5-859F-43BA-895F-BBD57A3C24BB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1DC-F159-4C83-A16C-AB8DAA494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10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C1D5-859F-43BA-895F-BBD57A3C24BB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1DC-F159-4C83-A16C-AB8DAA494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69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C1D5-859F-43BA-895F-BBD57A3C24BB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1DC-F159-4C83-A16C-AB8DAA494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4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C1D5-859F-43BA-895F-BBD57A3C24BB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1DC-F159-4C83-A16C-AB8DAA494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06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C1D5-859F-43BA-895F-BBD57A3C24BB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1DC-F159-4C83-A16C-AB8DAA494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77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C1D5-859F-43BA-895F-BBD57A3C24BB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1DC-F159-4C83-A16C-AB8DAA494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34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C1D5-859F-43BA-895F-BBD57A3C24BB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1DC-F159-4C83-A16C-AB8DAA494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51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C1D5-859F-43BA-895F-BBD57A3C24BB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1DC-F159-4C83-A16C-AB8DAA494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86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C1D5-859F-43BA-895F-BBD57A3C24BB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1DC-F159-4C83-A16C-AB8DAA494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0C1D5-859F-43BA-895F-BBD57A3C24BB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2D1DC-F159-4C83-A16C-AB8DAA494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0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23" y="428263"/>
            <a:ext cx="8142294" cy="230832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8000" dirty="0" smtClean="0">
                <a:solidFill>
                  <a:srgbClr val="FFC000"/>
                </a:solidFill>
                <a:latin typeface="Futura" panose="020B0800000000000000" pitchFamily="34" charset="0"/>
              </a:rPr>
              <a:t>PROGRESS</a:t>
            </a:r>
          </a:p>
          <a:p>
            <a:pPr>
              <a:lnSpc>
                <a:spcPct val="90000"/>
              </a:lnSpc>
            </a:pPr>
            <a:r>
              <a:rPr lang="en-US" altLang="ko-KR" sz="8000" dirty="0" smtClean="0">
                <a:solidFill>
                  <a:srgbClr val="FFC000"/>
                </a:solidFill>
                <a:latin typeface="Futura" panose="020B0800000000000000" pitchFamily="34" charset="0"/>
              </a:rPr>
              <a:t>PRESENTATION</a:t>
            </a:r>
            <a:endParaRPr lang="ko-KR" altLang="en-US" sz="8000" dirty="0">
              <a:solidFill>
                <a:srgbClr val="FFC000"/>
              </a:solidFill>
              <a:latin typeface="Futura" panose="020B08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843" y="2577695"/>
            <a:ext cx="813312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 smtClean="0">
                <a:solidFill>
                  <a:srgbClr val="FFC000"/>
                </a:solidFill>
                <a:latin typeface="Futura" panose="020B0800000000000000" pitchFamily="34" charset="0"/>
              </a:rPr>
              <a:t>SWPP TEAM #12 Project Vaseline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98146" y="5120406"/>
            <a:ext cx="809837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rgbClr val="FFBD2B"/>
                </a:solidFill>
                <a:latin typeface="Rix밝은고딕 EB" panose="02020603020101020101" pitchFamily="18" charset="-127"/>
                <a:ea typeface="Rix밝은고딕 EB" panose="02020603020101020101" pitchFamily="18" charset="-127"/>
              </a:rPr>
              <a:t>박우빈</a:t>
            </a:r>
            <a:endParaRPr lang="en-US" altLang="ko-KR" dirty="0">
              <a:solidFill>
                <a:srgbClr val="FFBD2B"/>
              </a:solidFill>
              <a:latin typeface="Rix밝은고딕 EB" panose="02020603020101020101" pitchFamily="18" charset="-127"/>
              <a:ea typeface="Rix밝은고딕 EB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b="1" dirty="0" err="1" smtClean="0">
                <a:solidFill>
                  <a:srgbClr val="FFBD2B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손상현</a:t>
            </a:r>
            <a:endParaRPr lang="en-US" altLang="ko-KR" b="1" dirty="0">
              <a:solidFill>
                <a:srgbClr val="FFBD2B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b="1" dirty="0" smtClean="0">
                <a:solidFill>
                  <a:srgbClr val="FFBD2B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최진우</a:t>
            </a:r>
            <a:endParaRPr lang="en-US" altLang="ko-KR" b="1" dirty="0">
              <a:solidFill>
                <a:srgbClr val="FFBD2B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b="1" dirty="0" smtClean="0">
                <a:solidFill>
                  <a:srgbClr val="FFBD2B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최현석</a:t>
            </a:r>
            <a:endParaRPr lang="en-US" altLang="ko-KR" b="1" dirty="0" smtClean="0">
              <a:solidFill>
                <a:srgbClr val="FFBD2B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83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95668" y="478505"/>
            <a:ext cx="2140330" cy="2336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What</a:t>
            </a:r>
          </a:p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We</a:t>
            </a:r>
          </a:p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Did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26" y="1112351"/>
            <a:ext cx="8931563" cy="502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9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95668" y="478505"/>
            <a:ext cx="2140330" cy="2336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What</a:t>
            </a:r>
          </a:p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We</a:t>
            </a:r>
          </a:p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Did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924" y="1332923"/>
            <a:ext cx="9051636" cy="509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4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95668" y="478505"/>
            <a:ext cx="2140330" cy="2336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What</a:t>
            </a:r>
          </a:p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We</a:t>
            </a:r>
          </a:p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Did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8100" y="5029910"/>
            <a:ext cx="5428089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1500" dirty="0" smtClean="0">
                <a:solidFill>
                  <a:srgbClr val="FFC000"/>
                </a:solidFill>
                <a:latin typeface="Futura" panose="020B0800000000000000" pitchFamily="34" charset="0"/>
              </a:rPr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8059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iteboard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275" y="264119"/>
            <a:ext cx="8423509" cy="621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395668" y="478505"/>
            <a:ext cx="2140330" cy="308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What</a:t>
            </a:r>
          </a:p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We</a:t>
            </a:r>
          </a:p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Will</a:t>
            </a:r>
          </a:p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Do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8384" y="2020465"/>
            <a:ext cx="4147290" cy="758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Signup Backend </a:t>
            </a:r>
            <a:r>
              <a:rPr lang="ko-KR" altLang="en-US" sz="3200" b="1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수정</a:t>
            </a:r>
            <a:endParaRPr lang="en-US" altLang="ko-KR" sz="3200" b="1" dirty="0" smtClean="0">
              <a:solidFill>
                <a:srgbClr val="262626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202" y="3165336"/>
            <a:ext cx="2425672" cy="18752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667" y="3165336"/>
            <a:ext cx="2057977" cy="205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9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iteboard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275" y="143387"/>
            <a:ext cx="8423509" cy="621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395668" y="478505"/>
            <a:ext cx="2140330" cy="308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What</a:t>
            </a:r>
          </a:p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We</a:t>
            </a:r>
          </a:p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Will</a:t>
            </a:r>
          </a:p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Do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32265" y="1497949"/>
            <a:ext cx="5559535" cy="758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Detail, List </a:t>
            </a:r>
            <a:r>
              <a:rPr lang="ko-KR" altLang="en-US" sz="3200" b="1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페이지 구현 </a:t>
            </a:r>
            <a:r>
              <a:rPr lang="ko-KR" altLang="en-US" sz="3200" b="1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마무리</a:t>
            </a:r>
            <a:endParaRPr lang="en-US" altLang="ko-KR" sz="3200" b="1" dirty="0" smtClean="0">
              <a:solidFill>
                <a:srgbClr val="262626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9" r="17157" b="39682"/>
          <a:stretch/>
        </p:blipFill>
        <p:spPr>
          <a:xfrm>
            <a:off x="4332265" y="2331298"/>
            <a:ext cx="5673013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iteboard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275" y="236410"/>
            <a:ext cx="8423509" cy="621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395668" y="478505"/>
            <a:ext cx="2140330" cy="308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What</a:t>
            </a:r>
          </a:p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We</a:t>
            </a:r>
          </a:p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Will</a:t>
            </a:r>
          </a:p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Do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2843" y="2020465"/>
            <a:ext cx="5647700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Iteration 3, 4</a:t>
            </a:r>
            <a:r>
              <a:rPr lang="ko-KR" altLang="en-US" sz="3200" b="1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에서 하기로 한 </a:t>
            </a:r>
            <a:r>
              <a:rPr lang="ko-KR" altLang="en-US" sz="3200" b="1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일</a:t>
            </a:r>
            <a:endParaRPr lang="en-US" altLang="ko-KR" sz="3200" b="1" dirty="0" smtClean="0">
              <a:solidFill>
                <a:srgbClr val="262626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200" dirty="0">
              <a:solidFill>
                <a:srgbClr val="262626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Account Settings</a:t>
            </a: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Search                 </a:t>
            </a: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    Result with Priority </a:t>
            </a:r>
          </a:p>
          <a:p>
            <a:pPr algn="ctr">
              <a:lnSpc>
                <a:spcPct val="150000"/>
              </a:lnSpc>
            </a:pPr>
            <a:endParaRPr lang="en-US" altLang="ko-KR" sz="3200" b="1" dirty="0" smtClean="0">
              <a:solidFill>
                <a:srgbClr val="262626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55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8638" y="581479"/>
            <a:ext cx="6094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8000" dirty="0" smtClean="0">
                <a:solidFill>
                  <a:srgbClr val="FFC000"/>
                </a:solidFill>
                <a:latin typeface="Futura" panose="020B0800000000000000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8429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733900" y="1336638"/>
            <a:ext cx="1121569" cy="3477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45971" y="947404"/>
            <a:ext cx="3169457" cy="736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유저의 </a:t>
            </a:r>
            <a:r>
              <a:rPr lang="ko-KR" altLang="en-US" dirty="0" err="1" smtClean="0">
                <a:solidFill>
                  <a:srgbClr val="262626"/>
                </a:solidFill>
                <a:latin typeface="Rix밝은고딕 EB" panose="02020603020101020101" pitchFamily="18" charset="-127"/>
                <a:ea typeface="Rix밝은고딕 EB" panose="02020603020101020101" pitchFamily="18" charset="-127"/>
              </a:rPr>
              <a:t>반려동물</a:t>
            </a:r>
            <a:r>
              <a:rPr lang="ko-KR" altLang="en-US" dirty="0" err="1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에게</a:t>
            </a:r>
            <a:endParaRPr lang="en-US" altLang="ko-KR" dirty="0">
              <a:solidFill>
                <a:srgbClr val="262626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rgbClr val="262626"/>
                </a:solidFill>
                <a:latin typeface="Rix밝은고딕 EB" panose="02020603020101020101" pitchFamily="18" charset="-127"/>
                <a:ea typeface="Rix밝은고딕 EB" panose="02020603020101020101" pitchFamily="18" charset="-127"/>
              </a:rPr>
              <a:t>최고의 짝꿍</a:t>
            </a:r>
            <a:r>
              <a:rPr lang="ko-KR" altLang="en-US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을 찾아 주는 서비스</a:t>
            </a:r>
            <a:endParaRPr lang="en-US" altLang="ko-KR" dirty="0" smtClean="0">
              <a:solidFill>
                <a:srgbClr val="FF0000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668" y="478505"/>
            <a:ext cx="2140330" cy="2336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What</a:t>
            </a:r>
          </a:p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We</a:t>
            </a:r>
          </a:p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Do</a:t>
            </a:r>
          </a:p>
        </p:txBody>
      </p:sp>
      <p:pic>
        <p:nvPicPr>
          <p:cNvPr id="1026" name="Picture 2" descr="puppy weddi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34"/>
          <a:stretch/>
        </p:blipFill>
        <p:spPr bwMode="auto">
          <a:xfrm>
            <a:off x="3811354" y="1850322"/>
            <a:ext cx="5154805" cy="441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276" y="1962868"/>
            <a:ext cx="2298391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8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668" y="478505"/>
            <a:ext cx="2140330" cy="2336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What</a:t>
            </a:r>
          </a:p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We</a:t>
            </a:r>
          </a:p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Do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111" y="1152759"/>
            <a:ext cx="6819229" cy="48642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615009" y="5546872"/>
            <a:ext cx="4320413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8800" dirty="0" smtClean="0">
                <a:solidFill>
                  <a:srgbClr val="FFC000"/>
                </a:solidFill>
                <a:latin typeface="Futura" panose="020B0800000000000000" pitchFamily="34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08062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7501238" y="1099464"/>
            <a:ext cx="3185166" cy="518377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461" y="1877816"/>
            <a:ext cx="2405803" cy="24058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395668" y="478505"/>
            <a:ext cx="2140330" cy="2336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What</a:t>
            </a:r>
          </a:p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We</a:t>
            </a:r>
          </a:p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Do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32290" y="1099464"/>
            <a:ext cx="3185166" cy="518377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119281" y="1905927"/>
            <a:ext cx="2377692" cy="23776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32290" y="1099462"/>
            <a:ext cx="3185166" cy="4162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Rix밝은고딕 EB" panose="02020603020101020101" pitchFamily="18" charset="-127"/>
                <a:ea typeface="Rix밝은고딕 EB" panose="02020603020101020101" pitchFamily="18" charset="-127"/>
              </a:rPr>
              <a:t>유저</a:t>
            </a:r>
            <a:endParaRPr lang="en-US" altLang="ko-KR" sz="1600" dirty="0" smtClean="0">
              <a:solidFill>
                <a:schemeClr val="bg1"/>
              </a:solidFill>
              <a:latin typeface="Rix밝은고딕 EB" panose="02020603020101020101" pitchFamily="18" charset="-127"/>
              <a:ea typeface="Rix밝은고딕 E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74" y="2142451"/>
            <a:ext cx="2203719" cy="19046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93744">
            <a:off x="6490991" y="2162686"/>
            <a:ext cx="1273415" cy="54436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501237" y="1101901"/>
            <a:ext cx="3185166" cy="41620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Rix밝은고딕 EB" panose="02020603020101020101" pitchFamily="18" charset="-127"/>
                <a:ea typeface="Rix밝은고딕 EB" panose="02020603020101020101" pitchFamily="18" charset="-127"/>
              </a:rPr>
              <a:t>반려동물</a:t>
            </a:r>
            <a:endParaRPr lang="en-US" altLang="ko-KR" sz="1600" dirty="0" smtClean="0">
              <a:solidFill>
                <a:schemeClr val="bg1"/>
              </a:solidFill>
              <a:latin typeface="Rix밝은고딕 EB" panose="02020603020101020101" pitchFamily="18" charset="-127"/>
              <a:ea typeface="Rix밝은고딕 E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31644" y="4517180"/>
            <a:ext cx="993423" cy="51766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089940" y="4517180"/>
            <a:ext cx="2469866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Helvetica75" panose="020B0800000000000000" pitchFamily="34" charset="0"/>
                <a:ea typeface="Rix밝은고딕 EB" panose="02020603020101020101" pitchFamily="18" charset="-127"/>
              </a:rPr>
              <a:t>박우빈</a:t>
            </a:r>
            <a:endParaRPr lang="en-US" altLang="ko-KR" sz="2400" dirty="0" smtClean="0">
              <a:solidFill>
                <a:schemeClr val="bg1"/>
              </a:solidFill>
              <a:latin typeface="Helvetica75" panose="020B0800000000000000" pitchFamily="34" charset="0"/>
              <a:ea typeface="Rix밝은고딕 EB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endParaRPr lang="en-US" altLang="ko-KR" sz="900" dirty="0" smtClean="0">
              <a:solidFill>
                <a:srgbClr val="262626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24</a:t>
            </a:r>
            <a:r>
              <a:rPr lang="ko-KR" altLang="en-US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세 여자</a:t>
            </a:r>
            <a:endParaRPr lang="en-US" altLang="ko-KR" dirty="0" smtClean="0">
              <a:solidFill>
                <a:srgbClr val="262626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서울시 관악구</a:t>
            </a:r>
            <a:endParaRPr lang="en-US" altLang="ko-KR" dirty="0" smtClean="0">
              <a:solidFill>
                <a:srgbClr val="262626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연락처</a:t>
            </a:r>
            <a:r>
              <a:rPr lang="en-US" altLang="ko-KR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: ?????</a:t>
            </a:r>
            <a:endParaRPr lang="en-US" altLang="ko-KR" dirty="0" smtClean="0">
              <a:solidFill>
                <a:srgbClr val="FF0000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21286" y="4517180"/>
            <a:ext cx="738804" cy="51766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501237" y="4519619"/>
            <a:ext cx="3185165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Helvetica75" panose="020B0800000000000000" pitchFamily="34" charset="0"/>
                <a:ea typeface="Rix밝은고딕 EB" panose="02020603020101020101" pitchFamily="18" charset="-127"/>
              </a:rPr>
              <a:t>콩</a:t>
            </a:r>
            <a:r>
              <a:rPr lang="ko-KR" altLang="en-US" sz="2400" dirty="0" smtClean="0">
                <a:solidFill>
                  <a:schemeClr val="bg1"/>
                </a:solidFill>
                <a:latin typeface="Helvetica75" panose="020B0800000000000000" pitchFamily="34" charset="0"/>
                <a:ea typeface="Rix밝은고딕 EB" panose="02020603020101020101" pitchFamily="18" charset="-127"/>
              </a:rPr>
              <a:t>이</a:t>
            </a:r>
            <a:endParaRPr lang="en-US" altLang="ko-KR" sz="2400" dirty="0" smtClean="0">
              <a:solidFill>
                <a:schemeClr val="bg1"/>
              </a:solidFill>
              <a:latin typeface="Helvetica75" panose="020B0800000000000000" pitchFamily="34" charset="0"/>
              <a:ea typeface="Rix밝은고딕 EB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endParaRPr lang="en-US" altLang="ko-KR" sz="900" dirty="0" smtClean="0">
              <a:solidFill>
                <a:srgbClr val="262626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3</a:t>
            </a:r>
            <a:r>
              <a:rPr lang="ko-KR" altLang="en-US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세 수컷</a:t>
            </a:r>
            <a:endParaRPr lang="en-US" altLang="ko-KR" dirty="0">
              <a:solidFill>
                <a:srgbClr val="262626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믹스</a:t>
            </a:r>
            <a:r>
              <a:rPr lang="en-US" altLang="ko-KR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소형</a:t>
            </a:r>
            <a:endParaRPr lang="en-US" altLang="ko-KR" dirty="0" smtClean="0">
              <a:solidFill>
                <a:srgbClr val="262626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여자친구 찾아요 </a:t>
            </a:r>
            <a:r>
              <a:rPr lang="en-US" altLang="ko-KR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&gt;-&lt;</a:t>
            </a:r>
            <a:r>
              <a:rPr lang="ko-KR" altLang="en-US" dirty="0" smtClean="0">
                <a:solidFill>
                  <a:srgbClr val="FF0000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♥</a:t>
            </a:r>
            <a:endParaRPr lang="en-US" altLang="ko-KR" dirty="0" smtClean="0">
              <a:solidFill>
                <a:srgbClr val="FF0000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00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7501238" y="1099464"/>
            <a:ext cx="3185166" cy="518377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461" y="1877816"/>
            <a:ext cx="2405803" cy="24058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395668" y="478505"/>
            <a:ext cx="2140330" cy="2336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What</a:t>
            </a:r>
          </a:p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We</a:t>
            </a:r>
          </a:p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Do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32290" y="1099464"/>
            <a:ext cx="3185166" cy="518377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119281" y="1905927"/>
            <a:ext cx="2377692" cy="23776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32290" y="1099462"/>
            <a:ext cx="3185166" cy="4162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Rix밝은고딕 EB" panose="02020603020101020101" pitchFamily="18" charset="-127"/>
                <a:ea typeface="Rix밝은고딕 EB" panose="02020603020101020101" pitchFamily="18" charset="-127"/>
              </a:rPr>
              <a:t>유저</a:t>
            </a:r>
            <a:endParaRPr lang="en-US" altLang="ko-KR" sz="1600" dirty="0" smtClean="0">
              <a:solidFill>
                <a:schemeClr val="bg1"/>
              </a:solidFill>
              <a:latin typeface="Rix밝은고딕 EB" panose="02020603020101020101" pitchFamily="18" charset="-127"/>
              <a:ea typeface="Rix밝은고딕 E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74" y="2142451"/>
            <a:ext cx="2203719" cy="19046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93744">
            <a:off x="6490991" y="2162686"/>
            <a:ext cx="1273415" cy="54436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501237" y="1101901"/>
            <a:ext cx="3185166" cy="41620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Rix밝은고딕 EB" panose="02020603020101020101" pitchFamily="18" charset="-127"/>
                <a:ea typeface="Rix밝은고딕 EB" panose="02020603020101020101" pitchFamily="18" charset="-127"/>
              </a:rPr>
              <a:t>반려동물</a:t>
            </a:r>
            <a:endParaRPr lang="en-US" altLang="ko-KR" sz="1600" dirty="0" smtClean="0">
              <a:solidFill>
                <a:schemeClr val="bg1"/>
              </a:solidFill>
              <a:latin typeface="Rix밝은고딕 EB" panose="02020603020101020101" pitchFamily="18" charset="-127"/>
              <a:ea typeface="Rix밝은고딕 E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31644" y="4517180"/>
            <a:ext cx="993423" cy="51766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089940" y="4517180"/>
            <a:ext cx="2469866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Helvetica75" panose="020B0800000000000000" pitchFamily="34" charset="0"/>
                <a:ea typeface="Rix밝은고딕 EB" panose="02020603020101020101" pitchFamily="18" charset="-127"/>
              </a:rPr>
              <a:t>박우빈</a:t>
            </a:r>
            <a:endParaRPr lang="en-US" altLang="ko-KR" sz="2400" dirty="0" smtClean="0">
              <a:solidFill>
                <a:schemeClr val="bg1"/>
              </a:solidFill>
              <a:latin typeface="Helvetica75" panose="020B0800000000000000" pitchFamily="34" charset="0"/>
              <a:ea typeface="Rix밝은고딕 EB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endParaRPr lang="en-US" altLang="ko-KR" sz="900" dirty="0" smtClean="0">
              <a:solidFill>
                <a:srgbClr val="262626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24</a:t>
            </a:r>
            <a:r>
              <a:rPr lang="ko-KR" altLang="en-US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세 여자</a:t>
            </a:r>
            <a:endParaRPr lang="en-US" altLang="ko-KR" dirty="0" smtClean="0">
              <a:solidFill>
                <a:srgbClr val="262626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서울시 관악구</a:t>
            </a:r>
            <a:endParaRPr lang="en-US" altLang="ko-KR" dirty="0" smtClean="0">
              <a:solidFill>
                <a:srgbClr val="262626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연락처</a:t>
            </a:r>
            <a:r>
              <a:rPr lang="en-US" altLang="ko-KR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: ?????</a:t>
            </a:r>
            <a:endParaRPr lang="en-US" altLang="ko-KR" dirty="0" smtClean="0">
              <a:solidFill>
                <a:srgbClr val="FF0000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21286" y="4517180"/>
            <a:ext cx="738804" cy="51766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501237" y="4519619"/>
            <a:ext cx="3185165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Helvetica75" panose="020B0800000000000000" pitchFamily="34" charset="0"/>
                <a:ea typeface="Rix밝은고딕 EB" panose="02020603020101020101" pitchFamily="18" charset="-127"/>
              </a:rPr>
              <a:t>콩</a:t>
            </a:r>
            <a:r>
              <a:rPr lang="ko-KR" altLang="en-US" sz="2400" dirty="0" smtClean="0">
                <a:solidFill>
                  <a:schemeClr val="bg1"/>
                </a:solidFill>
                <a:latin typeface="Helvetica75" panose="020B0800000000000000" pitchFamily="34" charset="0"/>
                <a:ea typeface="Rix밝은고딕 EB" panose="02020603020101020101" pitchFamily="18" charset="-127"/>
              </a:rPr>
              <a:t>이</a:t>
            </a:r>
            <a:endParaRPr lang="en-US" altLang="ko-KR" sz="2400" dirty="0" smtClean="0">
              <a:solidFill>
                <a:schemeClr val="bg1"/>
              </a:solidFill>
              <a:latin typeface="Helvetica75" panose="020B0800000000000000" pitchFamily="34" charset="0"/>
              <a:ea typeface="Rix밝은고딕 EB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endParaRPr lang="en-US" altLang="ko-KR" sz="900" dirty="0" smtClean="0">
              <a:solidFill>
                <a:srgbClr val="262626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3</a:t>
            </a:r>
            <a:r>
              <a:rPr lang="ko-KR" altLang="en-US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세 수컷</a:t>
            </a:r>
            <a:endParaRPr lang="en-US" altLang="ko-KR" dirty="0">
              <a:solidFill>
                <a:srgbClr val="262626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믹스</a:t>
            </a:r>
            <a:r>
              <a:rPr lang="en-US" altLang="ko-KR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소형</a:t>
            </a:r>
            <a:endParaRPr lang="en-US" altLang="ko-KR" dirty="0" smtClean="0">
              <a:solidFill>
                <a:srgbClr val="262626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여자친구 찾아요 </a:t>
            </a:r>
            <a:r>
              <a:rPr lang="en-US" altLang="ko-KR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&gt;-&lt;</a:t>
            </a:r>
            <a:r>
              <a:rPr lang="ko-KR" altLang="en-US" dirty="0" smtClean="0">
                <a:solidFill>
                  <a:srgbClr val="FF0000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♥</a:t>
            </a:r>
            <a:endParaRPr lang="en-US" altLang="ko-KR" dirty="0" smtClean="0">
              <a:solidFill>
                <a:srgbClr val="FF0000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2598">
            <a:off x="6325943" y="1217935"/>
            <a:ext cx="5535753" cy="5658316"/>
          </a:xfrm>
          <a:prstGeom prst="rect">
            <a:avLst/>
          </a:prstGeom>
        </p:spPr>
      </p:pic>
      <p:sp>
        <p:nvSpPr>
          <p:cNvPr id="16" name="자유형 15"/>
          <p:cNvSpPr/>
          <p:nvPr/>
        </p:nvSpPr>
        <p:spPr>
          <a:xfrm rot="16809573">
            <a:off x="7623463" y="1600836"/>
            <a:ext cx="1047227" cy="415512"/>
          </a:xfrm>
          <a:custGeom>
            <a:avLst/>
            <a:gdLst>
              <a:gd name="connsiteX0" fmla="*/ 0 w 1815434"/>
              <a:gd name="connsiteY0" fmla="*/ 0 h 654842"/>
              <a:gd name="connsiteX1" fmla="*/ 1815434 w 1815434"/>
              <a:gd name="connsiteY1" fmla="*/ 0 h 654842"/>
              <a:gd name="connsiteX2" fmla="*/ 1750224 w 1815434"/>
              <a:gd name="connsiteY2" fmla="*/ 64080 h 654842"/>
              <a:gd name="connsiteX3" fmla="*/ 1815434 w 1815434"/>
              <a:gd name="connsiteY3" fmla="*/ 128160 h 654842"/>
              <a:gd name="connsiteX4" fmla="*/ 1815434 w 1815434"/>
              <a:gd name="connsiteY4" fmla="*/ 131670 h 654842"/>
              <a:gd name="connsiteX5" fmla="*/ 1750224 w 1815434"/>
              <a:gd name="connsiteY5" fmla="*/ 195750 h 654842"/>
              <a:gd name="connsiteX6" fmla="*/ 1815434 w 1815434"/>
              <a:gd name="connsiteY6" fmla="*/ 259830 h 654842"/>
              <a:gd name="connsiteX7" fmla="*/ 1815434 w 1815434"/>
              <a:gd name="connsiteY7" fmla="*/ 263340 h 654842"/>
              <a:gd name="connsiteX8" fmla="*/ 1750224 w 1815434"/>
              <a:gd name="connsiteY8" fmla="*/ 327420 h 654842"/>
              <a:gd name="connsiteX9" fmla="*/ 1815434 w 1815434"/>
              <a:gd name="connsiteY9" fmla="*/ 391500 h 654842"/>
              <a:gd name="connsiteX10" fmla="*/ 1815434 w 1815434"/>
              <a:gd name="connsiteY10" fmla="*/ 395011 h 654842"/>
              <a:gd name="connsiteX11" fmla="*/ 1750224 w 1815434"/>
              <a:gd name="connsiteY11" fmla="*/ 459091 h 654842"/>
              <a:gd name="connsiteX12" fmla="*/ 1815434 w 1815434"/>
              <a:gd name="connsiteY12" fmla="*/ 523171 h 654842"/>
              <a:gd name="connsiteX13" fmla="*/ 1815434 w 1815434"/>
              <a:gd name="connsiteY13" fmla="*/ 526682 h 654842"/>
              <a:gd name="connsiteX14" fmla="*/ 1750224 w 1815434"/>
              <a:gd name="connsiteY14" fmla="*/ 590762 h 654842"/>
              <a:gd name="connsiteX15" fmla="*/ 1815434 w 1815434"/>
              <a:gd name="connsiteY15" fmla="*/ 654842 h 654842"/>
              <a:gd name="connsiteX16" fmla="*/ 0 w 1815434"/>
              <a:gd name="connsiteY16" fmla="*/ 654842 h 654842"/>
              <a:gd name="connsiteX17" fmla="*/ 65210 w 1815434"/>
              <a:gd name="connsiteY17" fmla="*/ 590762 h 654842"/>
              <a:gd name="connsiteX18" fmla="*/ 0 w 1815434"/>
              <a:gd name="connsiteY18" fmla="*/ 526682 h 654842"/>
              <a:gd name="connsiteX19" fmla="*/ 0 w 1815434"/>
              <a:gd name="connsiteY19" fmla="*/ 523171 h 654842"/>
              <a:gd name="connsiteX20" fmla="*/ 65210 w 1815434"/>
              <a:gd name="connsiteY20" fmla="*/ 459091 h 654842"/>
              <a:gd name="connsiteX21" fmla="*/ 0 w 1815434"/>
              <a:gd name="connsiteY21" fmla="*/ 395011 h 654842"/>
              <a:gd name="connsiteX22" fmla="*/ 0 w 1815434"/>
              <a:gd name="connsiteY22" fmla="*/ 391500 h 654842"/>
              <a:gd name="connsiteX23" fmla="*/ 65210 w 1815434"/>
              <a:gd name="connsiteY23" fmla="*/ 327420 h 654842"/>
              <a:gd name="connsiteX24" fmla="*/ 0 w 1815434"/>
              <a:gd name="connsiteY24" fmla="*/ 263340 h 654842"/>
              <a:gd name="connsiteX25" fmla="*/ 0 w 1815434"/>
              <a:gd name="connsiteY25" fmla="*/ 259830 h 654842"/>
              <a:gd name="connsiteX26" fmla="*/ 65210 w 1815434"/>
              <a:gd name="connsiteY26" fmla="*/ 195750 h 654842"/>
              <a:gd name="connsiteX27" fmla="*/ 0 w 1815434"/>
              <a:gd name="connsiteY27" fmla="*/ 131670 h 654842"/>
              <a:gd name="connsiteX28" fmla="*/ 0 w 1815434"/>
              <a:gd name="connsiteY28" fmla="*/ 128160 h 654842"/>
              <a:gd name="connsiteX29" fmla="*/ 65210 w 1815434"/>
              <a:gd name="connsiteY29" fmla="*/ 64080 h 65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815434" h="654842">
                <a:moveTo>
                  <a:pt x="0" y="0"/>
                </a:moveTo>
                <a:lnTo>
                  <a:pt x="1815434" y="0"/>
                </a:lnTo>
                <a:lnTo>
                  <a:pt x="1750224" y="64080"/>
                </a:lnTo>
                <a:lnTo>
                  <a:pt x="1815434" y="128160"/>
                </a:lnTo>
                <a:lnTo>
                  <a:pt x="1815434" y="131670"/>
                </a:lnTo>
                <a:lnTo>
                  <a:pt x="1750224" y="195750"/>
                </a:lnTo>
                <a:lnTo>
                  <a:pt x="1815434" y="259830"/>
                </a:lnTo>
                <a:lnTo>
                  <a:pt x="1815434" y="263340"/>
                </a:lnTo>
                <a:lnTo>
                  <a:pt x="1750224" y="327420"/>
                </a:lnTo>
                <a:lnTo>
                  <a:pt x="1815434" y="391500"/>
                </a:lnTo>
                <a:lnTo>
                  <a:pt x="1815434" y="395011"/>
                </a:lnTo>
                <a:lnTo>
                  <a:pt x="1750224" y="459091"/>
                </a:lnTo>
                <a:lnTo>
                  <a:pt x="1815434" y="523171"/>
                </a:lnTo>
                <a:lnTo>
                  <a:pt x="1815434" y="526682"/>
                </a:lnTo>
                <a:lnTo>
                  <a:pt x="1750224" y="590762"/>
                </a:lnTo>
                <a:lnTo>
                  <a:pt x="1815434" y="654842"/>
                </a:lnTo>
                <a:lnTo>
                  <a:pt x="0" y="654842"/>
                </a:lnTo>
                <a:lnTo>
                  <a:pt x="65210" y="590762"/>
                </a:lnTo>
                <a:lnTo>
                  <a:pt x="0" y="526682"/>
                </a:lnTo>
                <a:lnTo>
                  <a:pt x="0" y="523171"/>
                </a:lnTo>
                <a:lnTo>
                  <a:pt x="65210" y="459091"/>
                </a:lnTo>
                <a:lnTo>
                  <a:pt x="0" y="395011"/>
                </a:lnTo>
                <a:lnTo>
                  <a:pt x="0" y="391500"/>
                </a:lnTo>
                <a:lnTo>
                  <a:pt x="65210" y="327420"/>
                </a:lnTo>
                <a:lnTo>
                  <a:pt x="0" y="263340"/>
                </a:lnTo>
                <a:lnTo>
                  <a:pt x="0" y="259830"/>
                </a:lnTo>
                <a:lnTo>
                  <a:pt x="65210" y="195750"/>
                </a:lnTo>
                <a:lnTo>
                  <a:pt x="0" y="131670"/>
                </a:lnTo>
                <a:lnTo>
                  <a:pt x="0" y="128160"/>
                </a:lnTo>
                <a:lnTo>
                  <a:pt x="65210" y="6408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 rot="361878">
            <a:off x="7395276" y="2275094"/>
            <a:ext cx="3397084" cy="3393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err="1" smtClean="0">
                <a:latin typeface="Rix밝은고딕 EB" panose="02020603020101020101" pitchFamily="18" charset="-127"/>
                <a:ea typeface="Rix밝은고딕 EB" panose="02020603020101020101" pitchFamily="18" charset="-127"/>
              </a:rPr>
              <a:t>콩이의</a:t>
            </a:r>
            <a:r>
              <a:rPr lang="ko-KR" altLang="en-US" sz="2000" dirty="0" smtClean="0">
                <a:latin typeface="Rix밝은고딕 EB" panose="02020603020101020101" pitchFamily="18" charset="-127"/>
                <a:ea typeface="Rix밝은고딕 EB" panose="02020603020101020101" pitchFamily="18" charset="-127"/>
              </a:rPr>
              <a:t> </a:t>
            </a:r>
            <a:r>
              <a:rPr lang="ko-KR" altLang="en-US" sz="2000" dirty="0">
                <a:latin typeface="Rix밝은고딕 EB" panose="02020603020101020101" pitchFamily="18" charset="-127"/>
                <a:ea typeface="Rix밝은고딕 EB" panose="02020603020101020101" pitchFamily="18" charset="-127"/>
              </a:rPr>
              <a:t>특징</a:t>
            </a:r>
            <a:r>
              <a:rPr lang="en-US" altLang="ko-KR" sz="2000" dirty="0">
                <a:latin typeface="Rix밝은고딕 EB" panose="02020603020101020101" pitchFamily="18" charset="-127"/>
                <a:ea typeface="Rix밝은고딕 EB" panose="02020603020101020101" pitchFamily="18" charset="-127"/>
              </a:rPr>
              <a:t>:</a:t>
            </a:r>
          </a:p>
          <a:p>
            <a:pPr algn="ctr">
              <a:lnSpc>
                <a:spcPct val="120000"/>
              </a:lnSpc>
            </a:pPr>
            <a:r>
              <a:rPr lang="ko-KR" altLang="en-US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사람을 좋아하는 편이에요 </a:t>
            </a:r>
            <a:r>
              <a:rPr lang="en-US" altLang="ko-KR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(4)</a:t>
            </a:r>
          </a:p>
          <a:p>
            <a:pPr algn="ctr">
              <a:lnSpc>
                <a:spcPct val="120000"/>
              </a:lnSpc>
            </a:pPr>
            <a:r>
              <a:rPr lang="ko-KR" altLang="en-US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강아지 친구가 매우 많아요 </a:t>
            </a:r>
            <a:r>
              <a:rPr lang="en-US" altLang="ko-KR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(5)</a:t>
            </a:r>
          </a:p>
          <a:p>
            <a:pPr algn="ctr">
              <a:lnSpc>
                <a:spcPct val="120000"/>
              </a:lnSpc>
            </a:pPr>
            <a:r>
              <a:rPr lang="ko-KR" altLang="en-US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수줍음을 거의 타지 않아요 </a:t>
            </a:r>
            <a:r>
              <a:rPr lang="en-US" altLang="ko-KR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(2</a:t>
            </a:r>
            <a:r>
              <a:rPr lang="en-US" altLang="ko-KR" sz="20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)</a:t>
            </a:r>
          </a:p>
          <a:p>
            <a:pPr algn="ctr">
              <a:lnSpc>
                <a:spcPct val="120000"/>
              </a:lnSpc>
            </a:pPr>
            <a:endParaRPr lang="en-US" altLang="ko-KR" sz="2000" dirty="0"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dirty="0">
                <a:latin typeface="Rix밝은고딕 EB" panose="02020603020101020101" pitchFamily="18" charset="-127"/>
                <a:ea typeface="Rix밝은고딕 EB" panose="02020603020101020101" pitchFamily="18" charset="-127"/>
              </a:rPr>
              <a:t>이런 짝꿍을 </a:t>
            </a:r>
            <a:r>
              <a:rPr lang="ko-KR" altLang="en-US" sz="2000" dirty="0" smtClean="0">
                <a:latin typeface="Rix밝은고딕 EB" panose="02020603020101020101" pitchFamily="18" charset="-127"/>
                <a:ea typeface="Rix밝은고딕 EB" panose="02020603020101020101" pitchFamily="18" charset="-127"/>
              </a:rPr>
              <a:t>찾아요</a:t>
            </a:r>
            <a:r>
              <a:rPr lang="en-US" altLang="ko-KR" sz="2000" dirty="0" smtClean="0">
                <a:latin typeface="Rix밝은고딕 EB" panose="02020603020101020101" pitchFamily="18" charset="-127"/>
                <a:ea typeface="Rix밝은고딕 EB" panose="02020603020101020101" pitchFamily="18" charset="-127"/>
              </a:rPr>
              <a:t>:</a:t>
            </a:r>
            <a:endParaRPr lang="en-US" altLang="ko-KR" sz="2000" dirty="0">
              <a:latin typeface="Rix밝은고딕 EB" panose="02020603020101020101" pitchFamily="18" charset="-127"/>
              <a:ea typeface="Rix밝은고딕 EB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유저</a:t>
            </a:r>
            <a:r>
              <a:rPr lang="en-US" altLang="ko-KR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: </a:t>
            </a:r>
            <a:r>
              <a:rPr lang="ko-KR" altLang="en-US" sz="20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서울</a:t>
            </a:r>
            <a:r>
              <a:rPr lang="en-US" altLang="ko-KR" sz="20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, </a:t>
            </a:r>
            <a:r>
              <a:rPr lang="ko-KR" altLang="en-US" sz="20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경기 </a:t>
            </a:r>
            <a:r>
              <a:rPr lang="ko-KR" altLang="en-US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거주자</a:t>
            </a:r>
          </a:p>
          <a:p>
            <a:pPr algn="ctr">
              <a:lnSpc>
                <a:spcPct val="120000"/>
              </a:lnSpc>
            </a:pPr>
            <a:r>
              <a:rPr lang="ko-KR" altLang="en-US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품종</a:t>
            </a:r>
            <a:r>
              <a:rPr lang="en-US" altLang="ko-KR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: </a:t>
            </a:r>
            <a:r>
              <a:rPr lang="ko-KR" altLang="en-US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상관없음</a:t>
            </a:r>
            <a:r>
              <a:rPr lang="en-US" altLang="ko-KR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, </a:t>
            </a:r>
            <a:r>
              <a:rPr lang="ko-KR" altLang="en-US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사이즈</a:t>
            </a:r>
            <a:r>
              <a:rPr lang="en-US" altLang="ko-KR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: </a:t>
            </a:r>
            <a:r>
              <a:rPr lang="ko-KR" altLang="en-US" sz="2000" dirty="0" err="1">
                <a:latin typeface="Rix밝은고딕 M" panose="02020603020101020101" pitchFamily="18" charset="-127"/>
                <a:ea typeface="Rix밝은고딕 M" panose="02020603020101020101" pitchFamily="18" charset="-127"/>
              </a:rPr>
              <a:t>소형견</a:t>
            </a:r>
            <a:endParaRPr lang="ko-KR" altLang="en-US" sz="2000" dirty="0"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수줍음이 많고</a:t>
            </a:r>
            <a:r>
              <a:rPr lang="en-US" altLang="ko-KR" sz="20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(5) </a:t>
            </a:r>
            <a:r>
              <a:rPr lang="ko-KR" altLang="en-US" sz="20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짖지 않는</a:t>
            </a:r>
            <a:r>
              <a:rPr lang="en-US" altLang="ko-KR" sz="20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(1)</a:t>
            </a:r>
            <a:endParaRPr lang="ko-KR" altLang="en-US" sz="2000" dirty="0"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48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8094004" y="1071923"/>
            <a:ext cx="3185166" cy="5183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84" y="1878386"/>
            <a:ext cx="2405803" cy="24058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5" name="TextBox 44"/>
          <p:cNvSpPr txBox="1"/>
          <p:nvPr/>
        </p:nvSpPr>
        <p:spPr>
          <a:xfrm>
            <a:off x="8094003" y="1074360"/>
            <a:ext cx="3185166" cy="41620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Rix밝은고딕 EB" panose="02020603020101020101" pitchFamily="18" charset="-127"/>
                <a:ea typeface="Rix밝은고딕 EB" panose="02020603020101020101" pitchFamily="18" charset="-127"/>
              </a:rPr>
              <a:t>반려동물</a:t>
            </a:r>
            <a:endParaRPr lang="en-US" altLang="ko-KR" sz="1600" dirty="0" smtClean="0">
              <a:solidFill>
                <a:schemeClr val="bg1"/>
              </a:solidFill>
              <a:latin typeface="Rix밝은고딕 EB" panose="02020603020101020101" pitchFamily="18" charset="-127"/>
              <a:ea typeface="Rix밝은고딕 EB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19160" y="1071923"/>
            <a:ext cx="3185166" cy="5183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40" y="1878386"/>
            <a:ext cx="2405803" cy="24058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/>
          <p:cNvSpPr txBox="1"/>
          <p:nvPr/>
        </p:nvSpPr>
        <p:spPr>
          <a:xfrm>
            <a:off x="4519159" y="1074360"/>
            <a:ext cx="3185166" cy="41620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Rix밝은고딕 EB" panose="02020603020101020101" pitchFamily="18" charset="-127"/>
                <a:ea typeface="Rix밝은고딕 EB" panose="02020603020101020101" pitchFamily="18" charset="-127"/>
              </a:rPr>
              <a:t>반려동물</a:t>
            </a:r>
            <a:endParaRPr lang="en-US" altLang="ko-KR" sz="1600" dirty="0" smtClean="0">
              <a:solidFill>
                <a:schemeClr val="bg1"/>
              </a:solidFill>
              <a:latin typeface="Rix밝은고딕 EB" panose="02020603020101020101" pitchFamily="18" charset="-127"/>
              <a:ea typeface="Rix밝은고딕 EB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639421" y="4492078"/>
            <a:ext cx="954947" cy="4896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44315" y="1071923"/>
            <a:ext cx="3185166" cy="5183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95" y="1878386"/>
            <a:ext cx="2405803" cy="24058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직사각형 9"/>
          <p:cNvSpPr/>
          <p:nvPr/>
        </p:nvSpPr>
        <p:spPr>
          <a:xfrm>
            <a:off x="2206927" y="4492078"/>
            <a:ext cx="679508" cy="4896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44314" y="4492078"/>
            <a:ext cx="3185165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400" dirty="0" smtClean="0">
                <a:solidFill>
                  <a:srgbClr val="002060"/>
                </a:solidFill>
                <a:latin typeface="Helvetica75" panose="020B0800000000000000" pitchFamily="34" charset="0"/>
                <a:ea typeface="Rix밝은고딕 EB" panose="02020603020101020101" pitchFamily="18" charset="-127"/>
              </a:rPr>
              <a:t>석이</a:t>
            </a:r>
            <a:endParaRPr lang="en-US" altLang="ko-KR" sz="2400" dirty="0" smtClean="0">
              <a:solidFill>
                <a:srgbClr val="002060"/>
              </a:solidFill>
              <a:latin typeface="Helvetica75" panose="020B0800000000000000" pitchFamily="34" charset="0"/>
              <a:ea typeface="Rix밝은고딕 EB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endParaRPr lang="en-US" altLang="ko-KR" sz="900" dirty="0">
              <a:solidFill>
                <a:srgbClr val="262626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4</a:t>
            </a:r>
            <a:r>
              <a:rPr lang="ko-KR" altLang="en-US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세 </a:t>
            </a:r>
            <a:r>
              <a:rPr lang="ko-KR" altLang="en-US" dirty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수</a:t>
            </a:r>
            <a:r>
              <a:rPr lang="ko-KR" altLang="en-US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컷</a:t>
            </a:r>
            <a:endParaRPr lang="en-US" altLang="ko-KR" dirty="0">
              <a:solidFill>
                <a:srgbClr val="262626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dirty="0" err="1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웰시코기</a:t>
            </a:r>
            <a:r>
              <a:rPr lang="en-US" altLang="ko-KR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, </a:t>
            </a:r>
            <a:r>
              <a:rPr lang="ko-KR" altLang="en-US" dirty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중</a:t>
            </a:r>
            <a:r>
              <a:rPr lang="ko-KR" altLang="en-US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형</a:t>
            </a:r>
          </a:p>
          <a:p>
            <a:pPr algn="ctr">
              <a:lnSpc>
                <a:spcPct val="110000"/>
              </a:lnSpc>
            </a:pPr>
            <a:r>
              <a:rPr lang="ko-KR" altLang="en-US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낯을 안 가려요</a:t>
            </a:r>
            <a:r>
              <a:rPr lang="en-US" altLang="ko-KR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^^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44314" y="1074360"/>
            <a:ext cx="3185166" cy="41620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Rix밝은고딕 EB" panose="02020603020101020101" pitchFamily="18" charset="-127"/>
                <a:ea typeface="Rix밝은고딕 EB" panose="02020603020101020101" pitchFamily="18" charset="-127"/>
              </a:rPr>
              <a:t>반려동물</a:t>
            </a:r>
            <a:endParaRPr lang="en-US" altLang="ko-KR" sz="1600" dirty="0" smtClean="0">
              <a:solidFill>
                <a:schemeClr val="bg1"/>
              </a:solidFill>
              <a:latin typeface="Rix밝은고딕 EB" panose="02020603020101020101" pitchFamily="18" charset="-127"/>
              <a:ea typeface="Rix밝은고딕 EB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19159" y="4492078"/>
            <a:ext cx="3185165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400" dirty="0" smtClean="0">
                <a:solidFill>
                  <a:srgbClr val="262626"/>
                </a:solidFill>
                <a:latin typeface="Helvetica75" panose="020B0800000000000000" pitchFamily="34" charset="0"/>
                <a:ea typeface="Rix밝은고딕 EB" panose="02020603020101020101" pitchFamily="18" charset="-127"/>
              </a:rPr>
              <a:t>춘심이</a:t>
            </a:r>
            <a:endParaRPr lang="en-US" altLang="ko-KR" sz="2400" dirty="0" smtClean="0">
              <a:solidFill>
                <a:srgbClr val="262626"/>
              </a:solidFill>
              <a:latin typeface="Helvetica75" panose="020B0800000000000000" pitchFamily="34" charset="0"/>
              <a:ea typeface="Rix밝은고딕 EB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endParaRPr lang="en-US" altLang="ko-KR" sz="900" dirty="0">
              <a:solidFill>
                <a:srgbClr val="262626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2</a:t>
            </a:r>
            <a:r>
              <a:rPr lang="ko-KR" altLang="en-US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세 암컷</a:t>
            </a:r>
            <a:endParaRPr lang="en-US" altLang="ko-KR" dirty="0">
              <a:solidFill>
                <a:srgbClr val="262626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토이 푸들</a:t>
            </a:r>
            <a:r>
              <a:rPr lang="en-US" altLang="ko-KR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소형</a:t>
            </a:r>
          </a:p>
          <a:p>
            <a:pPr algn="ctr">
              <a:lnSpc>
                <a:spcPct val="110000"/>
              </a:lnSpc>
            </a:pPr>
            <a:r>
              <a:rPr lang="ko-KR" altLang="en-US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남친 생기면 좋겠다</a:t>
            </a:r>
            <a:r>
              <a:rPr lang="en-US" altLang="ko-KR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~~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9346831" y="4500467"/>
            <a:ext cx="679508" cy="4896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094003" y="4492078"/>
            <a:ext cx="3185165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400" dirty="0" smtClean="0">
                <a:solidFill>
                  <a:srgbClr val="002060"/>
                </a:solidFill>
                <a:latin typeface="Helvetica75" panose="020B0800000000000000" pitchFamily="34" charset="0"/>
                <a:ea typeface="Rix밝은고딕 EB" panose="02020603020101020101" pitchFamily="18" charset="-127"/>
              </a:rPr>
              <a:t>현이</a:t>
            </a:r>
            <a:endParaRPr lang="en-US" altLang="ko-KR" sz="2400" dirty="0">
              <a:solidFill>
                <a:srgbClr val="002060"/>
              </a:solidFill>
              <a:latin typeface="Helvetica75" panose="020B0800000000000000" pitchFamily="34" charset="0"/>
              <a:ea typeface="Rix밝은고딕 EB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endParaRPr lang="en-US" altLang="ko-KR" sz="900" dirty="0" smtClean="0">
              <a:solidFill>
                <a:srgbClr val="262626"/>
              </a:solidFill>
              <a:latin typeface="Helvetica75" panose="020B0800000000000000" pitchFamily="34" charset="0"/>
              <a:ea typeface="Rix밝은고딕 EB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3</a:t>
            </a:r>
            <a:r>
              <a:rPr lang="ko-KR" altLang="en-US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세 암컷</a:t>
            </a:r>
            <a:endParaRPr lang="en-US" altLang="ko-KR" dirty="0">
              <a:solidFill>
                <a:srgbClr val="262626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믹스</a:t>
            </a:r>
            <a:r>
              <a:rPr lang="en-US" altLang="ko-KR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, </a:t>
            </a:r>
            <a:r>
              <a:rPr lang="ko-KR" altLang="en-US" dirty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대</a:t>
            </a:r>
            <a:r>
              <a:rPr lang="ko-KR" altLang="en-US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형</a:t>
            </a:r>
          </a:p>
          <a:p>
            <a:pPr algn="ctr">
              <a:lnSpc>
                <a:spcPct val="110000"/>
              </a:lnSpc>
            </a:pPr>
            <a:r>
              <a:rPr lang="ko-KR" altLang="en-US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건대 근처 사시는 분만</a:t>
            </a:r>
            <a:r>
              <a:rPr lang="en-US" altLang="ko-KR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...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360" y="406993"/>
            <a:ext cx="1038803" cy="97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3022767" y="1122040"/>
            <a:ext cx="3185166" cy="5183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3409758" y="1928503"/>
            <a:ext cx="2377692" cy="23776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022767" y="1122038"/>
            <a:ext cx="3185166" cy="4162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Rix밝은고딕 EB" panose="02020603020101020101" pitchFamily="18" charset="-127"/>
                <a:ea typeface="Rix밝은고딕 EB" panose="02020603020101020101" pitchFamily="18" charset="-127"/>
              </a:rPr>
              <a:t>유저</a:t>
            </a:r>
            <a:endParaRPr lang="en-US" altLang="ko-KR" sz="1600" dirty="0" smtClean="0">
              <a:solidFill>
                <a:schemeClr val="bg1"/>
              </a:solidFill>
              <a:latin typeface="Rix밝은고딕 EB" panose="02020603020101020101" pitchFamily="18" charset="-127"/>
              <a:ea typeface="Rix밝은고딕 EB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251" y="2165027"/>
            <a:ext cx="2203719" cy="1904643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4122121" y="4539756"/>
            <a:ext cx="993423" cy="51766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363223" y="1122040"/>
            <a:ext cx="3185166" cy="5183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8750214" y="1928503"/>
            <a:ext cx="2377692" cy="2377692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8363223" y="1122038"/>
            <a:ext cx="3185166" cy="4162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Rix밝은고딕 EB" panose="02020603020101020101" pitchFamily="18" charset="-127"/>
                <a:ea typeface="Rix밝은고딕 EB" panose="02020603020101020101" pitchFamily="18" charset="-127"/>
              </a:rPr>
              <a:t>유저</a:t>
            </a:r>
            <a:endParaRPr lang="en-US" altLang="ko-KR" sz="1600" dirty="0" smtClean="0">
              <a:solidFill>
                <a:schemeClr val="bg1"/>
              </a:solidFill>
              <a:latin typeface="Rix밝은고딕 EB" panose="02020603020101020101" pitchFamily="18" charset="-127"/>
              <a:ea typeface="Rix밝은고딕 EB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62577" y="4539756"/>
            <a:ext cx="993423" cy="51766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95668" y="478505"/>
            <a:ext cx="2140330" cy="2336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What</a:t>
            </a:r>
          </a:p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We</a:t>
            </a:r>
          </a:p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Do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443" y="-178445"/>
            <a:ext cx="3007996" cy="30029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09010" y="771905"/>
            <a:ext cx="1617751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latin typeface="Rix밝은고딕 EB" panose="02020603020101020101" pitchFamily="18" charset="-127"/>
                <a:ea typeface="Rix밝은고딕 EB" panose="02020603020101020101" pitchFamily="18" charset="-127"/>
              </a:rPr>
              <a:t>콩이</a:t>
            </a:r>
            <a:r>
              <a:rPr lang="en-US" altLang="ko-KR" sz="16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: </a:t>
            </a:r>
            <a:r>
              <a:rPr lang="ko-KR" altLang="en-US" sz="16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안녕하세요</a:t>
            </a:r>
            <a:endParaRPr lang="en-US" altLang="ko-KR" sz="1600" dirty="0" smtClean="0"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저희 콩이 어때요</a:t>
            </a:r>
            <a:endParaRPr lang="ko-KR" altLang="en-US" sz="1600" dirty="0"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80" y="937469"/>
            <a:ext cx="3007997" cy="3002991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125044" y="2030203"/>
            <a:ext cx="1593706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latin typeface="Rix밝은고딕 EB" panose="02020603020101020101" pitchFamily="18" charset="-127"/>
                <a:ea typeface="Rix밝은고딕 EB" panose="02020603020101020101" pitchFamily="18" charset="-127"/>
              </a:rPr>
              <a:t>춘심이</a:t>
            </a:r>
            <a:r>
              <a:rPr lang="en-US" altLang="ko-KR" sz="16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: </a:t>
            </a:r>
            <a:r>
              <a:rPr lang="ko-KR" altLang="en-US" sz="16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괜찮네요</a:t>
            </a:r>
            <a:endParaRPr lang="ko-KR" altLang="en-US" sz="1600" dirty="0"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745" y="2091817"/>
            <a:ext cx="3007996" cy="300299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395881" y="3042167"/>
            <a:ext cx="1654619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latin typeface="Rix밝은고딕 EB" panose="02020603020101020101" pitchFamily="18" charset="-127"/>
                <a:ea typeface="Rix밝은고딕 EB" panose="02020603020101020101" pitchFamily="18" charset="-127"/>
              </a:rPr>
              <a:t>콩이</a:t>
            </a:r>
            <a:r>
              <a:rPr lang="en-US" altLang="ko-KR" sz="16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: </a:t>
            </a:r>
            <a:r>
              <a:rPr lang="ko-KR" altLang="en-US" sz="16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결혼하는 건</a:t>
            </a:r>
            <a:endParaRPr lang="en-US" altLang="ko-KR" sz="1600" dirty="0" smtClean="0"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어때요</a:t>
            </a:r>
            <a:endParaRPr lang="en-US" altLang="ko-KR" sz="1600" dirty="0" smtClean="0"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723" y="3296660"/>
            <a:ext cx="3007997" cy="3002991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131923" y="4364718"/>
            <a:ext cx="1593706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latin typeface="Rix밝은고딕 EB" panose="02020603020101020101" pitchFamily="18" charset="-127"/>
                <a:ea typeface="Rix밝은고딕 EB" panose="02020603020101020101" pitchFamily="18" charset="-127"/>
              </a:rPr>
              <a:t>춘심이</a:t>
            </a:r>
            <a:r>
              <a:rPr lang="en-US" altLang="ko-KR" sz="16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: </a:t>
            </a:r>
            <a:r>
              <a:rPr lang="ko-KR" altLang="en-US" sz="16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그럽시다</a:t>
            </a:r>
            <a:endParaRPr lang="ko-KR" altLang="en-US" sz="1600" dirty="0"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22767" y="5752692"/>
            <a:ext cx="3185166" cy="291648"/>
          </a:xfrm>
          <a:prstGeom prst="rect">
            <a:avLst/>
          </a:prstGeom>
          <a:solidFill>
            <a:srgbClr val="FFB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80417" y="4539756"/>
            <a:ext cx="2469866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Helvetica75" panose="020B0800000000000000" pitchFamily="34" charset="0"/>
                <a:ea typeface="Rix밝은고딕 EB" panose="02020603020101020101" pitchFamily="18" charset="-127"/>
              </a:rPr>
              <a:t>박우빈</a:t>
            </a:r>
            <a:endParaRPr lang="en-US" altLang="ko-KR" sz="2400" dirty="0" smtClean="0">
              <a:solidFill>
                <a:schemeClr val="bg1"/>
              </a:solidFill>
              <a:latin typeface="Helvetica75" panose="020B0800000000000000" pitchFamily="34" charset="0"/>
              <a:ea typeface="Rix밝은고딕 EB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endParaRPr lang="en-US" altLang="ko-KR" sz="900" dirty="0" smtClean="0">
              <a:solidFill>
                <a:srgbClr val="262626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24</a:t>
            </a:r>
            <a:r>
              <a:rPr lang="ko-KR" altLang="en-US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세 여자</a:t>
            </a:r>
            <a:endParaRPr lang="en-US" altLang="ko-KR" dirty="0" smtClean="0">
              <a:solidFill>
                <a:srgbClr val="262626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서울시 관악구</a:t>
            </a:r>
            <a:endParaRPr lang="en-US" altLang="ko-KR" dirty="0" smtClean="0">
              <a:solidFill>
                <a:srgbClr val="262626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dirty="0" smtClean="0">
                <a:solidFill>
                  <a:srgbClr val="262626"/>
                </a:solidFill>
                <a:latin typeface="Rix밝은고딕 EB" panose="02020603020101020101" pitchFamily="18" charset="-127"/>
                <a:ea typeface="Rix밝은고딕 EB" panose="02020603020101020101" pitchFamily="18" charset="-127"/>
              </a:rPr>
              <a:t>연락처</a:t>
            </a:r>
            <a:r>
              <a:rPr lang="en-US" altLang="ko-KR" dirty="0" smtClean="0">
                <a:solidFill>
                  <a:srgbClr val="262626"/>
                </a:solidFill>
                <a:latin typeface="Rix밝은고딕 EB" panose="02020603020101020101" pitchFamily="18" charset="-127"/>
                <a:ea typeface="Rix밝은고딕 EB" panose="02020603020101020101" pitchFamily="18" charset="-127"/>
              </a:rPr>
              <a:t>: 1234</a:t>
            </a:r>
            <a:endParaRPr lang="en-US" altLang="ko-KR" dirty="0" smtClean="0">
              <a:solidFill>
                <a:srgbClr val="FF0000"/>
              </a:solidFill>
              <a:latin typeface="Rix밝은고딕 EB" panose="02020603020101020101" pitchFamily="18" charset="-127"/>
              <a:ea typeface="Rix밝은고딕 EB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363223" y="5748084"/>
            <a:ext cx="3185166" cy="291648"/>
          </a:xfrm>
          <a:prstGeom prst="rect">
            <a:avLst/>
          </a:prstGeom>
          <a:solidFill>
            <a:srgbClr val="FFB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720873" y="4539756"/>
            <a:ext cx="2469866" cy="1565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Helvetica75" panose="020B0800000000000000" pitchFamily="34" charset="0"/>
                <a:ea typeface="Rix밝은고딕 EB" panose="02020603020101020101" pitchFamily="18" charset="-127"/>
              </a:rPr>
              <a:t>최진우</a:t>
            </a:r>
            <a:endParaRPr lang="en-US" altLang="ko-KR" sz="2400" dirty="0" smtClean="0">
              <a:solidFill>
                <a:schemeClr val="bg1"/>
              </a:solidFill>
              <a:latin typeface="Helvetica75" panose="020B0800000000000000" pitchFamily="34" charset="0"/>
              <a:ea typeface="Rix밝은고딕 EB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endParaRPr lang="en-US" altLang="ko-KR" sz="900" dirty="0" smtClean="0">
              <a:solidFill>
                <a:srgbClr val="262626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24</a:t>
            </a:r>
            <a:r>
              <a:rPr lang="ko-KR" altLang="en-US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세 남자</a:t>
            </a:r>
            <a:endParaRPr lang="en-US" altLang="ko-KR" dirty="0" smtClean="0">
              <a:solidFill>
                <a:srgbClr val="262626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dirty="0" smtClean="0">
                <a:solidFill>
                  <a:srgbClr val="26262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경기도 부천시</a:t>
            </a:r>
            <a:endParaRPr lang="en-US" altLang="ko-KR" dirty="0" smtClean="0">
              <a:solidFill>
                <a:srgbClr val="262626"/>
              </a:solidFill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dirty="0" smtClean="0">
                <a:solidFill>
                  <a:srgbClr val="262626"/>
                </a:solidFill>
                <a:latin typeface="Rix밝은고딕 EB" panose="02020603020101020101" pitchFamily="18" charset="-127"/>
                <a:ea typeface="Rix밝은고딕 EB" panose="02020603020101020101" pitchFamily="18" charset="-127"/>
              </a:rPr>
              <a:t>연락처</a:t>
            </a:r>
            <a:r>
              <a:rPr lang="en-US" altLang="ko-KR" dirty="0" smtClean="0">
                <a:solidFill>
                  <a:srgbClr val="262626"/>
                </a:solidFill>
                <a:latin typeface="Rix밝은고딕 EB" panose="02020603020101020101" pitchFamily="18" charset="-127"/>
                <a:ea typeface="Rix밝은고딕 EB" panose="02020603020101020101" pitchFamily="18" charset="-127"/>
              </a:rPr>
              <a:t>: 5678</a:t>
            </a:r>
            <a:endParaRPr lang="en-US" altLang="ko-KR" dirty="0" smtClean="0">
              <a:solidFill>
                <a:srgbClr val="FF0000"/>
              </a:solidFill>
              <a:latin typeface="Rix밝은고딕 EB" panose="02020603020101020101" pitchFamily="18" charset="-127"/>
              <a:ea typeface="Rix밝은고딕 EB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18" y="5056374"/>
            <a:ext cx="3444872" cy="149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8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95668" y="478505"/>
            <a:ext cx="2140330" cy="2336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What</a:t>
            </a:r>
          </a:p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We</a:t>
            </a:r>
          </a:p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Did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770" y="1448057"/>
            <a:ext cx="9298359" cy="49280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606" y="1937150"/>
            <a:ext cx="564789" cy="67012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968" y="2607276"/>
            <a:ext cx="564789" cy="67012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000" y="3151429"/>
            <a:ext cx="564789" cy="67012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335" y="3612465"/>
            <a:ext cx="564789" cy="67012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606" y="4645711"/>
            <a:ext cx="564789" cy="67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5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95668" y="478505"/>
            <a:ext cx="2140330" cy="2336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What</a:t>
            </a:r>
          </a:p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We</a:t>
            </a:r>
          </a:p>
          <a:p>
            <a:pPr>
              <a:lnSpc>
                <a:spcPct val="9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Futura" panose="020B0800000000000000" pitchFamily="34" charset="0"/>
              </a:rPr>
              <a:t>Did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831" y="311568"/>
            <a:ext cx="7339307" cy="626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269</Words>
  <Application>Microsoft Office PowerPoint</Application>
  <PresentationFormat>와이드스크린</PresentationFormat>
  <Paragraphs>140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Rix밝은고딕 EB</vt:lpstr>
      <vt:lpstr>Rix밝은고딕 M</vt:lpstr>
      <vt:lpstr>맑은 고딕</vt:lpstr>
      <vt:lpstr>Arial</vt:lpstr>
      <vt:lpstr>Futura</vt:lpstr>
      <vt:lpstr>Helvetica75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박우빈</dc:creator>
  <cp:lastModifiedBy>박우빈</cp:lastModifiedBy>
  <cp:revision>38</cp:revision>
  <dcterms:created xsi:type="dcterms:W3CDTF">2018-05-14T21:53:21Z</dcterms:created>
  <dcterms:modified xsi:type="dcterms:W3CDTF">2018-05-15T09:56:45Z</dcterms:modified>
</cp:coreProperties>
</file>