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9C771-1A5A-429B-ADB4-3B80D1D90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219200"/>
            <a:ext cx="10134600" cy="23812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E8C844-BA5C-48F9-93D9-D85CD1D0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Jessica Everett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2008D7B1-9B20-46A8-9548-F71FA2EA0D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9"/>
    </mc:Choice>
    <mc:Fallback xmlns="">
      <p:transition spd="slow" advTm="15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A43F-5215-4B1E-9DCA-CE5BEBDD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Year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631BA-68B4-4795-8441-FF1331BFD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8" y="2982351"/>
            <a:ext cx="6147416" cy="3579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D8071A-E417-4FC3-96ED-AE4FFBE10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691" y="2982352"/>
            <a:ext cx="6046788" cy="3579510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57ACC9B4-FD0A-466D-9BAE-0CC023968A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6"/>
    </mc:Choice>
    <mc:Fallback xmlns="">
      <p:transition spd="slow" advTm="34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8AD4-8A40-4AC6-AF88-CCA9B871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Fatalities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59DEA-8EB0-41CE-8A86-4579976A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38" y="2507167"/>
            <a:ext cx="7509324" cy="3950985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D0C597B4-8E49-4C5B-8781-BEF347E88F7B}"/>
              </a:ext>
            </a:extLst>
          </p:cNvPr>
          <p:cNvSpPr/>
          <p:nvPr/>
        </p:nvSpPr>
        <p:spPr>
          <a:xfrm>
            <a:off x="4161013" y="3616792"/>
            <a:ext cx="914400" cy="612648"/>
          </a:xfrm>
          <a:prstGeom prst="borderCallout1">
            <a:avLst>
              <a:gd name="adj1" fmla="val 50896"/>
              <a:gd name="adj2" fmla="val 103976"/>
              <a:gd name="adj3" fmla="val 156128"/>
              <a:gd name="adj4" fmla="val 169359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1950</a:t>
            </a:r>
          </a:p>
          <a:p>
            <a:pPr algn="ctr"/>
            <a:r>
              <a:rPr lang="en-US" dirty="0"/>
              <a:t>1,382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8C6858B-E4D5-4071-A7AA-F65FC60F556E}"/>
              </a:ext>
            </a:extLst>
          </p:cNvPr>
          <p:cNvSpPr/>
          <p:nvPr/>
        </p:nvSpPr>
        <p:spPr>
          <a:xfrm>
            <a:off x="8055049" y="2507167"/>
            <a:ext cx="1016761" cy="706964"/>
          </a:xfrm>
          <a:prstGeom prst="borderCallout1">
            <a:avLst>
              <a:gd name="adj1" fmla="val 55488"/>
              <a:gd name="adj2" fmla="val 899"/>
              <a:gd name="adj3" fmla="val 69278"/>
              <a:gd name="adj4" fmla="val -7703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1972</a:t>
            </a:r>
          </a:p>
          <a:p>
            <a:pPr algn="ctr"/>
            <a:r>
              <a:rPr lang="en-US" dirty="0"/>
              <a:t>2,373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2E18E899-E1F5-4170-BAE7-4A60FC385316}"/>
              </a:ext>
            </a:extLst>
          </p:cNvPr>
          <p:cNvSpPr/>
          <p:nvPr/>
        </p:nvSpPr>
        <p:spPr>
          <a:xfrm>
            <a:off x="10522884" y="4724562"/>
            <a:ext cx="1016761" cy="706964"/>
          </a:xfrm>
          <a:prstGeom prst="borderCallout1">
            <a:avLst>
              <a:gd name="adj1" fmla="val 55488"/>
              <a:gd name="adj2" fmla="val 899"/>
              <a:gd name="adj3" fmla="val 103315"/>
              <a:gd name="adj4" fmla="val -6756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2009</a:t>
            </a:r>
          </a:p>
          <a:p>
            <a:pPr algn="ctr"/>
            <a:r>
              <a:rPr lang="en-US" dirty="0"/>
              <a:t>581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1A1B9217-8D24-4B71-81AF-9CD1E3629A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26"/>
    </mc:Choice>
    <mc:Fallback xmlns="">
      <p:transition spd="slow" advTm="76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EAD9-F348-436D-AAA5-DDB5C1D9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13B0-9A31-4D7B-BE1F-C363CB9A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914400">
              <a:buNone/>
            </a:pPr>
            <a:r>
              <a:rPr lang="en-US" dirty="0"/>
              <a:t>References</a:t>
            </a:r>
          </a:p>
          <a:p>
            <a:pPr marL="457200" indent="-914400">
              <a:buNone/>
            </a:pPr>
            <a:r>
              <a:rPr lang="en-US" dirty="0"/>
              <a:t>Airline Safety. (2018). Retrieved from https://github.com/fivethirtyeight/data/tree/master/airline-safety</a:t>
            </a:r>
          </a:p>
          <a:p>
            <a:pPr marL="457200" indent="-914400">
              <a:buNone/>
            </a:pPr>
            <a:r>
              <a:rPr lang="en-US" dirty="0"/>
              <a:t>Airplane Crashes Since 1908. (2016). Retrieved from https://www.kaggle.com/saurograndi/airplane-crashes-since-1908/version/4#Airplane_Crashes_and_Fatalities_Since_1908.csv</a:t>
            </a:r>
          </a:p>
          <a:p>
            <a:pPr marL="457200" indent="-914400">
              <a:buNone/>
            </a:pPr>
            <a:r>
              <a:rPr lang="en-US" dirty="0" err="1"/>
              <a:t>Bomey</a:t>
            </a:r>
            <a:r>
              <a:rPr lang="en-US" dirty="0"/>
              <a:t>, N. (2018). U.S. Vehicle Deaths Topped 40,000 in 2017, National Safety Council Estimates. Retrieved May 3, 2020, from https://www.usatoday.com/story/money/cars/2018/02/15/national-safety-council-traffic-deaths/340012002/</a:t>
            </a:r>
          </a:p>
          <a:p>
            <a:pPr marL="457200" indent="-914400">
              <a:buNone/>
            </a:pPr>
            <a:r>
              <a:rPr lang="en-US" dirty="0" err="1"/>
              <a:t>Rolph</a:t>
            </a:r>
            <a:r>
              <a:rPr lang="en-US" dirty="0"/>
              <a:t>, C. (2019). The Safety of Airlines. Retrieved May 3, 2020, from https://blog.stafftraveler.com/aviation/airline-safety/</a:t>
            </a:r>
          </a:p>
          <a:p>
            <a:pPr marL="457200" indent="-914400">
              <a:buNone/>
            </a:pPr>
            <a:r>
              <a:rPr lang="en-US" dirty="0"/>
              <a:t>Schaper, D. (2020). Boeing 737 Max May Stay Grounded into Summer. Retrieved May 3, 2020, from https://www.npr.org/2020/01/21/798312515/boeing-737-max-may-stay-grounded-into-summer</a:t>
            </a:r>
          </a:p>
          <a:p>
            <a:pPr marL="457200" indent="-914400">
              <a:buNone/>
            </a:pPr>
            <a:r>
              <a:rPr lang="en-US" dirty="0"/>
              <a:t>Shepardson, D. (2018). 2017 Safest Year on Record for Commercial Passenger Air Travel. Retrieved May 3, 2020, from https://www.reuters.com/article/us-aviation-safety/2017-safest-year-on-record-for-commercial-passenger-air-travel-groups-idUSKBN1EQ17L</a:t>
            </a:r>
          </a:p>
          <a:p>
            <a:pPr marL="457200" indent="-914400">
              <a:buNone/>
            </a:pPr>
            <a:r>
              <a:rPr lang="en-US" dirty="0"/>
              <a:t>System Total Operating Revenue. (n.d.). Retrieved from http://web.mit.edu/airlinedata/www/Revenue&amp;Related.html</a:t>
            </a:r>
          </a:p>
          <a:p>
            <a:pPr marL="457200" indent="-914400">
              <a:buNone/>
            </a:pPr>
            <a:r>
              <a:rPr lang="en-US" dirty="0"/>
              <a:t>The Year of Flying Dangerously: 1972. (2017). Retrieved May 3, 2020, from https://www.flightsafetyaustralia.com/2017/01/the-year-of-flying-dangerously-1972/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55AA0A2-DA95-4573-8F53-DA43750D2E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1"/>
    </mc:Choice>
    <mc:Fallback xmlns="">
      <p:transition spd="slow" advTm="7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395</TotalTime>
  <Words>291</Words>
  <Application>Microsoft Office PowerPoint</Application>
  <PresentationFormat>Widescreen</PresentationFormat>
  <Paragraphs>19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15 Year Comparison</vt:lpstr>
      <vt:lpstr>Fatalities Over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Jessica Everett</dc:creator>
  <cp:lastModifiedBy>Jessica Everett</cp:lastModifiedBy>
  <cp:revision>19</cp:revision>
  <dcterms:created xsi:type="dcterms:W3CDTF">2020-04-23T21:48:38Z</dcterms:created>
  <dcterms:modified xsi:type="dcterms:W3CDTF">2020-05-30T17:32:16Z</dcterms:modified>
</cp:coreProperties>
</file>