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fc5655538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fc5655538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fc5655538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fc5655538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fc5655538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fc5655538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f12357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f12357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f12357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f12357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df12357e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df12357e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df12357e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df12357e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df12357e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df12357e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df12357e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df12357e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df12357e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df12357e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fc5655538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fc5655538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625" y="53232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latin typeface="Arial"/>
                <a:ea typeface="Arial"/>
                <a:cs typeface="Arial"/>
                <a:sym typeface="Arial"/>
              </a:rPr>
              <a:t>Diabetes Readmission Rate</a:t>
            </a:r>
            <a:endParaRPr sz="3600">
              <a:latin typeface="Arial"/>
              <a:ea typeface="Arial"/>
              <a:cs typeface="Arial"/>
              <a:sym typeface="Arial"/>
            </a:endParaRPr>
          </a:p>
        </p:txBody>
      </p:sp>
      <p:sp>
        <p:nvSpPr>
          <p:cNvPr id="87" name="Google Shape;87;p13"/>
          <p:cNvSpPr txBox="1"/>
          <p:nvPr>
            <p:ph idx="1" type="subTitle"/>
          </p:nvPr>
        </p:nvSpPr>
        <p:spPr>
          <a:xfrm>
            <a:off x="727952" y="2571750"/>
            <a:ext cx="7688100" cy="541200"/>
          </a:xfrm>
          <a:prstGeom prst="rect">
            <a:avLst/>
          </a:prstGeom>
        </p:spPr>
        <p:txBody>
          <a:bodyPr anchorCtr="0" anchor="t" bIns="91425" lIns="91425" spcFirstLastPara="1" rIns="91425" wrap="square" tIns="91425">
            <a:normAutofit lnSpcReduction="20000"/>
          </a:bodyPr>
          <a:lstStyle/>
          <a:p>
            <a:pPr indent="0" lvl="0" marL="0" marR="0" rtl="0" algn="ctr">
              <a:lnSpc>
                <a:spcPct val="100000"/>
              </a:lnSpc>
              <a:spcBef>
                <a:spcPts val="0"/>
              </a:spcBef>
              <a:spcAft>
                <a:spcPts val="0"/>
              </a:spcAft>
              <a:buNone/>
            </a:pPr>
            <a:r>
              <a:rPr lang="en" sz="1200"/>
              <a:t>By : </a:t>
            </a:r>
            <a:r>
              <a:rPr lang="en" sz="1200"/>
              <a:t>Joey Everette, Colton Hammond, Ian Young</a:t>
            </a:r>
            <a:endParaRPr sz="1200"/>
          </a:p>
          <a:p>
            <a:pPr indent="0" lvl="0" marL="0" marR="0" rtl="0" algn="ctr">
              <a:lnSpc>
                <a:spcPct val="10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680400" y="54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Summary</a:t>
            </a:r>
            <a:endParaRPr/>
          </a:p>
        </p:txBody>
      </p:sp>
      <p:sp>
        <p:nvSpPr>
          <p:cNvPr id="149" name="Google Shape;149;p22"/>
          <p:cNvSpPr txBox="1"/>
          <p:nvPr>
            <p:ph idx="1" type="body"/>
          </p:nvPr>
        </p:nvSpPr>
        <p:spPr>
          <a:xfrm>
            <a:off x="449175" y="1451000"/>
            <a:ext cx="2780700" cy="34758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1200"/>
              <a:t>Logistic Regression</a:t>
            </a:r>
            <a:endParaRPr b="1" sz="1200"/>
          </a:p>
          <a:p>
            <a:pPr indent="-304800" lvl="0" marL="457200" rtl="0" algn="l">
              <a:lnSpc>
                <a:spcPct val="200000"/>
              </a:lnSpc>
              <a:spcBef>
                <a:spcPts val="1200"/>
              </a:spcBef>
              <a:spcAft>
                <a:spcPts val="0"/>
              </a:spcAft>
              <a:buSzPts val="1200"/>
              <a:buChar char="●"/>
            </a:pPr>
            <a:r>
              <a:rPr lang="en" sz="1200"/>
              <a:t>Accuracy: ~90%</a:t>
            </a:r>
            <a:endParaRPr sz="1200"/>
          </a:p>
          <a:p>
            <a:pPr indent="-304800" lvl="0" marL="457200" rtl="0" algn="l">
              <a:lnSpc>
                <a:spcPct val="200000"/>
              </a:lnSpc>
              <a:spcBef>
                <a:spcPts val="0"/>
              </a:spcBef>
              <a:spcAft>
                <a:spcPts val="0"/>
              </a:spcAft>
              <a:buSzPts val="1200"/>
              <a:buChar char="●"/>
            </a:pPr>
            <a:r>
              <a:rPr lang="en" sz="1200"/>
              <a:t>Precision (readmitted): 50%</a:t>
            </a:r>
            <a:endParaRPr sz="1200"/>
          </a:p>
          <a:p>
            <a:pPr indent="-304800" lvl="0" marL="457200" rtl="0" algn="l">
              <a:lnSpc>
                <a:spcPct val="200000"/>
              </a:lnSpc>
              <a:spcBef>
                <a:spcPts val="0"/>
              </a:spcBef>
              <a:spcAft>
                <a:spcPts val="0"/>
              </a:spcAft>
              <a:buSzPts val="1200"/>
              <a:buChar char="●"/>
            </a:pPr>
            <a:r>
              <a:rPr lang="en" sz="1200"/>
              <a:t>Recall (readmitted): 2.9%</a:t>
            </a:r>
            <a:endParaRPr sz="1200"/>
          </a:p>
          <a:p>
            <a:pPr indent="-304800" lvl="0" marL="457200" rtl="0" algn="l">
              <a:lnSpc>
                <a:spcPct val="200000"/>
              </a:lnSpc>
              <a:spcBef>
                <a:spcPts val="0"/>
              </a:spcBef>
              <a:spcAft>
                <a:spcPts val="0"/>
              </a:spcAft>
              <a:buSzPts val="1200"/>
              <a:buChar char="●"/>
            </a:pPr>
            <a:r>
              <a:rPr lang="en" sz="1200"/>
              <a:t>F1-Score (readmitted): 5.6%</a:t>
            </a:r>
            <a:endParaRPr sz="1200"/>
          </a:p>
          <a:p>
            <a:pPr indent="-304800" lvl="0" marL="457200" rtl="0" algn="l">
              <a:lnSpc>
                <a:spcPct val="200000"/>
              </a:lnSpc>
              <a:spcBef>
                <a:spcPts val="0"/>
              </a:spcBef>
              <a:spcAft>
                <a:spcPts val="0"/>
              </a:spcAft>
              <a:buSzPts val="1200"/>
              <a:buChar char="●"/>
            </a:pPr>
            <a:r>
              <a:rPr lang="en" sz="1200"/>
              <a:t>Confusion Matrix: 6 out of 203 actual readmissions</a:t>
            </a:r>
            <a:endParaRPr sz="1200"/>
          </a:p>
        </p:txBody>
      </p:sp>
      <p:sp>
        <p:nvSpPr>
          <p:cNvPr id="150" name="Google Shape;150;p22"/>
          <p:cNvSpPr txBox="1"/>
          <p:nvPr/>
        </p:nvSpPr>
        <p:spPr>
          <a:xfrm>
            <a:off x="3302050" y="1451000"/>
            <a:ext cx="2780700" cy="2739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200">
                <a:solidFill>
                  <a:schemeClr val="accent1"/>
                </a:solidFill>
                <a:latin typeface="Lato"/>
                <a:ea typeface="Lato"/>
                <a:cs typeface="Lato"/>
                <a:sym typeface="Lato"/>
              </a:rPr>
              <a:t>Decision Tree</a:t>
            </a:r>
            <a:endParaRPr b="1" sz="1200">
              <a:solidFill>
                <a:schemeClr val="accent1"/>
              </a:solidFill>
              <a:latin typeface="Lato"/>
              <a:ea typeface="Lato"/>
              <a:cs typeface="Lato"/>
              <a:sym typeface="Lato"/>
            </a:endParaRPr>
          </a:p>
          <a:p>
            <a:pPr indent="-304800" lvl="0" marL="457200" rtl="0" algn="l">
              <a:lnSpc>
                <a:spcPct val="200000"/>
              </a:lnSpc>
              <a:spcBef>
                <a:spcPts val="1200"/>
              </a:spcBef>
              <a:spcAft>
                <a:spcPts val="0"/>
              </a:spcAft>
              <a:buClr>
                <a:schemeClr val="accent1"/>
              </a:buClr>
              <a:buSzPts val="1200"/>
              <a:buFont typeface="Lato"/>
              <a:buChar char="●"/>
            </a:pPr>
            <a:r>
              <a:rPr lang="en" sz="1200">
                <a:solidFill>
                  <a:schemeClr val="accent1"/>
                </a:solidFill>
                <a:latin typeface="Lato"/>
                <a:ea typeface="Lato"/>
                <a:cs typeface="Lato"/>
                <a:sym typeface="Lato"/>
              </a:rPr>
              <a:t>Accuracy: ~80%</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Precision (readmitted): 14%</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Recall (readmitted): 19.2%</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F1-Score (readmitted): 16.2%</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Confusion Matrix: 39 out of 203 actual readmissions</a:t>
            </a:r>
            <a:endParaRPr sz="1200">
              <a:solidFill>
                <a:schemeClr val="accent1"/>
              </a:solidFill>
              <a:latin typeface="Lato"/>
              <a:ea typeface="Lato"/>
              <a:cs typeface="Lato"/>
              <a:sym typeface="Lato"/>
            </a:endParaRPr>
          </a:p>
        </p:txBody>
      </p:sp>
      <p:sp>
        <p:nvSpPr>
          <p:cNvPr id="151" name="Google Shape;151;p22"/>
          <p:cNvSpPr txBox="1"/>
          <p:nvPr/>
        </p:nvSpPr>
        <p:spPr>
          <a:xfrm>
            <a:off x="6082725" y="1451000"/>
            <a:ext cx="2780700" cy="27399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b="1" lang="en" sz="1200">
                <a:solidFill>
                  <a:schemeClr val="accent1"/>
                </a:solidFill>
                <a:latin typeface="Lato"/>
                <a:ea typeface="Lato"/>
                <a:cs typeface="Lato"/>
                <a:sym typeface="Lato"/>
              </a:rPr>
              <a:t>Random Forest</a:t>
            </a:r>
            <a:endParaRPr b="1" sz="1200">
              <a:solidFill>
                <a:schemeClr val="accent1"/>
              </a:solidFill>
              <a:latin typeface="Lato"/>
              <a:ea typeface="Lato"/>
              <a:cs typeface="Lato"/>
              <a:sym typeface="Lato"/>
            </a:endParaRPr>
          </a:p>
          <a:p>
            <a:pPr indent="-304800" lvl="0" marL="457200" rtl="0" algn="l">
              <a:lnSpc>
                <a:spcPct val="200000"/>
              </a:lnSpc>
              <a:spcBef>
                <a:spcPts val="1200"/>
              </a:spcBef>
              <a:spcAft>
                <a:spcPts val="0"/>
              </a:spcAft>
              <a:buClr>
                <a:schemeClr val="accent1"/>
              </a:buClr>
              <a:buSzPts val="1200"/>
              <a:buFont typeface="Lato"/>
              <a:buChar char="●"/>
            </a:pPr>
            <a:r>
              <a:rPr lang="en" sz="1200">
                <a:solidFill>
                  <a:schemeClr val="accent1"/>
                </a:solidFill>
                <a:latin typeface="Lato"/>
                <a:ea typeface="Lato"/>
                <a:cs typeface="Lato"/>
                <a:sym typeface="Lato"/>
              </a:rPr>
              <a:t>Accuracy: ~90%</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Precision (readmitted): 50%</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Recall (readmitted): 0.5%</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F1-Score (readmitted): 0.97%</a:t>
            </a:r>
            <a:endParaRPr sz="1200">
              <a:solidFill>
                <a:schemeClr val="accent1"/>
              </a:solidFill>
              <a:latin typeface="Lato"/>
              <a:ea typeface="Lato"/>
              <a:cs typeface="Lato"/>
              <a:sym typeface="Lato"/>
            </a:endParaRPr>
          </a:p>
          <a:p>
            <a:pPr indent="-304800" lvl="0" marL="457200" rtl="0" algn="l">
              <a:lnSpc>
                <a:spcPct val="200000"/>
              </a:lnSpc>
              <a:spcBef>
                <a:spcPts val="0"/>
              </a:spcBef>
              <a:spcAft>
                <a:spcPts val="0"/>
              </a:spcAft>
              <a:buClr>
                <a:schemeClr val="accent1"/>
              </a:buClr>
              <a:buSzPts val="1200"/>
              <a:buFont typeface="Lato"/>
              <a:buChar char="●"/>
            </a:pPr>
            <a:r>
              <a:rPr lang="en" sz="1200">
                <a:solidFill>
                  <a:schemeClr val="accent1"/>
                </a:solidFill>
                <a:latin typeface="Lato"/>
                <a:ea typeface="Lato"/>
                <a:cs typeface="Lato"/>
                <a:sym typeface="Lato"/>
              </a:rPr>
              <a:t>Confusion Matrix: 1 out of 203 actual readmissions</a:t>
            </a:r>
            <a:endParaRPr sz="12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727650" y="55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Interpretation and Challenges</a:t>
            </a:r>
            <a:endParaRPr/>
          </a:p>
        </p:txBody>
      </p:sp>
      <p:sp>
        <p:nvSpPr>
          <p:cNvPr id="157" name="Google Shape;157;p23"/>
          <p:cNvSpPr txBox="1"/>
          <p:nvPr>
            <p:ph idx="1" type="body"/>
          </p:nvPr>
        </p:nvSpPr>
        <p:spPr>
          <a:xfrm>
            <a:off x="729450" y="1324850"/>
            <a:ext cx="7688700" cy="33987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None/>
            </a:pPr>
            <a:r>
              <a:rPr b="1" lang="en" sz="1200"/>
              <a:t>Challenges:</a:t>
            </a:r>
            <a:endParaRPr b="1" sz="1200"/>
          </a:p>
          <a:p>
            <a:pPr indent="0" lvl="0" marL="0" rtl="0" algn="l">
              <a:lnSpc>
                <a:spcPct val="200000"/>
              </a:lnSpc>
              <a:spcBef>
                <a:spcPts val="1200"/>
              </a:spcBef>
              <a:spcAft>
                <a:spcPts val="0"/>
              </a:spcAft>
              <a:buNone/>
            </a:pPr>
            <a:r>
              <a:rPr lang="en" sz="1200"/>
              <a:t>The biggest challenge we faced with this dataset was the severe class imbalance, with most patients not being readmitted. Due to the class we were </a:t>
            </a:r>
            <a:r>
              <a:rPr lang="en" sz="1200"/>
              <a:t>trying</a:t>
            </a:r>
            <a:r>
              <a:rPr lang="en" sz="1200"/>
              <a:t> to predict being the minority class, it made it much harder to predict.</a:t>
            </a:r>
            <a:endParaRPr sz="1200"/>
          </a:p>
          <a:p>
            <a:pPr indent="0" lvl="0" marL="0" rtl="0" algn="l">
              <a:lnSpc>
                <a:spcPct val="200000"/>
              </a:lnSpc>
              <a:spcBef>
                <a:spcPts val="1200"/>
              </a:spcBef>
              <a:spcAft>
                <a:spcPts val="0"/>
              </a:spcAft>
              <a:buNone/>
            </a:pPr>
            <a:r>
              <a:rPr b="1" lang="en" sz="1200"/>
              <a:t>Insights:</a:t>
            </a:r>
            <a:endParaRPr b="1" sz="1200"/>
          </a:p>
          <a:p>
            <a:pPr indent="0" lvl="0" marL="0" rtl="0" algn="l">
              <a:lnSpc>
                <a:spcPct val="200000"/>
              </a:lnSpc>
              <a:spcBef>
                <a:spcPts val="1200"/>
              </a:spcBef>
              <a:spcAft>
                <a:spcPts val="0"/>
              </a:spcAft>
              <a:buNone/>
            </a:pPr>
            <a:r>
              <a:rPr lang="en" sz="1200"/>
              <a:t>Although it didn’t have the highest precision, the Decision Tree performed the best when it came to identifying true positives. Logistic Regression and Random Forest however had a higher precision, but were much more </a:t>
            </a:r>
            <a:r>
              <a:rPr lang="en" sz="1200"/>
              <a:t>biased towards the majority class.</a:t>
            </a:r>
            <a:endParaRPr sz="1200"/>
          </a:p>
          <a:p>
            <a:pPr indent="0" lvl="0" marL="0" rtl="0" algn="l">
              <a:lnSpc>
                <a:spcPct val="200000"/>
              </a:lnSpc>
              <a:spcBef>
                <a:spcPts val="1200"/>
              </a:spcBef>
              <a:spcAft>
                <a:spcPts val="12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727650" y="56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3" name="Google Shape;163;p24"/>
          <p:cNvSpPr txBox="1"/>
          <p:nvPr>
            <p:ph idx="1" type="body"/>
          </p:nvPr>
        </p:nvSpPr>
        <p:spPr>
          <a:xfrm>
            <a:off x="729450" y="1549075"/>
            <a:ext cx="7688700" cy="279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200"/>
              <a:t>Predicting hospital readmission is a valuable, yet complex task due to data imbalance. While our models achieved high overall accuracy, they struggled with minority class detection. Addressing this imbalance and enriching features are the key to improving future predictive performances, and therefore future work should focus on better data representation and model robustness for medical predictions.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672300" y="59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93" name="Google Shape;93;p14"/>
          <p:cNvSpPr txBox="1"/>
          <p:nvPr>
            <p:ph idx="1" type="body"/>
          </p:nvPr>
        </p:nvSpPr>
        <p:spPr>
          <a:xfrm>
            <a:off x="727650" y="1349125"/>
            <a:ext cx="7688700" cy="2261100"/>
          </a:xfrm>
          <a:prstGeom prst="rect">
            <a:avLst/>
          </a:prstGeom>
        </p:spPr>
        <p:txBody>
          <a:bodyPr anchorCtr="0" anchor="t" bIns="91425" lIns="91425" spcFirstLastPara="1" rIns="91425" wrap="square" tIns="91425">
            <a:normAutofit/>
          </a:bodyPr>
          <a:lstStyle/>
          <a:p>
            <a:pPr indent="0" lvl="0" marL="0" marR="0" rtl="0" algn="l">
              <a:lnSpc>
                <a:spcPct val="200000"/>
              </a:lnSpc>
              <a:spcBef>
                <a:spcPts val="0"/>
              </a:spcBef>
              <a:spcAft>
                <a:spcPts val="1200"/>
              </a:spcAft>
              <a:buNone/>
            </a:pPr>
            <a:r>
              <a:rPr lang="en" sz="1400"/>
              <a:t>A big problem for people with </a:t>
            </a:r>
            <a:r>
              <a:rPr lang="en" sz="1400"/>
              <a:t>diabetes</a:t>
            </a:r>
            <a:r>
              <a:rPr lang="en" sz="1400"/>
              <a:t> is after getting there </a:t>
            </a:r>
            <a:r>
              <a:rPr lang="en" sz="1400"/>
              <a:t>initial</a:t>
            </a:r>
            <a:r>
              <a:rPr lang="en" sz="1400"/>
              <a:t> </a:t>
            </a:r>
            <a:r>
              <a:rPr lang="en" sz="1400"/>
              <a:t>diagnosis</a:t>
            </a:r>
            <a:r>
              <a:rPr lang="en" sz="1400"/>
              <a:t> they will get readmitted back to the </a:t>
            </a:r>
            <a:r>
              <a:rPr lang="en" sz="1400"/>
              <a:t>hospital</a:t>
            </a:r>
            <a:r>
              <a:rPr lang="en" sz="1400"/>
              <a:t> which will end up costing families large sums of money</a:t>
            </a:r>
            <a:r>
              <a:rPr lang="en" sz="1400"/>
              <a:t>. In this project, we are aiming to predict the likelihood of hospital readmission within 30 days for diabetic patients using the "Diabetes 130-US hospitals" dataset. By identifying key features such as age, gender, and race that influence early readmissions.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89175" y="619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9" name="Google Shape;99;p15"/>
          <p:cNvSpPr txBox="1"/>
          <p:nvPr>
            <p:ph idx="1" type="body"/>
          </p:nvPr>
        </p:nvSpPr>
        <p:spPr>
          <a:xfrm>
            <a:off x="638850" y="1273625"/>
            <a:ext cx="7688700" cy="2261100"/>
          </a:xfrm>
          <a:prstGeom prst="rect">
            <a:avLst/>
          </a:prstGeom>
        </p:spPr>
        <p:txBody>
          <a:bodyPr anchorCtr="0" anchor="t" bIns="91425" lIns="91425" spcFirstLastPara="1" rIns="91425" wrap="square" tIns="91425">
            <a:normAutofit fontScale="70000"/>
          </a:bodyPr>
          <a:lstStyle/>
          <a:p>
            <a:pPr indent="0" lvl="0" marL="0" rtl="0" algn="l">
              <a:lnSpc>
                <a:spcPct val="200000"/>
              </a:lnSpc>
              <a:spcBef>
                <a:spcPts val="0"/>
              </a:spcBef>
              <a:spcAft>
                <a:spcPts val="0"/>
              </a:spcAft>
              <a:buNone/>
            </a:pPr>
            <a:r>
              <a:rPr lang="en"/>
              <a:t>The dataset that we found in order to figure out our problem would be the</a:t>
            </a:r>
            <a:r>
              <a:rPr lang="en"/>
              <a:t> diabetes 130-US Hospitals for Years 1999-2008 that can be found on </a:t>
            </a:r>
            <a:r>
              <a:rPr lang="en"/>
              <a:t>the UC irvine machine repository website I will post the url to this specific dataset at the end of this slide. This dataset made it easy for us to be able to load it into the MySQL database which is then easy to then integrate in the jupyter notebook. We used MySQL Workbench to create a database named cap4770 and imported the diabetic_data.csv file using the built-in Table Data Import Wizard. Once the data was loaded, we connected MySQL to  Jupyter Notebook using the SQLAlchemy and Mysql-connector-python libraries. This allowed us to query and load the dataset into a pandas DataFrame for preprocessing, exploration, and modeling</a:t>
            </a:r>
            <a:endParaRPr/>
          </a:p>
          <a:p>
            <a:pPr indent="0" lvl="0" marL="0" rtl="0" algn="l">
              <a:lnSpc>
                <a:spcPct val="200000"/>
              </a:lnSpc>
              <a:spcBef>
                <a:spcPts val="1200"/>
              </a:spcBef>
              <a:spcAft>
                <a:spcPts val="1200"/>
              </a:spcAft>
              <a:buNone/>
            </a:pPr>
            <a:r>
              <a:t/>
            </a:r>
            <a:endParaRPr/>
          </a:p>
        </p:txBody>
      </p:sp>
      <p:pic>
        <p:nvPicPr>
          <p:cNvPr id="100" name="Google Shape;100;p15"/>
          <p:cNvPicPr preferRelativeResize="0"/>
          <p:nvPr/>
        </p:nvPicPr>
        <p:blipFill>
          <a:blip r:embed="rId3">
            <a:alphaModFix/>
          </a:blip>
          <a:stretch>
            <a:fillRect/>
          </a:stretch>
        </p:blipFill>
        <p:spPr>
          <a:xfrm>
            <a:off x="4131900" y="2733374"/>
            <a:ext cx="4413726" cy="2197325"/>
          </a:xfrm>
          <a:prstGeom prst="rect">
            <a:avLst/>
          </a:prstGeom>
          <a:noFill/>
          <a:ln>
            <a:noFill/>
          </a:ln>
        </p:spPr>
      </p:pic>
      <p:sp>
        <p:nvSpPr>
          <p:cNvPr id="101" name="Google Shape;101;p15"/>
          <p:cNvSpPr txBox="1"/>
          <p:nvPr/>
        </p:nvSpPr>
        <p:spPr>
          <a:xfrm>
            <a:off x="130850" y="4333225"/>
            <a:ext cx="39405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URL for the dataset: https://archive.ics.uci.edu/dataset/296/diabetes+130-us+hospitals+for+years+1999-2008</a:t>
            </a:r>
            <a:endParaRPr sz="1300">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72300" y="593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pic>
        <p:nvPicPr>
          <p:cNvPr id="107" name="Google Shape;107;p16"/>
          <p:cNvPicPr preferRelativeResize="0"/>
          <p:nvPr/>
        </p:nvPicPr>
        <p:blipFill>
          <a:blip r:embed="rId3">
            <a:alphaModFix/>
          </a:blip>
          <a:stretch>
            <a:fillRect/>
          </a:stretch>
        </p:blipFill>
        <p:spPr>
          <a:xfrm>
            <a:off x="40250" y="1266950"/>
            <a:ext cx="5094251" cy="3652175"/>
          </a:xfrm>
          <a:prstGeom prst="rect">
            <a:avLst/>
          </a:prstGeom>
          <a:noFill/>
          <a:ln>
            <a:noFill/>
          </a:ln>
        </p:spPr>
      </p:pic>
      <p:sp>
        <p:nvSpPr>
          <p:cNvPr id="108" name="Google Shape;108;p16"/>
          <p:cNvSpPr txBox="1"/>
          <p:nvPr/>
        </p:nvSpPr>
        <p:spPr>
          <a:xfrm>
            <a:off x="4786175" y="1266950"/>
            <a:ext cx="4313100" cy="3849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300">
                <a:solidFill>
                  <a:schemeClr val="accent1"/>
                </a:solidFill>
                <a:latin typeface="Lato"/>
                <a:ea typeface="Lato"/>
                <a:cs typeface="Lato"/>
                <a:sym typeface="Lato"/>
              </a:rPr>
              <a:t>We went about the data preprocessing by using </a:t>
            </a:r>
            <a:r>
              <a:rPr lang="en" sz="1300">
                <a:solidFill>
                  <a:schemeClr val="accent1"/>
                </a:solidFill>
                <a:latin typeface="Lato"/>
                <a:ea typeface="Lato"/>
                <a:cs typeface="Lato"/>
                <a:sym typeface="Lato"/>
              </a:rPr>
              <a:t>various</a:t>
            </a:r>
            <a:r>
              <a:rPr lang="en" sz="1300">
                <a:solidFill>
                  <a:schemeClr val="accent1"/>
                </a:solidFill>
                <a:latin typeface="Lato"/>
                <a:ea typeface="Lato"/>
                <a:cs typeface="Lato"/>
                <a:sym typeface="Lato"/>
              </a:rPr>
              <a:t> </a:t>
            </a:r>
            <a:r>
              <a:rPr lang="en" sz="1300">
                <a:solidFill>
                  <a:schemeClr val="accent1"/>
                </a:solidFill>
                <a:latin typeface="Lato"/>
                <a:ea typeface="Lato"/>
                <a:cs typeface="Lato"/>
                <a:sym typeface="Lato"/>
              </a:rPr>
              <a:t>cleaning</a:t>
            </a:r>
            <a:r>
              <a:rPr lang="en" sz="1300">
                <a:solidFill>
                  <a:schemeClr val="accent1"/>
                </a:solidFill>
                <a:latin typeface="Lato"/>
                <a:ea typeface="Lato"/>
                <a:cs typeface="Lato"/>
                <a:sym typeface="Lato"/>
              </a:rPr>
              <a:t> methods so the dataset was more streamline and accurate for </a:t>
            </a:r>
            <a:r>
              <a:rPr lang="en" sz="1300">
                <a:solidFill>
                  <a:schemeClr val="accent1"/>
                </a:solidFill>
                <a:latin typeface="Lato"/>
                <a:ea typeface="Lato"/>
                <a:cs typeface="Lato"/>
                <a:sym typeface="Lato"/>
              </a:rPr>
              <a:t>our problem statement. The steps in the right were taken so that we could take out the rows that were not needed for our target variables and some were also taken out that did not have important values </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48925" y="59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Data</a:t>
            </a:r>
            <a:endParaRPr/>
          </a:p>
        </p:txBody>
      </p:sp>
      <p:sp>
        <p:nvSpPr>
          <p:cNvPr id="114" name="Google Shape;114;p17"/>
          <p:cNvSpPr txBox="1"/>
          <p:nvPr>
            <p:ph idx="1" type="body"/>
          </p:nvPr>
        </p:nvSpPr>
        <p:spPr>
          <a:xfrm>
            <a:off x="727650" y="1313900"/>
            <a:ext cx="7688700" cy="2261100"/>
          </a:xfrm>
          <a:prstGeom prst="rect">
            <a:avLst/>
          </a:prstGeom>
        </p:spPr>
        <p:txBody>
          <a:bodyPr anchorCtr="0" anchor="t" bIns="91425" lIns="91425" spcFirstLastPara="1" rIns="91425" wrap="square" tIns="91425">
            <a:normAutofit fontScale="92500"/>
          </a:bodyPr>
          <a:lstStyle/>
          <a:p>
            <a:pPr indent="0" lvl="0" marL="0" marR="0" rtl="0" algn="l">
              <a:lnSpc>
                <a:spcPct val="200000"/>
              </a:lnSpc>
              <a:spcBef>
                <a:spcPts val="0"/>
              </a:spcBef>
              <a:spcAft>
                <a:spcPts val="0"/>
              </a:spcAft>
              <a:buNone/>
            </a:pPr>
            <a:r>
              <a:rPr lang="en"/>
              <a:t>To better understand the structure and distribution of the data, several exploratory data analysis (EDA) techniques were applied. This helped us identify feature distributions, target class imbalance, and early relationships between variables and readmission outcomes. A random sample of 10,000 records was used to make visualizations more efficient while preserving overall patterns. A count plot of the readmit_30 variable revealed a class imbalance, with the majority of patients not readmitted within 30 days.</a:t>
            </a:r>
            <a:endParaRPr/>
          </a:p>
          <a:p>
            <a:pPr indent="0" lvl="0" marL="0" marR="0" rtl="0" algn="l">
              <a:lnSpc>
                <a:spcPct val="200000"/>
              </a:lnSpc>
              <a:spcBef>
                <a:spcPts val="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165075" y="3062487"/>
            <a:ext cx="3569250" cy="2053374"/>
          </a:xfrm>
          <a:prstGeom prst="rect">
            <a:avLst/>
          </a:prstGeom>
          <a:noFill/>
          <a:ln>
            <a:noFill/>
          </a:ln>
        </p:spPr>
      </p:pic>
      <p:sp>
        <p:nvSpPr>
          <p:cNvPr id="116" name="Google Shape;116;p17"/>
          <p:cNvSpPr txBox="1"/>
          <p:nvPr/>
        </p:nvSpPr>
        <p:spPr>
          <a:xfrm>
            <a:off x="2657300" y="3165625"/>
            <a:ext cx="3397200" cy="1847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accent1"/>
                </a:solidFill>
                <a:latin typeface="Lato"/>
                <a:ea typeface="Lato"/>
                <a:cs typeface="Lato"/>
                <a:sym typeface="Lato"/>
              </a:rPr>
              <a:t>This graphic will show that most patients will not be readmitted within the 30 days of being diagnosed</a:t>
            </a:r>
            <a:endParaRPr sz="12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55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Data</a:t>
            </a:r>
            <a:endParaRPr/>
          </a:p>
        </p:txBody>
      </p:sp>
      <p:sp>
        <p:nvSpPr>
          <p:cNvPr id="122" name="Google Shape;122;p18"/>
          <p:cNvSpPr txBox="1"/>
          <p:nvPr>
            <p:ph idx="1" type="body"/>
          </p:nvPr>
        </p:nvSpPr>
        <p:spPr>
          <a:xfrm>
            <a:off x="727650" y="1379325"/>
            <a:ext cx="7688700" cy="2261100"/>
          </a:xfrm>
          <a:prstGeom prst="rect">
            <a:avLst/>
          </a:prstGeom>
        </p:spPr>
        <p:txBody>
          <a:bodyPr anchorCtr="0" anchor="t" bIns="91425" lIns="91425" spcFirstLastPara="1" rIns="91425" wrap="square" tIns="91425">
            <a:normAutofit/>
          </a:bodyPr>
          <a:lstStyle/>
          <a:p>
            <a:pPr indent="0" lvl="0" marL="0" marR="0" rtl="0" algn="l">
              <a:lnSpc>
                <a:spcPct val="200000"/>
              </a:lnSpc>
              <a:spcBef>
                <a:spcPts val="0"/>
              </a:spcBef>
              <a:spcAft>
                <a:spcPts val="0"/>
              </a:spcAft>
              <a:buNone/>
            </a:pPr>
            <a:r>
              <a:rPr lang="en"/>
              <a:t>There</a:t>
            </a:r>
            <a:r>
              <a:rPr lang="en"/>
              <a:t> was an </a:t>
            </a:r>
            <a:r>
              <a:rPr lang="en"/>
              <a:t>interesting</a:t>
            </a:r>
            <a:r>
              <a:rPr lang="en"/>
              <a:t> correlation when comparing the age against the </a:t>
            </a:r>
            <a:r>
              <a:rPr lang="en"/>
              <a:t>readmission</a:t>
            </a:r>
            <a:r>
              <a:rPr lang="en"/>
              <a:t> outcome. </a:t>
            </a:r>
            <a:r>
              <a:rPr lang="en"/>
              <a:t>Patients in older age brackets (e.g., [70-80), [60-70)) had slightly higher rates of readmission, though all age groups leaned heavily toward non-readmission. The graphic below shows this data trend about the age.</a:t>
            </a:r>
            <a:endParaRPr/>
          </a:p>
          <a:p>
            <a:pPr indent="0" lvl="0" marL="0" rtl="0" algn="l">
              <a:lnSpc>
                <a:spcPct val="200000"/>
              </a:lnSpc>
              <a:spcBef>
                <a:spcPts val="120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810275" y="2907501"/>
            <a:ext cx="6547075" cy="20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57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Data</a:t>
            </a:r>
            <a:endParaRPr/>
          </a:p>
        </p:txBody>
      </p:sp>
      <p:sp>
        <p:nvSpPr>
          <p:cNvPr id="129" name="Google Shape;129;p19"/>
          <p:cNvSpPr txBox="1"/>
          <p:nvPr>
            <p:ph idx="1" type="body"/>
          </p:nvPr>
        </p:nvSpPr>
        <p:spPr>
          <a:xfrm>
            <a:off x="727650" y="1318925"/>
            <a:ext cx="7688700" cy="2261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a:t>We were wondering if there was any other correlations in the data when you would compare them to other variables and one we tested was race vs readmission. One thing we saw that there was</a:t>
            </a:r>
            <a:r>
              <a:rPr lang="en"/>
              <a:t> no dramatic differences in readmission rates were observed across races most of the cases were heavily either caucasian or african american patients. However, this feature was retained for model training to account for possible indirect relationships. </a:t>
            </a:r>
            <a:endParaRPr/>
          </a:p>
        </p:txBody>
      </p:sp>
      <p:pic>
        <p:nvPicPr>
          <p:cNvPr id="130" name="Google Shape;130;p19"/>
          <p:cNvPicPr preferRelativeResize="0"/>
          <p:nvPr/>
        </p:nvPicPr>
        <p:blipFill>
          <a:blip r:embed="rId3">
            <a:alphaModFix/>
          </a:blip>
          <a:stretch>
            <a:fillRect/>
          </a:stretch>
        </p:blipFill>
        <p:spPr>
          <a:xfrm>
            <a:off x="727649" y="3268572"/>
            <a:ext cx="4866149" cy="187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7650" y="57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Exploring Data</a:t>
            </a:r>
            <a:endParaRPr/>
          </a:p>
        </p:txBody>
      </p:sp>
      <p:sp>
        <p:nvSpPr>
          <p:cNvPr id="136" name="Google Shape;136;p20"/>
          <p:cNvSpPr txBox="1"/>
          <p:nvPr>
            <p:ph idx="1" type="body"/>
          </p:nvPr>
        </p:nvSpPr>
        <p:spPr>
          <a:xfrm>
            <a:off x="451425" y="1313900"/>
            <a:ext cx="3442800" cy="3521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200"/>
              <a:t>To find the most </a:t>
            </a:r>
            <a:r>
              <a:rPr lang="en" sz="1200"/>
              <a:t>significant</a:t>
            </a:r>
            <a:r>
              <a:rPr lang="en" sz="1200"/>
              <a:t> predictors, a heat map was created. The heat map showed that features like number of inpatient visits, emergency visits, and number of diagnoses showed the most correlation with early readmission. After exploring </a:t>
            </a:r>
            <a:r>
              <a:rPr lang="en" sz="1200"/>
              <a:t>the</a:t>
            </a:r>
            <a:r>
              <a:rPr lang="en" sz="1200"/>
              <a:t> data, the dataset was deemed “imbalanced”, with it favoring non-readmitted cases.</a:t>
            </a:r>
            <a:endParaRPr sz="1200"/>
          </a:p>
        </p:txBody>
      </p:sp>
      <p:pic>
        <p:nvPicPr>
          <p:cNvPr id="137" name="Google Shape;137;p20"/>
          <p:cNvPicPr preferRelativeResize="0"/>
          <p:nvPr/>
        </p:nvPicPr>
        <p:blipFill rotWithShape="1">
          <a:blip r:embed="rId3">
            <a:alphaModFix/>
          </a:blip>
          <a:srcRect b="0" l="3702" r="9597" t="0"/>
          <a:stretch/>
        </p:blipFill>
        <p:spPr>
          <a:xfrm>
            <a:off x="3852950" y="713150"/>
            <a:ext cx="5179926" cy="412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687400" y="55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Modeling</a:t>
            </a:r>
            <a:endParaRPr/>
          </a:p>
        </p:txBody>
      </p:sp>
      <p:sp>
        <p:nvSpPr>
          <p:cNvPr id="143" name="Google Shape;143;p21"/>
          <p:cNvSpPr txBox="1"/>
          <p:nvPr>
            <p:ph idx="1" type="body"/>
          </p:nvPr>
        </p:nvSpPr>
        <p:spPr>
          <a:xfrm>
            <a:off x="729450" y="1394925"/>
            <a:ext cx="7688700" cy="2945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1200"/>
              <a:t>Three different modeling techniques </a:t>
            </a:r>
            <a:r>
              <a:rPr lang="en" sz="1200"/>
              <a:t>were used to predict whether diabetic patients would readmit within 30 days, with those being Logistic Regression, Decision Tree Classifier, and Random Forest Classifier. In order to improve performance, we took a random sample of 10,000 records for training and evaluation, which was split into 80% training and 20% testing. Each model was then fit and evaluated using precision, recall, F1-score, and confusion matrix.</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