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4" r:id="rId18"/>
    <p:sldId id="275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67" autoAdjust="0"/>
  </p:normalViewPr>
  <p:slideViewPr>
    <p:cSldViewPr snapToGrid="0">
      <p:cViewPr varScale="1">
        <p:scale>
          <a:sx n="74" d="100"/>
          <a:sy n="74" d="100"/>
        </p:scale>
        <p:origin x="732" y="72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657D-EB63-4E0D-8952-8EF8842F402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839-441B-4604-955F-8067AFCF47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24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657D-EB63-4E0D-8952-8EF8842F402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839-441B-4604-955F-8067AFCF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657D-EB63-4E0D-8952-8EF8842F402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839-441B-4604-955F-8067AFCF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657D-EB63-4E0D-8952-8EF8842F402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839-441B-4604-955F-8067AFCF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657D-EB63-4E0D-8952-8EF8842F402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839-441B-4604-955F-8067AFCF47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6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657D-EB63-4E0D-8952-8EF8842F402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839-441B-4604-955F-8067AFCF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7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657D-EB63-4E0D-8952-8EF8842F402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839-441B-4604-955F-8067AFCF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27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657D-EB63-4E0D-8952-8EF8842F402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839-441B-4604-955F-8067AFCF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657D-EB63-4E0D-8952-8EF8842F402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839-441B-4604-955F-8067AFCF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3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A6657D-EB63-4E0D-8952-8EF8842F402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459839-441B-4604-955F-8067AFCF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3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657D-EB63-4E0D-8952-8EF8842F402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9839-441B-4604-955F-8067AFCF4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0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A6657D-EB63-4E0D-8952-8EF8842F4023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459839-441B-4604-955F-8067AFCF471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883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Dataset+for+ADL+Recognition+with+Wrist-worn+Accelerometer" TargetMode="External"/><Relationship Id="rId2" Type="http://schemas.openxmlformats.org/officeDocument/2006/relationships/hyperlink" Target="http://luthuli.cs.uiuc.edu/~daf/courses/AML-18-Fall/AMLbook-3-Dec-18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Vector Quantization for Machine Learning Classification Projects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 Everton</a:t>
            </a:r>
          </a:p>
          <a:p>
            <a:r>
              <a:rPr lang="en-US" dirty="0" smtClean="0"/>
              <a:t>May 21,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451"/>
          </a:xfrm>
        </p:spPr>
        <p:txBody>
          <a:bodyPr/>
          <a:lstStyle/>
          <a:p>
            <a:r>
              <a:rPr lang="en-US" dirty="0" smtClean="0"/>
              <a:t>Slice into equally-sized chunks.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6" y="2835816"/>
            <a:ext cx="5253736" cy="3310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36" y="2835816"/>
            <a:ext cx="6100064" cy="40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codebook.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3105"/>
          </a:xfrm>
        </p:spPr>
        <p:txBody>
          <a:bodyPr/>
          <a:lstStyle/>
          <a:p>
            <a:r>
              <a:rPr lang="en-US" dirty="0" smtClean="0"/>
              <a:t>Codes will be averages of similar slices thanks to clustering.</a:t>
            </a:r>
          </a:p>
          <a:p>
            <a:r>
              <a:rPr lang="en-US" dirty="0" smtClean="0"/>
              <a:t>They will still resemble common patterns.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370" y="3809312"/>
            <a:ext cx="422016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1969"/>
          </a:xfrm>
        </p:spPr>
        <p:txBody>
          <a:bodyPr/>
          <a:lstStyle/>
          <a:p>
            <a:r>
              <a:rPr lang="en-US" dirty="0" smtClean="0"/>
              <a:t>Slice up a training sample, and build a histogram for collecting the slices’ nearest neighbors in the codebook.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43" y="2807594"/>
            <a:ext cx="7640116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3436"/>
          </a:xfrm>
        </p:spPr>
        <p:txBody>
          <a:bodyPr/>
          <a:lstStyle/>
          <a:p>
            <a:r>
              <a:rPr lang="en-US" dirty="0" smtClean="0"/>
              <a:t>Train a classifier using the histogram as your feature vector.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71" y="3152736"/>
            <a:ext cx="3820058" cy="55252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822269"/>
              </p:ext>
            </p:extLst>
          </p:nvPr>
        </p:nvGraphicFramePr>
        <p:xfrm>
          <a:off x="1890333" y="3610686"/>
          <a:ext cx="6738510" cy="1115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7702">
                  <a:extLst>
                    <a:ext uri="{9D8B030D-6E8A-4147-A177-3AD203B41FA5}">
                      <a16:colId xmlns:a16="http://schemas.microsoft.com/office/drawing/2014/main" val="1325909110"/>
                    </a:ext>
                  </a:extLst>
                </a:gridCol>
                <a:gridCol w="1347702">
                  <a:extLst>
                    <a:ext uri="{9D8B030D-6E8A-4147-A177-3AD203B41FA5}">
                      <a16:colId xmlns:a16="http://schemas.microsoft.com/office/drawing/2014/main" val="1030330626"/>
                    </a:ext>
                  </a:extLst>
                </a:gridCol>
                <a:gridCol w="1347702">
                  <a:extLst>
                    <a:ext uri="{9D8B030D-6E8A-4147-A177-3AD203B41FA5}">
                      <a16:colId xmlns:a16="http://schemas.microsoft.com/office/drawing/2014/main" val="573915838"/>
                    </a:ext>
                  </a:extLst>
                </a:gridCol>
                <a:gridCol w="1347702">
                  <a:extLst>
                    <a:ext uri="{9D8B030D-6E8A-4147-A177-3AD203B41FA5}">
                      <a16:colId xmlns:a16="http://schemas.microsoft.com/office/drawing/2014/main" val="1149523272"/>
                    </a:ext>
                  </a:extLst>
                </a:gridCol>
                <a:gridCol w="1347702">
                  <a:extLst>
                    <a:ext uri="{9D8B030D-6E8A-4147-A177-3AD203B41FA5}">
                      <a16:colId xmlns:a16="http://schemas.microsoft.com/office/drawing/2014/main" val="1441353127"/>
                    </a:ext>
                  </a:extLst>
                </a:gridCol>
              </a:tblGrid>
              <a:tr h="1115860"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1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20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0</a:t>
                      </a:r>
                      <a:endParaRPr 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 smtClean="0"/>
                        <a:t>3</a:t>
                      </a:r>
                      <a:endParaRPr 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538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85337" y="3845450"/>
            <a:ext cx="206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-&gt;   Zebra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862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Notebook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176529"/>
            <a:ext cx="102387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Adapted from CS 498, Applied Machine Learning, taught by Trevor Walker and developed by D. A. Forsyth. You can find the textbook for that </a:t>
            </a:r>
            <a:r>
              <a:rPr lang="en-US" sz="3200" dirty="0" smtClean="0"/>
              <a:t>course</a:t>
            </a:r>
            <a:r>
              <a:rPr lang="en-US" sz="3200" dirty="0"/>
              <a:t> </a:t>
            </a:r>
            <a:r>
              <a:rPr lang="en-US" sz="3200" u="sng" dirty="0">
                <a:hlinkClick r:id="rId2"/>
              </a:rPr>
              <a:t>here</a:t>
            </a:r>
            <a:r>
              <a:rPr lang="en-US" sz="3200" dirty="0"/>
              <a:t>(section 9.3)</a:t>
            </a:r>
          </a:p>
          <a:p>
            <a:r>
              <a:rPr lang="en-US" sz="3200" dirty="0" smtClean="0"/>
              <a:t>We used </a:t>
            </a:r>
            <a:r>
              <a:rPr lang="en-US" sz="3200" dirty="0"/>
              <a:t>the ADL dataset, available </a:t>
            </a:r>
            <a:r>
              <a:rPr lang="en-US" sz="3200" u="sng" dirty="0">
                <a:hlinkClick r:id="rId3"/>
              </a:rPr>
              <a:t>here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2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1678 examples, 14 unique labels.</a:t>
            </a:r>
          </a:p>
          <a:p>
            <a:r>
              <a:rPr lang="en-US" dirty="0" smtClean="0"/>
              <a:t>32Hz samples of accelerometer movement – 3 channels, variable length.</a:t>
            </a:r>
          </a:p>
          <a:p>
            <a:r>
              <a:rPr lang="en-US" dirty="0" smtClean="0"/>
              <a:t>~38,000 slices of size 32 (32x3, flattened)</a:t>
            </a:r>
          </a:p>
          <a:p>
            <a:r>
              <a:rPr lang="en-US" dirty="0" smtClean="0"/>
              <a:t>Feed into </a:t>
            </a:r>
            <a:r>
              <a:rPr lang="en-US" dirty="0" err="1" smtClean="0"/>
              <a:t>Kmeans</a:t>
            </a:r>
            <a:r>
              <a:rPr lang="en-US" dirty="0" smtClean="0"/>
              <a:t> -&gt; 480 centroids in the codebook.</a:t>
            </a:r>
          </a:p>
          <a:p>
            <a:r>
              <a:rPr lang="en-US" dirty="0" smtClean="0"/>
              <a:t>Slice training data for 3-fold validation.  (1118 training examples).</a:t>
            </a:r>
          </a:p>
          <a:p>
            <a:r>
              <a:rPr lang="en-US" dirty="0" smtClean="0"/>
              <a:t>Feed into nearest-neighbor using codebook.  Histogram the centroids for each training example.</a:t>
            </a:r>
          </a:p>
          <a:p>
            <a:r>
              <a:rPr lang="en-US" dirty="0" smtClean="0"/>
              <a:t>1118 histograms of length 480 with labels.</a:t>
            </a:r>
          </a:p>
          <a:p>
            <a:r>
              <a:rPr lang="en-US" dirty="0" smtClean="0"/>
              <a:t>Train, then predict on remaining 539 validation examples and measure accuracy.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680" y="1846263"/>
            <a:ext cx="93669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3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Code /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64" y="1891182"/>
            <a:ext cx="7324725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30904"/>
            <a:ext cx="6162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88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54" y="1840392"/>
            <a:ext cx="6178738" cy="448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9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and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lose in vector quantization?</a:t>
            </a:r>
          </a:p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 smtClean="0"/>
              <a:t>is it good for?</a:t>
            </a:r>
          </a:p>
          <a:p>
            <a:endParaRPr lang="en-US" dirty="0" smtClean="0"/>
          </a:p>
          <a:p>
            <a:r>
              <a:rPr lang="en-US" dirty="0" smtClean="0"/>
              <a:t>Where will it fail?</a:t>
            </a:r>
          </a:p>
          <a:p>
            <a:endParaRPr lang="en-US" dirty="0" smtClean="0"/>
          </a:p>
          <a:p>
            <a:r>
              <a:rPr lang="en-US" dirty="0" smtClean="0"/>
              <a:t>How can we tune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Introducing: Joe Everton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</a:t>
            </a:r>
          </a:p>
          <a:p>
            <a:r>
              <a:rPr lang="en-US" dirty="0" smtClean="0"/>
              <a:t>Principal Consultant at </a:t>
            </a:r>
            <a:r>
              <a:rPr lang="en-US" dirty="0" err="1" smtClean="0"/>
              <a:t>SoftSource</a:t>
            </a:r>
            <a:r>
              <a:rPr lang="en-US" dirty="0" smtClean="0"/>
              <a:t> Consulting</a:t>
            </a:r>
          </a:p>
          <a:p>
            <a:r>
              <a:rPr lang="en-US" dirty="0" smtClean="0"/>
              <a:t>Worked in many domains</a:t>
            </a:r>
          </a:p>
          <a:p>
            <a:pPr lvl="1"/>
            <a:r>
              <a:rPr lang="en-US" dirty="0" smtClean="0"/>
              <a:t>Factory automation</a:t>
            </a:r>
          </a:p>
          <a:p>
            <a:pPr lvl="1"/>
            <a:r>
              <a:rPr lang="en-US" dirty="0" smtClean="0"/>
              <a:t>3D graphics tools</a:t>
            </a:r>
          </a:p>
          <a:p>
            <a:pPr lvl="1"/>
            <a:r>
              <a:rPr lang="en-US" dirty="0" smtClean="0"/>
              <a:t>Online game</a:t>
            </a:r>
          </a:p>
          <a:p>
            <a:pPr lvl="1"/>
            <a:r>
              <a:rPr lang="en-US" dirty="0" smtClean="0"/>
              <a:t>Aviation</a:t>
            </a:r>
          </a:p>
          <a:p>
            <a:r>
              <a:rPr lang="en-US" dirty="0" smtClean="0"/>
              <a:t>Machine learning and data science.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0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you slice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Overlap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you cluster the data for your codebook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“K” for k-means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Hierarchical or 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Whatever parameters exist on your classifier</a:t>
            </a:r>
          </a:p>
        </p:txBody>
      </p:sp>
    </p:spTree>
    <p:extLst>
      <p:ext uri="{BB962C8B-B14F-4D97-AF65-F5344CB8AC3E}">
        <p14:creationId xmlns:p14="http://schemas.microsoft.com/office/powerpoint/2010/main" val="33993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Introducing: </a:t>
            </a:r>
            <a:r>
              <a:rPr lang="en-US" dirty="0" err="1" smtClean="0"/>
              <a:t>SoftSource</a:t>
            </a:r>
            <a:r>
              <a:rPr lang="en-US" dirty="0" smtClean="0"/>
              <a:t> Consulting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8800"/>
            <a:ext cx="4904275" cy="4040293"/>
          </a:xfrm>
        </p:spPr>
        <p:txBody>
          <a:bodyPr>
            <a:normAutofit/>
          </a:bodyPr>
          <a:lstStyle/>
          <a:p>
            <a:r>
              <a:rPr lang="en-US" dirty="0" smtClean="0"/>
              <a:t>Small consulting business right here in Tigard.</a:t>
            </a:r>
          </a:p>
          <a:p>
            <a:r>
              <a:rPr lang="en-US" dirty="0" smtClean="0"/>
              <a:t>We work on all kinds of software</a:t>
            </a:r>
          </a:p>
          <a:p>
            <a:pPr lvl="1"/>
            <a:r>
              <a:rPr lang="en-US" dirty="0" smtClean="0"/>
              <a:t>Modern Web </a:t>
            </a:r>
          </a:p>
          <a:p>
            <a:pPr lvl="1"/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Game Engine / VR</a:t>
            </a:r>
          </a:p>
          <a:p>
            <a:pPr lvl="1"/>
            <a:r>
              <a:rPr lang="en-US" dirty="0" smtClean="0"/>
              <a:t>Embedded</a:t>
            </a:r>
          </a:p>
          <a:p>
            <a:pPr lvl="1"/>
            <a:r>
              <a:rPr lang="en-US" dirty="0" smtClean="0"/>
              <a:t>Cloud</a:t>
            </a:r>
          </a:p>
          <a:p>
            <a:r>
              <a:rPr lang="en-US" dirty="0" smtClean="0"/>
              <a:t>Successful projects with all sorts of clients</a:t>
            </a:r>
          </a:p>
          <a:p>
            <a:pPr lvl="1"/>
            <a:r>
              <a:rPr lang="en-US" dirty="0" smtClean="0"/>
              <a:t>Sports apparel</a:t>
            </a:r>
          </a:p>
          <a:p>
            <a:pPr lvl="1"/>
            <a:r>
              <a:rPr lang="en-US" dirty="0" smtClean="0"/>
              <a:t>Famous online CCG</a:t>
            </a:r>
          </a:p>
          <a:p>
            <a:pPr lvl="1"/>
            <a:r>
              <a:rPr lang="en-US" dirty="0" smtClean="0"/>
              <a:t>Aviation</a:t>
            </a:r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53" y="2511381"/>
            <a:ext cx="2754268" cy="275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43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SoftSource</a:t>
            </a:r>
            <a:r>
              <a:rPr lang="en-US" dirty="0" smtClean="0"/>
              <a:t>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Ask us how we can help your project.</a:t>
            </a:r>
          </a:p>
          <a:p>
            <a:r>
              <a:rPr lang="en-US" sz="2400" dirty="0" smtClean="0"/>
              <a:t>Currently hiring software engineers with experience and consulting skills.</a:t>
            </a:r>
          </a:p>
          <a:p>
            <a:r>
              <a:rPr lang="en-US" sz="2400" dirty="0" smtClean="0"/>
              <a:t>Strong community of talent.  Founded in 2001.</a:t>
            </a:r>
          </a:p>
          <a:p>
            <a:r>
              <a:rPr lang="en-US" sz="2400" dirty="0" smtClean="0"/>
              <a:t>http://www.sftsrc.com</a:t>
            </a:r>
          </a:p>
        </p:txBody>
      </p:sp>
    </p:spTree>
    <p:extLst>
      <p:ext uri="{BB962C8B-B14F-4D97-AF65-F5344CB8AC3E}">
        <p14:creationId xmlns:p14="http://schemas.microsoft.com/office/powerpoint/2010/main" val="75606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Quantization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VQ as applied here is a pre-processing step for classification. </a:t>
            </a:r>
          </a:p>
          <a:p>
            <a:r>
              <a:rPr lang="en-US" dirty="0" smtClean="0"/>
              <a:t>What is it for?</a:t>
            </a:r>
          </a:p>
          <a:p>
            <a:pPr lvl="1"/>
            <a:r>
              <a:rPr lang="en-US" dirty="0" smtClean="0"/>
              <a:t>It helps classify data features vectors that are not fixed-length.</a:t>
            </a:r>
          </a:p>
          <a:p>
            <a:pPr lvl="1"/>
            <a:r>
              <a:rPr lang="en-US" dirty="0" smtClean="0"/>
              <a:t>It finds patterns.</a:t>
            </a:r>
          </a:p>
          <a:p>
            <a:r>
              <a:rPr lang="en-US" dirty="0" smtClean="0"/>
              <a:t>It can be used on many kinds of data: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Sound</a:t>
            </a:r>
          </a:p>
          <a:p>
            <a:pPr lvl="1"/>
            <a:r>
              <a:rPr lang="en-US" dirty="0" smtClean="0"/>
              <a:t>Signal data</a:t>
            </a:r>
            <a:endParaRPr lang="en-US" dirty="0"/>
          </a:p>
          <a:p>
            <a:r>
              <a:rPr lang="en-US" dirty="0" smtClean="0"/>
              <a:t>Let’s go over the algorithm, and then talk about what it’s good for.</a:t>
            </a:r>
          </a:p>
        </p:txBody>
      </p:sp>
    </p:spTree>
    <p:extLst>
      <p:ext uri="{BB962C8B-B14F-4D97-AF65-F5344CB8AC3E}">
        <p14:creationId xmlns:p14="http://schemas.microsoft.com/office/powerpoint/2010/main" val="1942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14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Quantization is the process of constraining an input from a continuous or otherwise large set of values (such as the real numbers) to a discrete set (such as the integers). – Wikipedia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can compress.  It is </a:t>
            </a:r>
            <a:r>
              <a:rPr lang="en-US" dirty="0" err="1" smtClean="0"/>
              <a:t>lossy</a:t>
            </a:r>
            <a:r>
              <a:rPr lang="en-US" dirty="0" smtClean="0"/>
              <a:t>.  But it can help us tackle certain problems.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cga sun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354" y="353987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unset palm tr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091" y="395897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83526"/>
              </p:ext>
            </p:extLst>
          </p:nvPr>
        </p:nvGraphicFramePr>
        <p:xfrm>
          <a:off x="2062480" y="227367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3602367913"/>
                    </a:ext>
                  </a:extLst>
                </a:gridCol>
                <a:gridCol w="5618480">
                  <a:extLst>
                    <a:ext uri="{9D8B030D-6E8A-4147-A177-3AD203B41FA5}">
                      <a16:colId xmlns:a16="http://schemas.microsoft.com/office/drawing/2014/main" val="2525218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K-means 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sklearn.cluster.Kmeans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85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histogram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numpy.histogram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83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multi-class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sklearn.ensemble.RandomForestClassifier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8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Stratified K-fold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sklearn.model_selection.StratifiedKFold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53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a codebook.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Slice real data into small chunks.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Use a clustering algorithm on the chunks to find k clusters.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centroid (mean) of each cluster becomes a code in the book.</a:t>
            </a:r>
          </a:p>
          <a:p>
            <a:pPr marL="514350" indent="-514350">
              <a:buAutoNum type="arabicPeriod"/>
            </a:pPr>
            <a:r>
              <a:rPr lang="en-US" dirty="0" smtClean="0"/>
              <a:t>Train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Slice a training example – same size as before.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Find the nearest neighbor of each slice in the codebook (think quantize).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Tally each time a code is referenced.  This makes a histogram with k bins.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Train a classifier (your choice) using the histogram as features and the label for the signal that produced the histogram.</a:t>
            </a:r>
          </a:p>
          <a:p>
            <a:pPr marL="971550" lvl="1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46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Predict using your trained classifier.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Slice a test example.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Find the k-nearest neighbors.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Produce a histogram.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Predict on the histogram using the trained classifier.</a:t>
            </a:r>
          </a:p>
          <a:p>
            <a:pPr marL="514350" indent="-514350">
              <a:buAutoNum type="arabicPeriod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2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C04F3D"/>
      </a:accent1>
      <a:accent2>
        <a:srgbClr val="6F2212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4336</TotalTime>
  <Words>648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Using Vector Quantization for Machine Learning Classification Projects</vt:lpstr>
      <vt:lpstr>Introducing: Joe Everton</vt:lpstr>
      <vt:lpstr>Introducing: SoftSource Consulting</vt:lpstr>
      <vt:lpstr>SoftSource, Continued</vt:lpstr>
      <vt:lpstr>Vector Quantization – What is it?</vt:lpstr>
      <vt:lpstr>Quantization</vt:lpstr>
      <vt:lpstr>Ingredients</vt:lpstr>
      <vt:lpstr>Steps</vt:lpstr>
      <vt:lpstr>Steps</vt:lpstr>
      <vt:lpstr>Visual Intuition</vt:lpstr>
      <vt:lpstr>Build a codebook.</vt:lpstr>
      <vt:lpstr>Train</vt:lpstr>
      <vt:lpstr>Train</vt:lpstr>
      <vt:lpstr>Notebook Demo</vt:lpstr>
      <vt:lpstr>Data Flow</vt:lpstr>
      <vt:lpstr>Accelerometer Data</vt:lpstr>
      <vt:lpstr>High Level Code / Results</vt:lpstr>
      <vt:lpstr>Confusion Matrix</vt:lpstr>
      <vt:lpstr>Uses and Limitations</vt:lpstr>
      <vt:lpstr>Hyperparameters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Vector Quantization for Machine Learning Classification Projects</dc:title>
  <dc:creator>Joe Everton</dc:creator>
  <cp:lastModifiedBy>Joe Everton</cp:lastModifiedBy>
  <cp:revision>30</cp:revision>
  <dcterms:created xsi:type="dcterms:W3CDTF">2019-05-18T19:25:39Z</dcterms:created>
  <dcterms:modified xsi:type="dcterms:W3CDTF">2019-05-22T19:29:29Z</dcterms:modified>
</cp:coreProperties>
</file>