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FA3C6-3E73-4C76-8D07-09402DFA7B6B}" v="2" dt="2022-09-16T14:30:38.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vgenija Pigozne" userId="e40f5aecb155031b" providerId="LiveId" clId="{E8DFA3C6-3E73-4C76-8D07-09402DFA7B6B}"/>
    <pc:docChg chg="undo custSel modSld">
      <pc:chgData name="Jevgenija Pigozne" userId="e40f5aecb155031b" providerId="LiveId" clId="{E8DFA3C6-3E73-4C76-8D07-09402DFA7B6B}" dt="2022-09-16T18:33:43.680" v="226" actId="20577"/>
      <pc:docMkLst>
        <pc:docMk/>
      </pc:docMkLst>
      <pc:sldChg chg="addSp delSp modSp mod modNotes">
        <pc:chgData name="Jevgenija Pigozne" userId="e40f5aecb155031b" providerId="LiveId" clId="{E8DFA3C6-3E73-4C76-8D07-09402DFA7B6B}" dt="2022-09-16T18:33:43.680" v="226" actId="20577"/>
        <pc:sldMkLst>
          <pc:docMk/>
          <pc:sldMk cId="0" sldId="257"/>
        </pc:sldMkLst>
        <pc:spChg chg="mod">
          <ac:chgData name="Jevgenija Pigozne" userId="e40f5aecb155031b" providerId="LiveId" clId="{E8DFA3C6-3E73-4C76-8D07-09402DFA7B6B}" dt="2022-09-16T18:33:43.680" v="226" actId="20577"/>
          <ac:spMkLst>
            <pc:docMk/>
            <pc:sldMk cId="0" sldId="257"/>
            <ac:spMk id="59" creationId="{00000000-0000-0000-0000-000000000000}"/>
          </ac:spMkLst>
        </pc:spChg>
        <pc:spChg chg="del mod">
          <ac:chgData name="Jevgenija Pigozne" userId="e40f5aecb155031b" providerId="LiveId" clId="{E8DFA3C6-3E73-4C76-8D07-09402DFA7B6B}" dt="2022-09-16T14:28:44.114" v="12" actId="478"/>
          <ac:spMkLst>
            <pc:docMk/>
            <pc:sldMk cId="0" sldId="257"/>
            <ac:spMk id="60" creationId="{00000000-0000-0000-0000-000000000000}"/>
          </ac:spMkLst>
        </pc:spChg>
        <pc:spChg chg="mod">
          <ac:chgData name="Jevgenija Pigozne" userId="e40f5aecb155031b" providerId="LiveId" clId="{E8DFA3C6-3E73-4C76-8D07-09402DFA7B6B}" dt="2022-09-16T18:31:49.542" v="206" actId="14100"/>
          <ac:spMkLst>
            <pc:docMk/>
            <pc:sldMk cId="0" sldId="257"/>
            <ac:spMk id="61" creationId="{00000000-0000-0000-0000-000000000000}"/>
          </ac:spMkLst>
        </pc:spChg>
        <pc:graphicFrameChg chg="add mod modGraphic">
          <ac:chgData name="Jevgenija Pigozne" userId="e40f5aecb155031b" providerId="LiveId" clId="{E8DFA3C6-3E73-4C76-8D07-09402DFA7B6B}" dt="2022-09-16T14:33:33.784" v="38" actId="207"/>
          <ac:graphicFrameMkLst>
            <pc:docMk/>
            <pc:sldMk cId="0" sldId="257"/>
            <ac:graphicFrameMk id="2" creationId="{2E4B8613-1339-4911-9F87-DB3459BB38EE}"/>
          </ac:graphicFrameMkLst>
        </pc:graphicFrameChg>
        <pc:graphicFrameChg chg="add mod modGraphic">
          <ac:chgData name="Jevgenija Pigozne" userId="e40f5aecb155031b" providerId="LiveId" clId="{E8DFA3C6-3E73-4C76-8D07-09402DFA7B6B}" dt="2022-09-16T14:35:01.468" v="46" actId="14100"/>
          <ac:graphicFrameMkLst>
            <pc:docMk/>
            <pc:sldMk cId="0" sldId="257"/>
            <ac:graphicFrameMk id="3" creationId="{EF87F329-0CFC-4C93-8750-129F31AE4ABB}"/>
          </ac:graphicFrameMkLst>
        </pc:graphicFrame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e40f5aecb155031b/Masterschool/Statistics/projectdatanyse_v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e40f5aecb155031b/Masterschool/Statistics/projectdatanyse_v1.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'Year 4 REIT '!$A$2:$A$27</cx:f>
        <cx:lvl ptCount="26" formatCode="_-[$$-en-US]* #,##0.00_ ;_-[$$-en-US]* \-#,##0.00\ ;_-[$$-en-US]* &quot;-&quot;??_ ;_-@_ ">
          <cx:pt idx="0">10855810000</cx:pt>
          <cx:pt idx="1">7082000000</cx:pt>
          <cx:pt idx="2">5387000000</cx:pt>
          <cx:pt idx="3">5266103000</cx:pt>
          <cx:pt idx="4">4771516000</cx:pt>
          <cx:pt idx="5">3775685000</cx:pt>
          <cx:pt idx="6">3663851000</cx:pt>
          <cx:pt idx="7">3442646000</cx:pt>
          <cx:pt idx="8">3007976000</cx:pt>
          <cx:pt idx="9">2744965000</cx:pt>
          <cx:pt idx="10">2725867000</cx:pt>
          <cx:pt idx="11">2506202000</cx:pt>
          <cx:pt idx="12">2490821000</cx:pt>
          <cx:pt idx="13">2403906000</cx:pt>
          <cx:pt idx="14">2040486000</cx:pt>
          <cx:pt idx="15">1763336000</cx:pt>
          <cx:pt idx="16">1662829000</cx:pt>
          <cx:pt idx="17">1288149000</cx:pt>
          <cx:pt idx="18">1194407000</cx:pt>
          <cx:pt idx="19">1166769000</cx:pt>
          <cx:pt idx="20">1042779000</cx:pt>
          <cx:pt idx="21">1023285000</cx:pt>
          <cx:pt idx="22">981310000</cx:pt>
          <cx:pt idx="23">894638000</cx:pt>
          <cx:pt idx="24">801591000</cx:pt>
          <cx:pt idx="25">782270000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solidFill>
                <a:latin typeface="Calibri" panose="020F0502020204030204"/>
              </a:rPr>
              <a:t>Total Revenue distribution in $ (Year 4</a:t>
            </a:r>
            <a:r>
              <a:rPr lang="en-US" sz="1400" b="0" i="0" u="none" strike="noStrike" baseline="0" dirty="0">
                <a:solidFill>
                  <a:sysClr val="windowText" lastClr="000000"/>
                </a:solidFill>
                <a:latin typeface="Calibri" panose="020F0502020204030204"/>
              </a:rPr>
              <a:t>)</a:t>
            </a:r>
          </a:p>
          <a:p>
            <a:pPr algn="ctr" rtl="0">
              <a:defRPr/>
            </a:pPr>
            <a:r>
              <a:rPr lang="en-US" sz="1400" b="1" i="0" u="none" strike="noStrike" baseline="0" dirty="0">
                <a:solidFill>
                  <a:srgbClr val="C00000"/>
                </a:solidFill>
                <a:effectLst/>
                <a:latin typeface="Calibri" panose="020F0502020204030204"/>
                <a:ea typeface="Calibri" panose="020F0502020204030204" pitchFamily="34" charset="0"/>
                <a:cs typeface="Calibri" panose="020F0502020204030204" pitchFamily="34" charset="0"/>
              </a:rPr>
              <a:t>REIT</a:t>
            </a:r>
            <a:endParaRPr lang="en-US" sz="1400" b="0" i="0" u="none" strike="noStrike" baseline="0" dirty="0">
              <a:solidFill>
                <a:srgbClr val="C00000"/>
              </a:solidFill>
              <a:latin typeface="Calibri" panose="020F0502020204030204"/>
            </a:endParaRPr>
          </a:p>
        </cx:rich>
      </cx:tx>
    </cx:title>
    <cx:plotArea>
      <cx:plotAreaRegion>
        <cx:series layoutId="clusteredColumn" uniqueId="{E2DE4B5F-CACB-46ED-9595-C6B2B0B60D0D}">
          <cx:spPr>
            <a:solidFill>
              <a:srgbClr val="C00000"/>
            </a:solidFill>
          </cx:spPr>
          <cx:dataLabels pos="outEnd">
            <cx:visibility seriesName="0" categoryName="0" value="1"/>
          </cx:dataLabels>
          <cx:dataId val="0"/>
          <cx:layoutPr>
            <cx:binning intervalClosed="r">
              <cx:binCount val="7"/>
            </cx:binning>
          </cx:layoutPr>
        </cx:series>
      </cx:plotAreaRegion>
      <cx:axis id="0">
        <cx:catScaling gapWidth="0.300000012"/>
        <cx:title>
          <cx:tx>
            <cx:txData>
              <cx:v>Total Revenue in Billions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Total Revenue in Billions</a:t>
              </a:r>
            </a:p>
          </cx:txPr>
        </cx:title>
        <cx:tickLabels/>
        <cx:numFmt formatCode=" #0,,,&quot;B&quot;" sourceLinked="0"/>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'Year 4 Health Care'!$A$2:$A$48</cx:f>
        <cx:lvl ptCount="47" formatCode="_-[$$-en-US]* #,##0.00_ ;_-[$$-en-US]* \-#,##0.00\ ;_-[$$-en-US]* &quot;-&quot;??_ ;_-@_ ">
          <cx:pt idx="0">190884000000</cx:pt>
          <cx:pt idx="1">184840000000</cx:pt>
          <cx:pt idx="2">146849686000</cx:pt>
          <cx:pt idx="3">121546000000</cx:pt>
          <cx:pt idx="4">79156500000</cx:pt>
          <cx:pt idx="5">54379000000</cx:pt>
          <cx:pt idx="6">48851000000</cx:pt>
          <cx:pt idx="7">39678000000</cx:pt>
          <cx:pt idx="8">39498000000</cx:pt>
          <cx:pt idx="9">37876000000</cx:pt>
          <cx:pt idx="10">32639000000</cx:pt>
          <cx:pt idx="11">22991000000</cx:pt>
          <cx:pt idx="12">22859000000</cx:pt>
          <cx:pt idx="13">22760000000</cx:pt>
          <cx:pt idx="14">20405000000</cx:pt>
          <cx:pt idx="15">19958700000</cx:pt>
          <cx:pt idx="16">16965400000</cx:pt>
          <cx:pt idx="17">16560000000</cx:pt>
          <cx:pt idx="18">13781837000</cx:pt>
          <cx:pt idx="19">12483000000</cx:pt>
          <cx:pt idx="20">11448800000</cx:pt>
          <cx:pt idx="21">11325000000</cx:pt>
          <cx:pt idx="22">11229200000</cx:pt>
          <cx:pt idx="23">10629719000</cx:pt>
          <cx:pt idx="24">9968000000</cx:pt>
          <cx:pt idx="25">8680100000</cx:pt>
          <cx:pt idx="26">7493000000</cx:pt>
          <cx:pt idx="27">7477000000</cx:pt>
          <cx:pt idx="28">5997800000</cx:pt>
          <cx:pt idx="29">5386703000</cx:pt>
          <cx:pt idx="30">4888000000</cx:pt>
          <cx:pt idx="31">4860427000</cx:pt>
          <cx:pt idx="32">4796473000</cx:pt>
          <cx:pt idx="33">3714000000</cx:pt>
          <cx:pt idx="34">3217800000</cx:pt>
          <cx:pt idx="35">3084000000</cx:pt>
          <cx:pt idx="36">2832700000</cx:pt>
          <cx:pt idx="37">2704400000</cx:pt>
          <cx:pt idx="38">2674300000</cx:pt>
          <cx:pt idx="39">2508257000</cx:pt>
          <cx:pt idx="40">2493700000</cx:pt>
          <cx:pt idx="41">2398373000</cx:pt>
          <cx:pt idx="42">2262359000</cx:pt>
          <cx:pt idx="43">2042332000</cx:pt>
          <cx:pt idx="44">1966814000</cx:pt>
          <cx:pt idx="45">1601892000</cx:pt>
          <cx:pt idx="46">1032336000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cap="none" spc="20" baseline="0" dirty="0">
                <a:solidFill>
                  <a:sysClr val="windowText" lastClr="000000"/>
                </a:solidFill>
                <a:latin typeface="Calibri" panose="020F0502020204030204"/>
              </a:rPr>
              <a:t>Total Revenue </a:t>
            </a:r>
            <a:r>
              <a:rPr lang="en-US" sz="1400" b="1" i="0" u="none" strike="noStrike" cap="none" spc="20" baseline="0" dirty="0" err="1">
                <a:solidFill>
                  <a:sysClr val="windowText" lastClr="000000"/>
                </a:solidFill>
                <a:latin typeface="Calibri" panose="020F0502020204030204"/>
              </a:rPr>
              <a:t>distrribution</a:t>
            </a:r>
            <a:r>
              <a:rPr lang="en-US" sz="1400" b="1" i="0" u="none" strike="noStrike" cap="none" spc="20" baseline="0" dirty="0">
                <a:solidFill>
                  <a:sysClr val="windowText" lastClr="000000"/>
                </a:solidFill>
                <a:latin typeface="Calibri" panose="020F0502020204030204"/>
              </a:rPr>
              <a:t> </a:t>
            </a:r>
            <a:r>
              <a:rPr lang="en-US" sz="1400" b="1" i="0" u="none" strike="noStrike" cap="none" spc="20" baseline="0" dirty="0">
                <a:solidFill>
                  <a:sysClr val="windowText" lastClr="000000"/>
                </a:solidFill>
                <a:effectLst/>
                <a:latin typeface="Calibri" panose="020F0502020204030204"/>
                <a:ea typeface="Calibri" panose="020F0502020204030204" pitchFamily="34" charset="0"/>
                <a:cs typeface="Calibri" panose="020F0502020204030204" pitchFamily="34" charset="0"/>
              </a:rPr>
              <a:t>in $ (Year 4)</a:t>
            </a:r>
            <a:endParaRPr lang="en-US" sz="1400" b="1" i="0" u="none" strike="noStrike" cap="none" spc="20" baseline="0" dirty="0">
              <a:solidFill>
                <a:sysClr val="windowText" lastClr="000000"/>
              </a:solidFill>
              <a:latin typeface="Calibri" panose="020F0502020204030204"/>
            </a:endParaRPr>
          </a:p>
          <a:p>
            <a:pPr algn="ctr" rtl="0">
              <a:defRPr/>
            </a:pPr>
            <a:r>
              <a:rPr lang="en-US" sz="1400" b="1" i="0" u="none" strike="noStrike" cap="none" spc="20" baseline="0" dirty="0">
                <a:solidFill>
                  <a:srgbClr val="002060"/>
                </a:solidFill>
                <a:latin typeface="Calibri" panose="020F0502020204030204"/>
              </a:rPr>
              <a:t>Health Care Sector </a:t>
            </a:r>
          </a:p>
        </cx:rich>
      </cx:tx>
    </cx:title>
    <cx:plotArea>
      <cx:plotAreaRegion>
        <cx:series layoutId="clusteredColumn" uniqueId="{4AF548FF-421A-49FB-B043-45C266239E0D}">
          <cx:spPr>
            <a:solidFill>
              <a:srgbClr val="002060"/>
            </a:solidFill>
          </cx:spPr>
          <cx:dataLabels pos="outEnd">
            <cx:visibility seriesName="0" categoryName="0" value="1"/>
          </cx:dataLabels>
          <cx:dataId val="0"/>
          <cx:layoutPr>
            <cx:binning intervalClosed="r" overflow="39678000000.000099">
              <cx:binCount val="7"/>
            </cx:binning>
          </cx:layoutPr>
        </cx:series>
      </cx:plotAreaRegion>
      <cx:axis id="0">
        <cx:catScaling gapWidth="0.300000012"/>
        <cx:title>
          <cx:tx>
            <cx:txData>
              <cx:v>Total Revenue in Billions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Total Revenue in Billions</a:t>
              </a:r>
            </a:p>
          </cx:txPr>
        </cx:title>
        <cx:tickLabels/>
        <cx:numFmt formatCode=" #0,,,&quot;B&quot;" sourceLinked="0"/>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50000"/>
                      <a:lumOff val="50000"/>
                    </a:sysClr>
                  </a:solidFill>
                  <a:latin typeface="Calibri" panose="020F0502020204030204"/>
                </a:rPr>
                <a:t>Frequency</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900"/>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50000"/>
        <a:lumOff val="50000"/>
      </a:schemeClr>
    </cs:fontRef>
    <cs:defRPr sz="900"/>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400"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9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253573" y="776087"/>
            <a:ext cx="8603504" cy="167511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lgn="just">
              <a:lnSpc>
                <a:spcPct val="107000"/>
              </a:lnSpc>
              <a:spcAft>
                <a:spcPts val="800"/>
              </a:spcAft>
              <a:buNone/>
            </a:pPr>
            <a:r>
              <a:rPr lang="en-GB"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Distributions of both sectors are right or positively highly skewed (skewness of REIT is </a:t>
            </a:r>
            <a:r>
              <a:rPr lang="en-GB"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1.95, skewness of Health Care is 1.86) Mean is greater than median: 2.9B &gt; 2.4B for REIT and 46.5B &gt; 22.8B for Health Care. </a:t>
            </a:r>
            <a:r>
              <a:rPr lang="en-GB"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outliers of the distribution curve are further out towards the right and closer to the mean on the left. There is a significant difference in value range which is </a:t>
            </a:r>
            <a:r>
              <a:rPr lang="en-GB"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10.1B with Max value= 10.9B and Min value=</a:t>
            </a: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0.8B for REIT and 182B with Max value= 191B and Min value=</a:t>
            </a: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9B for Health Care. REIT’s kurtosis is a leptokurtic distribution (4.7), concentrated toward the mean. The outliers stretch the horizontal axis of the histogram graph and make the bulk of the values appear in a narrow vertical range. Health Care Sector’s kurtosis is a platykurtic distribution (2.44),  leading to less extreme outliers. Standard deviation for REIT is 2.3B and less than mean, meaning values are clustered around the mean. Standard deviation for Health Care sector is 54B and is more than mean , it indicates values are more spread out.</a:t>
            </a:r>
            <a:endParaRPr lang="en-GB"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Google Shape;61;p14"/>
          <p:cNvSpPr txBox="1">
            <a:spLocks noGrp="1"/>
          </p:cNvSpPr>
          <p:nvPr>
            <p:ph type="title"/>
          </p:nvPr>
        </p:nvSpPr>
        <p:spPr>
          <a:xfrm>
            <a:off x="0" y="0"/>
            <a:ext cx="9144000" cy="676195"/>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Open Sans"/>
                <a:ea typeface="Open Sans"/>
                <a:cs typeface="Open Sans"/>
                <a:sym typeface="Open Sans"/>
              </a:rPr>
              <a:t>What sector, REIT or Healt </a:t>
            </a:r>
            <a:r>
              <a:rPr lang="en" sz="2000" dirty="0">
                <a:solidFill>
                  <a:schemeClr val="bg1"/>
                </a:solidFill>
                <a:latin typeface="Open Sans"/>
                <a:ea typeface="Open Sans"/>
                <a:cs typeface="Open Sans"/>
                <a:sym typeface="Open Sans"/>
              </a:rPr>
              <a:t>Care, </a:t>
            </a:r>
            <a:r>
              <a:rPr lang="en-GB" sz="2000" b="0" i="0" dirty="0">
                <a:solidFill>
                  <a:schemeClr val="bg1"/>
                </a:solidFill>
                <a:effectLst/>
                <a:latin typeface="arial" panose="020B0604020202020204" pitchFamily="34" charset="0"/>
              </a:rPr>
              <a:t>generated more money from their core revenue-driving operations in Year 4?</a:t>
            </a:r>
            <a:endParaRPr sz="2000" dirty="0">
              <a:solidFill>
                <a:schemeClr val="bg1"/>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2" name="Chart 1" descr="Chart type: Histogram. Frequency of 'Total Revenue'&#10;&#10;Description automatically generated">
                <a:extLst>
                  <a:ext uri="{FF2B5EF4-FFF2-40B4-BE49-F238E27FC236}">
                    <a16:creationId xmlns:a16="http://schemas.microsoft.com/office/drawing/2014/main" id="{2E4B8613-1339-4911-9F87-DB3459BB38EE}"/>
                  </a:ext>
                </a:extLst>
              </p:cNvPr>
              <p:cNvGraphicFramePr/>
              <p:nvPr>
                <p:extLst>
                  <p:ext uri="{D42A27DB-BD31-4B8C-83A1-F6EECF244321}">
                    <p14:modId xmlns:p14="http://schemas.microsoft.com/office/powerpoint/2010/main" val="4027005703"/>
                  </p:ext>
                </p:extLst>
              </p:nvPr>
            </p:nvGraphicFramePr>
            <p:xfrm>
              <a:off x="85358" y="2571750"/>
              <a:ext cx="4548114" cy="234531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descr="Chart type: Histogram. Frequency of 'Total Revenue'&#10;&#10;Description automatically generated">
                <a:extLst>
                  <a:ext uri="{FF2B5EF4-FFF2-40B4-BE49-F238E27FC236}">
                    <a16:creationId xmlns:a16="http://schemas.microsoft.com/office/drawing/2014/main" id="{2E4B8613-1339-4911-9F87-DB3459BB38EE}"/>
                  </a:ext>
                </a:extLst>
              </p:cNvPr>
              <p:cNvPicPr>
                <a:picLocks noGrp="1" noRot="1" noChangeAspect="1" noMove="1" noResize="1" noEditPoints="1" noAdjustHandles="1" noChangeArrowheads="1" noChangeShapeType="1"/>
              </p:cNvPicPr>
              <p:nvPr/>
            </p:nvPicPr>
            <p:blipFill>
              <a:blip r:embed="rId4"/>
              <a:stretch>
                <a:fillRect/>
              </a:stretch>
            </p:blipFill>
            <p:spPr>
              <a:xfrm>
                <a:off x="85358" y="2571750"/>
                <a:ext cx="4548114" cy="2345311"/>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3" name="Chart 2" descr="Chart type: Histogram. Frequency of 'Total Revenue'&#10;&#10;Description automatically generated">
                <a:extLst>
                  <a:ext uri="{FF2B5EF4-FFF2-40B4-BE49-F238E27FC236}">
                    <a16:creationId xmlns:a16="http://schemas.microsoft.com/office/drawing/2014/main" id="{EF87F329-0CFC-4C93-8750-129F31AE4ABB}"/>
                  </a:ext>
                </a:extLst>
              </p:cNvPr>
              <p:cNvGraphicFramePr/>
              <p:nvPr>
                <p:extLst>
                  <p:ext uri="{D42A27DB-BD31-4B8C-83A1-F6EECF244321}">
                    <p14:modId xmlns:p14="http://schemas.microsoft.com/office/powerpoint/2010/main" val="805697972"/>
                  </p:ext>
                </p:extLst>
              </p:nvPr>
            </p:nvGraphicFramePr>
            <p:xfrm>
              <a:off x="4272323" y="2571750"/>
              <a:ext cx="4786319" cy="2345311"/>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3" name="Chart 2" descr="Chart type: Histogram. Frequency of 'Total Revenue'&#10;&#10;Description automatically generated">
                <a:extLst>
                  <a:ext uri="{FF2B5EF4-FFF2-40B4-BE49-F238E27FC236}">
                    <a16:creationId xmlns:a16="http://schemas.microsoft.com/office/drawing/2014/main" id="{EF87F329-0CFC-4C93-8750-129F31AE4ABB}"/>
                  </a:ext>
                </a:extLst>
              </p:cNvPr>
              <p:cNvPicPr>
                <a:picLocks noGrp="1" noRot="1" noChangeAspect="1" noMove="1" noResize="1" noEditPoints="1" noAdjustHandles="1" noChangeArrowheads="1" noChangeShapeType="1"/>
              </p:cNvPicPr>
              <p:nvPr/>
            </p:nvPicPr>
            <p:blipFill>
              <a:blip r:embed="rId6"/>
              <a:stretch>
                <a:fillRect/>
              </a:stretch>
            </p:blipFill>
            <p:spPr>
              <a:xfrm>
                <a:off x="4272323" y="2571750"/>
                <a:ext cx="4786319" cy="2345311"/>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251</Words>
  <Application>Microsoft Office PowerPoint</Application>
  <PresentationFormat>On-screen Show (16:9)</PresentationFormat>
  <Paragraphs>10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Open Sans</vt:lpstr>
      <vt:lpstr>Arial</vt:lpstr>
      <vt:lpstr>Simple Light</vt:lpstr>
      <vt:lpstr>What sector, REIT or Healt Care, generated more money from their core revenue-driving operations in Year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Jevgenija Pigozne</dc:creator>
  <cp:lastModifiedBy>Jevgenija Pigozne</cp:lastModifiedBy>
  <cp:revision>2</cp:revision>
  <dcterms:modified xsi:type="dcterms:W3CDTF">2022-09-16T18:33:51Z</dcterms:modified>
</cp:coreProperties>
</file>