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68" r:id="rId4"/>
    <p:sldId id="267" r:id="rId5"/>
    <p:sldId id="258" r:id="rId6"/>
    <p:sldId id="259" r:id="rId7"/>
    <p:sldId id="260" r:id="rId8"/>
    <p:sldId id="261" r:id="rId9"/>
    <p:sldId id="262" r:id="rId10"/>
    <p:sldId id="263"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340F1-5C92-4113-91CB-6EAD35913D11}" v="54" dt="2023-05-11T12:47:38.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4" autoAdjust="0"/>
    <p:restoredTop sz="94660"/>
  </p:normalViewPr>
  <p:slideViewPr>
    <p:cSldViewPr snapToGrid="0">
      <p:cViewPr>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vgenija Pigozne" userId="e40f5aecb155031b" providerId="LiveId" clId="{81AE2B20-0D1B-4A7E-A62D-ADBCDFDED562}"/>
    <pc:docChg chg="custSel addSld modSld sldOrd">
      <pc:chgData name="Jevgenija Pigozne" userId="e40f5aecb155031b" providerId="LiveId" clId="{81AE2B20-0D1B-4A7E-A62D-ADBCDFDED562}" dt="2023-05-11T15:27:53.045" v="17" actId="478"/>
      <pc:docMkLst>
        <pc:docMk/>
      </pc:docMkLst>
      <pc:sldChg chg="delSp modSp add mod ord">
        <pc:chgData name="Jevgenija Pigozne" userId="e40f5aecb155031b" providerId="LiveId" clId="{81AE2B20-0D1B-4A7E-A62D-ADBCDFDED562}" dt="2023-05-11T15:27:53.045" v="17" actId="478"/>
        <pc:sldMkLst>
          <pc:docMk/>
          <pc:sldMk cId="115062928" sldId="271"/>
        </pc:sldMkLst>
        <pc:spChg chg="mod">
          <ac:chgData name="Jevgenija Pigozne" userId="e40f5aecb155031b" providerId="LiveId" clId="{81AE2B20-0D1B-4A7E-A62D-ADBCDFDED562}" dt="2023-05-11T15:21:52.272" v="14" actId="20577"/>
          <ac:spMkLst>
            <pc:docMk/>
            <pc:sldMk cId="115062928" sldId="271"/>
            <ac:spMk id="2" creationId="{21EA27C8-6B42-2385-AF3C-36F60CE110BA}"/>
          </ac:spMkLst>
        </pc:spChg>
        <pc:spChg chg="del mod">
          <ac:chgData name="Jevgenija Pigozne" userId="e40f5aecb155031b" providerId="LiveId" clId="{81AE2B20-0D1B-4A7E-A62D-ADBCDFDED562}" dt="2023-05-11T15:27:53.045" v="17" actId="478"/>
          <ac:spMkLst>
            <pc:docMk/>
            <pc:sldMk cId="115062928" sldId="271"/>
            <ac:spMk id="3" creationId="{A1027926-1C74-D7E2-890B-5A40363F313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B9D749-77E6-470A-A880-041A1D21A4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9EE08D-25CA-46C1-AC7C-06708451DFBC}">
      <dgm:prSet/>
      <dgm:spPr>
        <a:solidFill>
          <a:schemeClr val="tx2">
            <a:lumMod val="25000"/>
            <a:lumOff val="75000"/>
          </a:schemeClr>
        </a:solidFill>
      </dgm:spPr>
      <dgm:t>
        <a:bodyPr/>
        <a:lstStyle/>
        <a:p>
          <a:r>
            <a:rPr lang="en-GB" b="0" i="0" dirty="0"/>
            <a:t>95% confidence interval for conversion rate of users in the control group:</a:t>
          </a:r>
          <a:endParaRPr lang="en-US" dirty="0"/>
        </a:p>
      </dgm:t>
    </dgm:pt>
    <dgm:pt modelId="{7482BACA-34BB-4DC7-B07F-BE73AC9076D5}" type="parTrans" cxnId="{A6E4C57A-C4FE-40C1-AB8B-D7222443C9E4}">
      <dgm:prSet/>
      <dgm:spPr/>
      <dgm:t>
        <a:bodyPr/>
        <a:lstStyle/>
        <a:p>
          <a:endParaRPr lang="en-US"/>
        </a:p>
      </dgm:t>
    </dgm:pt>
    <dgm:pt modelId="{E77E0768-03B8-47B5-9A50-3DC04048391F}" type="sibTrans" cxnId="{A6E4C57A-C4FE-40C1-AB8B-D7222443C9E4}">
      <dgm:prSet/>
      <dgm:spPr/>
      <dgm:t>
        <a:bodyPr/>
        <a:lstStyle/>
        <a:p>
          <a:endParaRPr lang="en-US"/>
        </a:p>
      </dgm:t>
    </dgm:pt>
    <dgm:pt modelId="{716FC322-2054-4138-BC2F-A11C0CAB8A5E}">
      <dgm:prSet/>
      <dgm:spPr>
        <a:solidFill>
          <a:schemeClr val="tx2">
            <a:lumMod val="25000"/>
            <a:lumOff val="75000"/>
          </a:schemeClr>
        </a:solidFill>
      </dgm:spPr>
      <dgm:t>
        <a:bodyPr/>
        <a:lstStyle/>
        <a:p>
          <a:r>
            <a:rPr lang="en-GB" b="1" dirty="0"/>
            <a:t>(3.68%, 4.17%)</a:t>
          </a:r>
          <a:endParaRPr lang="en-US" dirty="0"/>
        </a:p>
      </dgm:t>
    </dgm:pt>
    <dgm:pt modelId="{6D5AD5A4-AC48-4027-A27D-9F223AEC71FB}" type="parTrans" cxnId="{49254206-418A-4E26-8F73-3D284DDDBFDE}">
      <dgm:prSet/>
      <dgm:spPr/>
      <dgm:t>
        <a:bodyPr/>
        <a:lstStyle/>
        <a:p>
          <a:endParaRPr lang="en-US"/>
        </a:p>
      </dgm:t>
    </dgm:pt>
    <dgm:pt modelId="{3446E0A3-8D19-458D-9FE9-67C997B35646}" type="sibTrans" cxnId="{49254206-418A-4E26-8F73-3D284DDDBFDE}">
      <dgm:prSet/>
      <dgm:spPr/>
      <dgm:t>
        <a:bodyPr/>
        <a:lstStyle/>
        <a:p>
          <a:endParaRPr lang="en-US"/>
        </a:p>
      </dgm:t>
    </dgm:pt>
    <dgm:pt modelId="{ABF91C67-1D75-4C84-8BD6-FC81E0C789F2}">
      <dgm:prSet/>
      <dgm:spPr>
        <a:solidFill>
          <a:schemeClr val="tx2">
            <a:lumMod val="25000"/>
            <a:lumOff val="75000"/>
          </a:schemeClr>
        </a:solidFill>
      </dgm:spPr>
      <dgm:t>
        <a:bodyPr/>
        <a:lstStyle/>
        <a:p>
          <a:r>
            <a:rPr lang="en-GB" b="0" i="0" dirty="0"/>
            <a:t>95% confidence interval for conversion rate of users in the treatment group:</a:t>
          </a:r>
          <a:endParaRPr lang="en-US" dirty="0"/>
        </a:p>
      </dgm:t>
    </dgm:pt>
    <dgm:pt modelId="{35D3F7D0-3886-4F58-A7F4-60839A0283C2}" type="parTrans" cxnId="{32AA61AE-C913-4914-A7AE-F9DB3D8159B8}">
      <dgm:prSet/>
      <dgm:spPr/>
      <dgm:t>
        <a:bodyPr/>
        <a:lstStyle/>
        <a:p>
          <a:endParaRPr lang="en-US"/>
        </a:p>
      </dgm:t>
    </dgm:pt>
    <dgm:pt modelId="{F5B2B77B-7F28-4776-9DBC-1CD6EB17012B}" type="sibTrans" cxnId="{32AA61AE-C913-4914-A7AE-F9DB3D8159B8}">
      <dgm:prSet/>
      <dgm:spPr/>
      <dgm:t>
        <a:bodyPr/>
        <a:lstStyle/>
        <a:p>
          <a:endParaRPr lang="en-US"/>
        </a:p>
      </dgm:t>
    </dgm:pt>
    <dgm:pt modelId="{62E016C8-04AD-42A5-82ED-AB2B5B8C7A6A}">
      <dgm:prSet/>
      <dgm:spPr>
        <a:solidFill>
          <a:schemeClr val="tx2">
            <a:lumMod val="25000"/>
            <a:lumOff val="75000"/>
          </a:schemeClr>
        </a:solidFill>
      </dgm:spPr>
      <dgm:t>
        <a:bodyPr/>
        <a:lstStyle/>
        <a:p>
          <a:r>
            <a:rPr lang="en-GB" b="1" i="0" dirty="0"/>
            <a:t>(4.37%, 4.89%)</a:t>
          </a:r>
          <a:endParaRPr lang="en-US" dirty="0"/>
        </a:p>
      </dgm:t>
    </dgm:pt>
    <dgm:pt modelId="{FA2A5DFA-90B4-4635-907D-4F37D118222E}" type="parTrans" cxnId="{271998D8-5298-4264-83A2-98A4451BE0D6}">
      <dgm:prSet/>
      <dgm:spPr/>
      <dgm:t>
        <a:bodyPr/>
        <a:lstStyle/>
        <a:p>
          <a:endParaRPr lang="en-US"/>
        </a:p>
      </dgm:t>
    </dgm:pt>
    <dgm:pt modelId="{8D4538C7-C95D-4F33-B32B-AC482CD13304}" type="sibTrans" cxnId="{271998D8-5298-4264-83A2-98A4451BE0D6}">
      <dgm:prSet/>
      <dgm:spPr/>
      <dgm:t>
        <a:bodyPr/>
        <a:lstStyle/>
        <a:p>
          <a:endParaRPr lang="en-US"/>
        </a:p>
      </dgm:t>
    </dgm:pt>
    <dgm:pt modelId="{188BFC56-C056-4FD7-8C16-2BE619C169AF}" type="pres">
      <dgm:prSet presAssocID="{92B9D749-77E6-470A-A880-041A1D21A4E2}" presName="linear" presStyleCnt="0">
        <dgm:presLayoutVars>
          <dgm:animLvl val="lvl"/>
          <dgm:resizeHandles val="exact"/>
        </dgm:presLayoutVars>
      </dgm:prSet>
      <dgm:spPr/>
    </dgm:pt>
    <dgm:pt modelId="{E43F504C-80FC-4433-89E5-0CF70C8D9A92}" type="pres">
      <dgm:prSet presAssocID="{F59EE08D-25CA-46C1-AC7C-06708451DFBC}" presName="parentText" presStyleLbl="node1" presStyleIdx="0" presStyleCnt="4">
        <dgm:presLayoutVars>
          <dgm:chMax val="0"/>
          <dgm:bulletEnabled val="1"/>
        </dgm:presLayoutVars>
      </dgm:prSet>
      <dgm:spPr/>
    </dgm:pt>
    <dgm:pt modelId="{5930FCD4-AA6B-48E2-9D5D-3938A8024CF5}" type="pres">
      <dgm:prSet presAssocID="{E77E0768-03B8-47B5-9A50-3DC04048391F}" presName="spacer" presStyleCnt="0"/>
      <dgm:spPr/>
    </dgm:pt>
    <dgm:pt modelId="{4E05E93C-A2E2-4ED5-8FB6-E1CD48AAF352}" type="pres">
      <dgm:prSet presAssocID="{716FC322-2054-4138-BC2F-A11C0CAB8A5E}" presName="parentText" presStyleLbl="node1" presStyleIdx="1" presStyleCnt="4">
        <dgm:presLayoutVars>
          <dgm:chMax val="0"/>
          <dgm:bulletEnabled val="1"/>
        </dgm:presLayoutVars>
      </dgm:prSet>
      <dgm:spPr/>
    </dgm:pt>
    <dgm:pt modelId="{7FDCF5F9-5B64-49AE-9166-E0D4E2DF7662}" type="pres">
      <dgm:prSet presAssocID="{3446E0A3-8D19-458D-9FE9-67C997B35646}" presName="spacer" presStyleCnt="0"/>
      <dgm:spPr/>
    </dgm:pt>
    <dgm:pt modelId="{2885C460-9150-40CC-A20B-AB1DFFD8C569}" type="pres">
      <dgm:prSet presAssocID="{ABF91C67-1D75-4C84-8BD6-FC81E0C789F2}" presName="parentText" presStyleLbl="node1" presStyleIdx="2" presStyleCnt="4">
        <dgm:presLayoutVars>
          <dgm:chMax val="0"/>
          <dgm:bulletEnabled val="1"/>
        </dgm:presLayoutVars>
      </dgm:prSet>
      <dgm:spPr/>
    </dgm:pt>
    <dgm:pt modelId="{7158DAD1-9B87-461D-BFF8-64436B55F116}" type="pres">
      <dgm:prSet presAssocID="{F5B2B77B-7F28-4776-9DBC-1CD6EB17012B}" presName="spacer" presStyleCnt="0"/>
      <dgm:spPr/>
    </dgm:pt>
    <dgm:pt modelId="{010E02B6-88BA-47CF-8C61-4813CF69F8E4}" type="pres">
      <dgm:prSet presAssocID="{62E016C8-04AD-42A5-82ED-AB2B5B8C7A6A}" presName="parentText" presStyleLbl="node1" presStyleIdx="3" presStyleCnt="4">
        <dgm:presLayoutVars>
          <dgm:chMax val="0"/>
          <dgm:bulletEnabled val="1"/>
        </dgm:presLayoutVars>
      </dgm:prSet>
      <dgm:spPr/>
    </dgm:pt>
  </dgm:ptLst>
  <dgm:cxnLst>
    <dgm:cxn modelId="{49254206-418A-4E26-8F73-3D284DDDBFDE}" srcId="{92B9D749-77E6-470A-A880-041A1D21A4E2}" destId="{716FC322-2054-4138-BC2F-A11C0CAB8A5E}" srcOrd="1" destOrd="0" parTransId="{6D5AD5A4-AC48-4027-A27D-9F223AEC71FB}" sibTransId="{3446E0A3-8D19-458D-9FE9-67C997B35646}"/>
    <dgm:cxn modelId="{1AB0DC19-5673-45D7-B24D-F5C34995B9CF}" type="presOf" srcId="{92B9D749-77E6-470A-A880-041A1D21A4E2}" destId="{188BFC56-C056-4FD7-8C16-2BE619C169AF}" srcOrd="0" destOrd="0" presId="urn:microsoft.com/office/officeart/2005/8/layout/vList2"/>
    <dgm:cxn modelId="{2698911B-1757-44CB-8F5B-C1F793A41F0A}" type="presOf" srcId="{62E016C8-04AD-42A5-82ED-AB2B5B8C7A6A}" destId="{010E02B6-88BA-47CF-8C61-4813CF69F8E4}" srcOrd="0" destOrd="0" presId="urn:microsoft.com/office/officeart/2005/8/layout/vList2"/>
    <dgm:cxn modelId="{7CAAD665-E636-4525-BC65-64BB45D08F16}" type="presOf" srcId="{716FC322-2054-4138-BC2F-A11C0CAB8A5E}" destId="{4E05E93C-A2E2-4ED5-8FB6-E1CD48AAF352}" srcOrd="0" destOrd="0" presId="urn:microsoft.com/office/officeart/2005/8/layout/vList2"/>
    <dgm:cxn modelId="{3479206D-1AB1-4074-B30F-F06925743ECD}" type="presOf" srcId="{ABF91C67-1D75-4C84-8BD6-FC81E0C789F2}" destId="{2885C460-9150-40CC-A20B-AB1DFFD8C569}" srcOrd="0" destOrd="0" presId="urn:microsoft.com/office/officeart/2005/8/layout/vList2"/>
    <dgm:cxn modelId="{A6E4C57A-C4FE-40C1-AB8B-D7222443C9E4}" srcId="{92B9D749-77E6-470A-A880-041A1D21A4E2}" destId="{F59EE08D-25CA-46C1-AC7C-06708451DFBC}" srcOrd="0" destOrd="0" parTransId="{7482BACA-34BB-4DC7-B07F-BE73AC9076D5}" sibTransId="{E77E0768-03B8-47B5-9A50-3DC04048391F}"/>
    <dgm:cxn modelId="{32AA61AE-C913-4914-A7AE-F9DB3D8159B8}" srcId="{92B9D749-77E6-470A-A880-041A1D21A4E2}" destId="{ABF91C67-1D75-4C84-8BD6-FC81E0C789F2}" srcOrd="2" destOrd="0" parTransId="{35D3F7D0-3886-4F58-A7F4-60839A0283C2}" sibTransId="{F5B2B77B-7F28-4776-9DBC-1CD6EB17012B}"/>
    <dgm:cxn modelId="{271998D8-5298-4264-83A2-98A4451BE0D6}" srcId="{92B9D749-77E6-470A-A880-041A1D21A4E2}" destId="{62E016C8-04AD-42A5-82ED-AB2B5B8C7A6A}" srcOrd="3" destOrd="0" parTransId="{FA2A5DFA-90B4-4635-907D-4F37D118222E}" sibTransId="{8D4538C7-C95D-4F33-B32B-AC482CD13304}"/>
    <dgm:cxn modelId="{7065F3E5-1713-4469-AA4A-754E40DDCCAC}" type="presOf" srcId="{F59EE08D-25CA-46C1-AC7C-06708451DFBC}" destId="{E43F504C-80FC-4433-89E5-0CF70C8D9A92}" srcOrd="0" destOrd="0" presId="urn:microsoft.com/office/officeart/2005/8/layout/vList2"/>
    <dgm:cxn modelId="{7893906B-7FAC-4CA7-8BE3-7A70E32F246A}" type="presParOf" srcId="{188BFC56-C056-4FD7-8C16-2BE619C169AF}" destId="{E43F504C-80FC-4433-89E5-0CF70C8D9A92}" srcOrd="0" destOrd="0" presId="urn:microsoft.com/office/officeart/2005/8/layout/vList2"/>
    <dgm:cxn modelId="{80F77F67-EBAB-483E-9E7E-FCF1E5DFF37E}" type="presParOf" srcId="{188BFC56-C056-4FD7-8C16-2BE619C169AF}" destId="{5930FCD4-AA6B-48E2-9D5D-3938A8024CF5}" srcOrd="1" destOrd="0" presId="urn:microsoft.com/office/officeart/2005/8/layout/vList2"/>
    <dgm:cxn modelId="{E0B4AAC8-092E-4AB3-BEDC-B623A9F1F477}" type="presParOf" srcId="{188BFC56-C056-4FD7-8C16-2BE619C169AF}" destId="{4E05E93C-A2E2-4ED5-8FB6-E1CD48AAF352}" srcOrd="2" destOrd="0" presId="urn:microsoft.com/office/officeart/2005/8/layout/vList2"/>
    <dgm:cxn modelId="{6BEB6532-04D8-4061-ADBE-1EFA8F9C2E74}" type="presParOf" srcId="{188BFC56-C056-4FD7-8C16-2BE619C169AF}" destId="{7FDCF5F9-5B64-49AE-9166-E0D4E2DF7662}" srcOrd="3" destOrd="0" presId="urn:microsoft.com/office/officeart/2005/8/layout/vList2"/>
    <dgm:cxn modelId="{A9F4ECF0-C193-4C35-B2AE-FFE23D9C4670}" type="presParOf" srcId="{188BFC56-C056-4FD7-8C16-2BE619C169AF}" destId="{2885C460-9150-40CC-A20B-AB1DFFD8C569}" srcOrd="4" destOrd="0" presId="urn:microsoft.com/office/officeart/2005/8/layout/vList2"/>
    <dgm:cxn modelId="{E8FD10D5-CC14-40CF-832F-F7348B95F739}" type="presParOf" srcId="{188BFC56-C056-4FD7-8C16-2BE619C169AF}" destId="{7158DAD1-9B87-461D-BFF8-64436B55F116}" srcOrd="5" destOrd="0" presId="urn:microsoft.com/office/officeart/2005/8/layout/vList2"/>
    <dgm:cxn modelId="{81981B01-4706-41F1-B9F9-281EC63FD5D8}" type="presParOf" srcId="{188BFC56-C056-4FD7-8C16-2BE619C169AF}" destId="{010E02B6-88BA-47CF-8C61-4813CF69F8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F504C-80FC-4433-89E5-0CF70C8D9A92}">
      <dsp:nvSpPr>
        <dsp:cNvPr id="0" name=""/>
        <dsp:cNvSpPr/>
      </dsp:nvSpPr>
      <dsp:spPr>
        <a:xfrm>
          <a:off x="0" y="223679"/>
          <a:ext cx="4986768" cy="835379"/>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t>95% confidence interval for conversion rate of users in the control group:</a:t>
          </a:r>
          <a:endParaRPr lang="en-US" sz="2100" kern="1200" dirty="0"/>
        </a:p>
      </dsp:txBody>
      <dsp:txXfrm>
        <a:off x="40780" y="264459"/>
        <a:ext cx="4905208" cy="753819"/>
      </dsp:txXfrm>
    </dsp:sp>
    <dsp:sp modelId="{4E05E93C-A2E2-4ED5-8FB6-E1CD48AAF352}">
      <dsp:nvSpPr>
        <dsp:cNvPr id="0" name=""/>
        <dsp:cNvSpPr/>
      </dsp:nvSpPr>
      <dsp:spPr>
        <a:xfrm>
          <a:off x="0" y="1119539"/>
          <a:ext cx="4986768" cy="835379"/>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(3.68%, 4.17%)</a:t>
          </a:r>
          <a:endParaRPr lang="en-US" sz="2100" kern="1200" dirty="0"/>
        </a:p>
      </dsp:txBody>
      <dsp:txXfrm>
        <a:off x="40780" y="1160319"/>
        <a:ext cx="4905208" cy="753819"/>
      </dsp:txXfrm>
    </dsp:sp>
    <dsp:sp modelId="{2885C460-9150-40CC-A20B-AB1DFFD8C569}">
      <dsp:nvSpPr>
        <dsp:cNvPr id="0" name=""/>
        <dsp:cNvSpPr/>
      </dsp:nvSpPr>
      <dsp:spPr>
        <a:xfrm>
          <a:off x="0" y="2015399"/>
          <a:ext cx="4986768" cy="835379"/>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dirty="0"/>
            <a:t>95% confidence interval for conversion rate of users in the treatment group:</a:t>
          </a:r>
          <a:endParaRPr lang="en-US" sz="2100" kern="1200" dirty="0"/>
        </a:p>
      </dsp:txBody>
      <dsp:txXfrm>
        <a:off x="40780" y="2056179"/>
        <a:ext cx="4905208" cy="753819"/>
      </dsp:txXfrm>
    </dsp:sp>
    <dsp:sp modelId="{010E02B6-88BA-47CF-8C61-4813CF69F8E4}">
      <dsp:nvSpPr>
        <dsp:cNvPr id="0" name=""/>
        <dsp:cNvSpPr/>
      </dsp:nvSpPr>
      <dsp:spPr>
        <a:xfrm>
          <a:off x="0" y="2911259"/>
          <a:ext cx="4986768" cy="835379"/>
        </a:xfrm>
        <a:prstGeom prst="roundRect">
          <a:avLst/>
        </a:prstGeom>
        <a:solidFill>
          <a:schemeClr val="tx2">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i="0" kern="1200" dirty="0"/>
            <a:t>(4.37%, 4.89%)</a:t>
          </a:r>
          <a:endParaRPr lang="en-US" sz="2100" kern="1200" dirty="0"/>
        </a:p>
      </dsp:txBody>
      <dsp:txXfrm>
        <a:off x="40780" y="2952039"/>
        <a:ext cx="4905208"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C98E3-454D-4D22-AD0A-5074CCFF7457}" type="datetimeFigureOut">
              <a:rPr lang="en-GB" smtClean="0"/>
              <a:t>11/05/2023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122F8-1854-496A-AD18-FFE8EAE31914}" type="slidenum">
              <a:rPr lang="en-GB" smtClean="0"/>
              <a:t>‹#›</a:t>
            </a:fld>
            <a:endParaRPr lang="en-GB"/>
          </a:p>
        </p:txBody>
      </p:sp>
    </p:spTree>
    <p:extLst>
      <p:ext uri="{BB962C8B-B14F-4D97-AF65-F5344CB8AC3E}">
        <p14:creationId xmlns:p14="http://schemas.microsoft.com/office/powerpoint/2010/main" val="120023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B122F8-1854-496A-AD18-FFE8EAE31914}" type="slidenum">
              <a:rPr lang="en-GB" smtClean="0"/>
              <a:t>4</a:t>
            </a:fld>
            <a:endParaRPr lang="en-GB"/>
          </a:p>
        </p:txBody>
      </p:sp>
    </p:spTree>
    <p:extLst>
      <p:ext uri="{BB962C8B-B14F-4D97-AF65-F5344CB8AC3E}">
        <p14:creationId xmlns:p14="http://schemas.microsoft.com/office/powerpoint/2010/main" val="272375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B122F8-1854-496A-AD18-FFE8EAE31914}" type="slidenum">
              <a:rPr lang="en-GB" smtClean="0"/>
              <a:t>6</a:t>
            </a:fld>
            <a:endParaRPr lang="en-GB"/>
          </a:p>
        </p:txBody>
      </p:sp>
    </p:spTree>
    <p:extLst>
      <p:ext uri="{BB962C8B-B14F-4D97-AF65-F5344CB8AC3E}">
        <p14:creationId xmlns:p14="http://schemas.microsoft.com/office/powerpoint/2010/main" val="368411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B122F8-1854-496A-AD18-FFE8EAE31914}" type="slidenum">
              <a:rPr lang="en-GB" smtClean="0"/>
              <a:t>12</a:t>
            </a:fld>
            <a:endParaRPr lang="en-GB"/>
          </a:p>
        </p:txBody>
      </p:sp>
    </p:spTree>
    <p:extLst>
      <p:ext uri="{BB962C8B-B14F-4D97-AF65-F5344CB8AC3E}">
        <p14:creationId xmlns:p14="http://schemas.microsoft.com/office/powerpoint/2010/main" val="346503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B122F8-1854-496A-AD18-FFE8EAE31914}" type="slidenum">
              <a:rPr lang="en-GB" smtClean="0"/>
              <a:t>14</a:t>
            </a:fld>
            <a:endParaRPr lang="en-GB"/>
          </a:p>
        </p:txBody>
      </p:sp>
    </p:spTree>
    <p:extLst>
      <p:ext uri="{BB962C8B-B14F-4D97-AF65-F5344CB8AC3E}">
        <p14:creationId xmlns:p14="http://schemas.microsoft.com/office/powerpoint/2010/main" val="362405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5/11/2023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894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5/11/2023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564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5/11/2023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830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5/11/2023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114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5/11/2023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883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5/11/2023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6818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5/11/2023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5399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5/11/2023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259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5/11/2023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8420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5/11/2023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31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5/11/2023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4428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5/11/2023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373065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ful patterns on the sky">
            <a:extLst>
              <a:ext uri="{FF2B5EF4-FFF2-40B4-BE49-F238E27FC236}">
                <a16:creationId xmlns:a16="http://schemas.microsoft.com/office/drawing/2014/main" id="{A5B1C0BD-D339-093C-EEED-E9AACDF9FB49}"/>
              </a:ext>
            </a:extLst>
          </p:cNvPr>
          <p:cNvPicPr>
            <a:picLocks noChangeAspect="1"/>
          </p:cNvPicPr>
          <p:nvPr/>
        </p:nvPicPr>
        <p:blipFill rotWithShape="1">
          <a:blip r:embed="rId2"/>
          <a:srcRect l="4821" r="18541"/>
          <a:stretch/>
        </p:blipFill>
        <p:spPr>
          <a:xfrm>
            <a:off x="-50042" y="-39158"/>
            <a:ext cx="7918858" cy="6897158"/>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EA27C8-6B42-2385-AF3C-36F60CE110BA}"/>
              </a:ext>
            </a:extLst>
          </p:cNvPr>
          <p:cNvSpPr>
            <a:spLocks noGrp="1"/>
          </p:cNvSpPr>
          <p:nvPr>
            <p:ph type="ctrTitle"/>
          </p:nvPr>
        </p:nvSpPr>
        <p:spPr>
          <a:xfrm>
            <a:off x="7959478" y="1122363"/>
            <a:ext cx="3622922" cy="2387600"/>
          </a:xfrm>
        </p:spPr>
        <p:txBody>
          <a:bodyPr>
            <a:normAutofit/>
          </a:bodyPr>
          <a:lstStyle/>
          <a:p>
            <a:pPr algn="r"/>
            <a:r>
              <a:rPr lang="en-GB" dirty="0" err="1"/>
              <a:t>GlowBox</a:t>
            </a:r>
            <a:endParaRPr lang="en-GB" dirty="0"/>
          </a:p>
        </p:txBody>
      </p:sp>
      <p:sp>
        <p:nvSpPr>
          <p:cNvPr id="3" name="Subtitle 2">
            <a:extLst>
              <a:ext uri="{FF2B5EF4-FFF2-40B4-BE49-F238E27FC236}">
                <a16:creationId xmlns:a16="http://schemas.microsoft.com/office/drawing/2014/main" id="{A1027926-1C74-D7E2-890B-5A40363F313D}"/>
              </a:ext>
            </a:extLst>
          </p:cNvPr>
          <p:cNvSpPr>
            <a:spLocks noGrp="1"/>
          </p:cNvSpPr>
          <p:nvPr>
            <p:ph type="subTitle" idx="1"/>
          </p:nvPr>
        </p:nvSpPr>
        <p:spPr>
          <a:xfrm>
            <a:off x="7695344" y="3602038"/>
            <a:ext cx="3887056" cy="1655762"/>
          </a:xfrm>
        </p:spPr>
        <p:txBody>
          <a:bodyPr>
            <a:normAutofit/>
          </a:bodyPr>
          <a:lstStyle/>
          <a:p>
            <a:pPr algn="r"/>
            <a:r>
              <a:rPr lang="en-GB" dirty="0"/>
              <a:t>Food and Drink Banner A/B test</a:t>
            </a:r>
          </a:p>
        </p:txBody>
      </p:sp>
    </p:spTree>
    <p:extLst>
      <p:ext uri="{BB962C8B-B14F-4D97-AF65-F5344CB8AC3E}">
        <p14:creationId xmlns:p14="http://schemas.microsoft.com/office/powerpoint/2010/main" val="39068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EE9F69-BAF0-D988-4BF3-446B8B224297}"/>
              </a:ext>
            </a:extLst>
          </p:cNvPr>
          <p:cNvSpPr>
            <a:spLocks noGrp="1"/>
          </p:cNvSpPr>
          <p:nvPr>
            <p:ph type="title"/>
          </p:nvPr>
        </p:nvSpPr>
        <p:spPr>
          <a:xfrm>
            <a:off x="609601" y="663960"/>
            <a:ext cx="4747014" cy="1398520"/>
          </a:xfrm>
        </p:spPr>
        <p:txBody>
          <a:bodyPr vert="horz" lIns="91440" tIns="45720" rIns="91440" bIns="45720" rtlCol="0" anchor="t">
            <a:normAutofit/>
          </a:bodyPr>
          <a:lstStyle/>
          <a:p>
            <a:r>
              <a:rPr lang="en-US" dirty="0"/>
              <a:t>Conversion Rate</a:t>
            </a:r>
          </a:p>
        </p:txBody>
      </p:sp>
      <p:pic>
        <p:nvPicPr>
          <p:cNvPr id="6" name="Picture 5">
            <a:extLst>
              <a:ext uri="{FF2B5EF4-FFF2-40B4-BE49-F238E27FC236}">
                <a16:creationId xmlns:a16="http://schemas.microsoft.com/office/drawing/2014/main" id="{4D517874-5DB1-49DC-228A-AF0A762D7DAD}"/>
              </a:ext>
            </a:extLst>
          </p:cNvPr>
          <p:cNvPicPr>
            <a:picLocks noChangeAspect="1"/>
          </p:cNvPicPr>
          <p:nvPr/>
        </p:nvPicPr>
        <p:blipFill>
          <a:blip r:embed="rId2"/>
          <a:stretch>
            <a:fillRect/>
          </a:stretch>
        </p:blipFill>
        <p:spPr>
          <a:xfrm>
            <a:off x="609601" y="2062480"/>
            <a:ext cx="9184639" cy="4643441"/>
          </a:xfrm>
          <a:prstGeom prst="rect">
            <a:avLst/>
          </a:prstGeom>
        </p:spPr>
      </p:pic>
    </p:spTree>
    <p:extLst>
      <p:ext uri="{BB962C8B-B14F-4D97-AF65-F5344CB8AC3E}">
        <p14:creationId xmlns:p14="http://schemas.microsoft.com/office/powerpoint/2010/main" val="140974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225E5B-4D39-4B35-8E24-790C81645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9532" y="468754"/>
            <a:ext cx="6329420" cy="6389247"/>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E1E606-195B-37C5-6498-78BFAFFC1C6F}"/>
              </a:ext>
            </a:extLst>
          </p:cNvPr>
          <p:cNvSpPr>
            <a:spLocks noGrp="1"/>
          </p:cNvSpPr>
          <p:nvPr>
            <p:ph type="title"/>
          </p:nvPr>
        </p:nvSpPr>
        <p:spPr>
          <a:xfrm>
            <a:off x="612648" y="557783"/>
            <a:ext cx="10969752" cy="1311657"/>
          </a:xfrm>
        </p:spPr>
        <p:txBody>
          <a:bodyPr vert="horz" lIns="91440" tIns="45720" rIns="91440" bIns="45720" rtlCol="0" anchor="b">
            <a:normAutofit fontScale="90000"/>
          </a:bodyPr>
          <a:lstStyle/>
          <a:p>
            <a:pPr algn="r"/>
            <a:r>
              <a:rPr lang="en-US" sz="5400"/>
              <a:t>Confidence interval </a:t>
            </a:r>
            <a:br>
              <a:rPr lang="en-US" sz="5400"/>
            </a:br>
            <a:r>
              <a:rPr lang="en-US" sz="3600">
                <a:solidFill>
                  <a:schemeClr val="accent4">
                    <a:lumMod val="75000"/>
                  </a:schemeClr>
                </a:solidFill>
              </a:rPr>
              <a:t>Conversion rate</a:t>
            </a:r>
            <a:endParaRPr lang="en-US" sz="3600" dirty="0">
              <a:solidFill>
                <a:schemeClr val="accent4">
                  <a:lumMod val="75000"/>
                </a:schemeClr>
              </a:solidFill>
            </a:endParaRPr>
          </a:p>
        </p:txBody>
      </p:sp>
      <p:graphicFrame>
        <p:nvGraphicFramePr>
          <p:cNvPr id="26" name="TextBox 6">
            <a:extLst>
              <a:ext uri="{FF2B5EF4-FFF2-40B4-BE49-F238E27FC236}">
                <a16:creationId xmlns:a16="http://schemas.microsoft.com/office/drawing/2014/main" id="{D425C7D7-6C93-D02B-0CC9-47672A2F8208}"/>
              </a:ext>
            </a:extLst>
          </p:cNvPr>
          <p:cNvGraphicFramePr/>
          <p:nvPr>
            <p:extLst>
              <p:ext uri="{D42A27DB-BD31-4B8C-83A1-F6EECF244321}">
                <p14:modId xmlns:p14="http://schemas.microsoft.com/office/powerpoint/2010/main" val="3926511663"/>
              </p:ext>
            </p:extLst>
          </p:nvPr>
        </p:nvGraphicFramePr>
        <p:xfrm>
          <a:off x="612648" y="2102407"/>
          <a:ext cx="49867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475F6E0-F88C-0E55-6671-363108D0B598}"/>
              </a:ext>
            </a:extLst>
          </p:cNvPr>
          <p:cNvSpPr txBox="1"/>
          <p:nvPr/>
        </p:nvSpPr>
        <p:spPr>
          <a:xfrm>
            <a:off x="5975386" y="2338194"/>
            <a:ext cx="5854558" cy="1477328"/>
          </a:xfrm>
          <a:prstGeom prst="rect">
            <a:avLst/>
          </a:prstGeom>
          <a:noFill/>
        </p:spPr>
        <p:txBody>
          <a:bodyPr wrap="square">
            <a:spAutoFit/>
          </a:bodyPr>
          <a:lstStyle/>
          <a:p>
            <a:r>
              <a:rPr lang="en-GB" b="0" i="0" dirty="0">
                <a:effectLst/>
                <a:latin typeface="Lato" panose="020F0502020204030203" pitchFamily="34" charset="0"/>
              </a:rPr>
              <a:t>We are 95% confident that the interval </a:t>
            </a:r>
            <a:r>
              <a:rPr lang="en-GB" dirty="0">
                <a:latin typeface="Lato" panose="020F0502020204030203" pitchFamily="34" charset="0"/>
              </a:rPr>
              <a:t>(3.68%, 4.17%)</a:t>
            </a:r>
          </a:p>
          <a:p>
            <a:pPr algn="l"/>
            <a:r>
              <a:rPr lang="en-GB" b="0" i="0" dirty="0">
                <a:effectLst/>
                <a:latin typeface="Lato" panose="020F0502020204030203" pitchFamily="34" charset="0"/>
              </a:rPr>
              <a:t>captured the true </a:t>
            </a:r>
            <a:r>
              <a:rPr lang="en-US" sz="1800" dirty="0">
                <a:solidFill>
                  <a:schemeClr val="tx2">
                    <a:lumMod val="50000"/>
                    <a:lumOff val="50000"/>
                  </a:schemeClr>
                </a:solidFill>
              </a:rPr>
              <a:t>Conversion rate</a:t>
            </a:r>
            <a:r>
              <a:rPr lang="en-US" sz="1800" dirty="0"/>
              <a:t> </a:t>
            </a:r>
            <a:r>
              <a:rPr lang="en-US" dirty="0">
                <a:latin typeface="Lato" panose="020F0502020204030203" pitchFamily="34" charset="0"/>
              </a:rPr>
              <a:t>in </a:t>
            </a:r>
            <a:r>
              <a:rPr lang="en-US" b="1" dirty="0">
                <a:latin typeface="Lato" panose="020F0502020204030203" pitchFamily="34" charset="0"/>
              </a:rPr>
              <a:t>the control group</a:t>
            </a:r>
            <a:r>
              <a:rPr lang="en-US" dirty="0">
                <a:latin typeface="Lato" panose="020F0502020204030203" pitchFamily="34" charset="0"/>
              </a:rPr>
              <a:t>,</a:t>
            </a:r>
          </a:p>
          <a:p>
            <a:pPr algn="l"/>
            <a:r>
              <a:rPr lang="en-US" dirty="0">
                <a:latin typeface="Lato" panose="020F0502020204030203" pitchFamily="34" charset="0"/>
              </a:rPr>
              <a:t>giving us</a:t>
            </a:r>
            <a:r>
              <a:rPr lang="en-GB" dirty="0">
                <a:latin typeface="Lato" panose="020F0502020204030203" pitchFamily="34" charset="0"/>
              </a:rPr>
              <a:t> </a:t>
            </a:r>
            <a:r>
              <a:rPr lang="en-GB" b="0" i="0" dirty="0">
                <a:effectLst/>
                <a:latin typeface="Lato" panose="020F0502020204030203" pitchFamily="34" charset="0"/>
              </a:rPr>
              <a:t>a range of plausible values for the</a:t>
            </a:r>
            <a:r>
              <a:rPr lang="en-GB" b="0" i="0" dirty="0">
                <a:solidFill>
                  <a:schemeClr val="tx2">
                    <a:lumMod val="50000"/>
                    <a:lumOff val="50000"/>
                  </a:schemeClr>
                </a:solidFill>
                <a:effectLst/>
                <a:latin typeface="Lato" panose="020F0502020204030203" pitchFamily="34" charset="0"/>
              </a:rPr>
              <a:t> </a:t>
            </a:r>
            <a:r>
              <a:rPr lang="en-US" sz="1800" dirty="0">
                <a:solidFill>
                  <a:schemeClr val="tx2">
                    <a:lumMod val="50000"/>
                    <a:lumOff val="50000"/>
                  </a:schemeClr>
                </a:solidFill>
              </a:rPr>
              <a:t>Conversion rate</a:t>
            </a:r>
            <a:r>
              <a:rPr lang="en-US" sz="1800" dirty="0"/>
              <a:t> </a:t>
            </a:r>
            <a:r>
              <a:rPr lang="en-GB" b="0" i="0" dirty="0">
                <a:effectLst/>
                <a:latin typeface="Lato" panose="020F0502020204030203" pitchFamily="34" charset="0"/>
              </a:rPr>
              <a:t>of the entire population of </a:t>
            </a:r>
            <a:r>
              <a:rPr lang="en-GB" b="0" i="0" dirty="0" err="1">
                <a:effectLst/>
                <a:latin typeface="Lato" panose="020F0502020204030203" pitchFamily="34" charset="0"/>
              </a:rPr>
              <a:t>GlowBox</a:t>
            </a:r>
            <a:r>
              <a:rPr lang="en-GB" b="0" i="0" dirty="0">
                <a:effectLst/>
                <a:latin typeface="Lato" panose="020F0502020204030203" pitchFamily="34" charset="0"/>
              </a:rPr>
              <a:t> users when </a:t>
            </a:r>
            <a:r>
              <a:rPr lang="en-GB" b="1" i="0" dirty="0">
                <a:effectLst/>
                <a:latin typeface="Lato" panose="020F0502020204030203" pitchFamily="34" charset="0"/>
              </a:rPr>
              <a:t>the banner is not loaded</a:t>
            </a:r>
            <a:endParaRPr lang="en-GB" b="1" dirty="0">
              <a:latin typeface="Lato" panose="020F0502020204030203" pitchFamily="34" charset="0"/>
            </a:endParaRPr>
          </a:p>
        </p:txBody>
      </p:sp>
      <p:sp>
        <p:nvSpPr>
          <p:cNvPr id="6" name="TextBox 5">
            <a:extLst>
              <a:ext uri="{FF2B5EF4-FFF2-40B4-BE49-F238E27FC236}">
                <a16:creationId xmlns:a16="http://schemas.microsoft.com/office/drawing/2014/main" id="{D13D6F86-54E5-ED07-AC47-4EB03A0A69BE}"/>
              </a:ext>
            </a:extLst>
          </p:cNvPr>
          <p:cNvSpPr txBox="1"/>
          <p:nvPr/>
        </p:nvSpPr>
        <p:spPr>
          <a:xfrm>
            <a:off x="5975385" y="4207634"/>
            <a:ext cx="5901541" cy="1477328"/>
          </a:xfrm>
          <a:prstGeom prst="rect">
            <a:avLst/>
          </a:prstGeom>
          <a:noFill/>
        </p:spPr>
        <p:txBody>
          <a:bodyPr wrap="square">
            <a:spAutoFit/>
          </a:bodyPr>
          <a:lstStyle/>
          <a:p>
            <a:r>
              <a:rPr lang="en-GB" b="0" i="0" dirty="0">
                <a:effectLst/>
                <a:latin typeface="Lato" panose="020F0502020204030203" pitchFamily="34" charset="0"/>
              </a:rPr>
              <a:t>We are 95% confident that the interval </a:t>
            </a:r>
            <a:r>
              <a:rPr lang="en-GB" dirty="0">
                <a:latin typeface="Lato" panose="020F0502020204030203" pitchFamily="34" charset="0"/>
              </a:rPr>
              <a:t>(4.37%, 4.89%)</a:t>
            </a:r>
          </a:p>
          <a:p>
            <a:pPr algn="l"/>
            <a:r>
              <a:rPr lang="en-GB" b="0" i="0" dirty="0">
                <a:effectLst/>
                <a:latin typeface="Lato" panose="020F0502020204030203" pitchFamily="34" charset="0"/>
              </a:rPr>
              <a:t>captured the true </a:t>
            </a:r>
            <a:r>
              <a:rPr lang="en-US" sz="1800" dirty="0">
                <a:solidFill>
                  <a:schemeClr val="tx2">
                    <a:lumMod val="50000"/>
                    <a:lumOff val="50000"/>
                  </a:schemeClr>
                </a:solidFill>
              </a:rPr>
              <a:t>Conversion rate</a:t>
            </a:r>
            <a:r>
              <a:rPr lang="en-US" sz="1800" dirty="0"/>
              <a:t> </a:t>
            </a:r>
            <a:r>
              <a:rPr lang="en-US" dirty="0">
                <a:latin typeface="Lato" panose="020F0502020204030203" pitchFamily="34" charset="0"/>
              </a:rPr>
              <a:t>in </a:t>
            </a:r>
            <a:r>
              <a:rPr lang="en-US" b="1" dirty="0">
                <a:latin typeface="Lato" panose="020F0502020204030203" pitchFamily="34" charset="0"/>
              </a:rPr>
              <a:t>the treatment group</a:t>
            </a:r>
            <a:r>
              <a:rPr lang="en-US" dirty="0">
                <a:latin typeface="Lato" panose="020F0502020204030203" pitchFamily="34" charset="0"/>
              </a:rPr>
              <a:t>, giving us</a:t>
            </a:r>
            <a:r>
              <a:rPr lang="en-GB" dirty="0">
                <a:latin typeface="Lato" panose="020F0502020204030203" pitchFamily="34" charset="0"/>
              </a:rPr>
              <a:t> </a:t>
            </a:r>
            <a:r>
              <a:rPr lang="en-GB" b="0" i="0" dirty="0">
                <a:effectLst/>
                <a:latin typeface="Lato" panose="020F0502020204030203" pitchFamily="34" charset="0"/>
              </a:rPr>
              <a:t>a range of plausible values for the</a:t>
            </a:r>
            <a:r>
              <a:rPr lang="en-GB" b="0" i="0" dirty="0">
                <a:solidFill>
                  <a:schemeClr val="tx2">
                    <a:lumMod val="50000"/>
                    <a:lumOff val="50000"/>
                  </a:schemeClr>
                </a:solidFill>
                <a:effectLst/>
                <a:latin typeface="Lato" panose="020F0502020204030203" pitchFamily="34" charset="0"/>
              </a:rPr>
              <a:t> </a:t>
            </a:r>
            <a:r>
              <a:rPr lang="en-US" sz="1800" dirty="0">
                <a:solidFill>
                  <a:schemeClr val="tx2">
                    <a:lumMod val="50000"/>
                    <a:lumOff val="50000"/>
                  </a:schemeClr>
                </a:solidFill>
              </a:rPr>
              <a:t>Conversion rate</a:t>
            </a:r>
            <a:r>
              <a:rPr lang="en-US" sz="1800" dirty="0"/>
              <a:t> </a:t>
            </a:r>
            <a:r>
              <a:rPr lang="en-GB" b="0" i="0" dirty="0">
                <a:effectLst/>
                <a:latin typeface="Lato" panose="020F0502020204030203" pitchFamily="34" charset="0"/>
              </a:rPr>
              <a:t>of the entire population of </a:t>
            </a:r>
            <a:r>
              <a:rPr lang="en-GB" b="0" i="0" dirty="0" err="1">
                <a:effectLst/>
                <a:latin typeface="Lato" panose="020F0502020204030203" pitchFamily="34" charset="0"/>
              </a:rPr>
              <a:t>GlowBox</a:t>
            </a:r>
            <a:r>
              <a:rPr lang="en-GB" b="0" i="0" dirty="0">
                <a:effectLst/>
                <a:latin typeface="Lato" panose="020F0502020204030203" pitchFamily="34" charset="0"/>
              </a:rPr>
              <a:t> users when </a:t>
            </a:r>
            <a:r>
              <a:rPr lang="en-GB" b="1" i="0" dirty="0">
                <a:effectLst/>
                <a:latin typeface="Lato" panose="020F0502020204030203" pitchFamily="34" charset="0"/>
              </a:rPr>
              <a:t>the banner is loaded</a:t>
            </a:r>
            <a:endParaRPr lang="en-GB" b="1" dirty="0">
              <a:latin typeface="Lato" panose="020F0502020204030203" pitchFamily="34" charset="0"/>
            </a:endParaRPr>
          </a:p>
        </p:txBody>
      </p:sp>
    </p:spTree>
    <p:extLst>
      <p:ext uri="{BB962C8B-B14F-4D97-AF65-F5344CB8AC3E}">
        <p14:creationId xmlns:p14="http://schemas.microsoft.com/office/powerpoint/2010/main" val="186171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0B39A6-D628-4338-9D6E-995B6A739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496663-19D1-F17C-F7A0-B9AF1C731B42}"/>
              </a:ext>
            </a:extLst>
          </p:cNvPr>
          <p:cNvSpPr>
            <a:spLocks noGrp="1"/>
          </p:cNvSpPr>
          <p:nvPr>
            <p:ph type="title"/>
          </p:nvPr>
        </p:nvSpPr>
        <p:spPr>
          <a:xfrm>
            <a:off x="841248" y="810562"/>
            <a:ext cx="9228866" cy="1244269"/>
          </a:xfrm>
        </p:spPr>
        <p:txBody>
          <a:bodyPr>
            <a:normAutofit fontScale="90000"/>
          </a:bodyPr>
          <a:lstStyle/>
          <a:p>
            <a:r>
              <a:rPr lang="en-US" sz="5300" dirty="0"/>
              <a:t>Hypothesis test</a:t>
            </a:r>
            <a:br>
              <a:rPr lang="en-US" sz="7200" dirty="0"/>
            </a:br>
            <a:r>
              <a:rPr lang="en-US" sz="3100" dirty="0">
                <a:solidFill>
                  <a:schemeClr val="accent4">
                    <a:lumMod val="75000"/>
                  </a:schemeClr>
                </a:solidFill>
              </a:rPr>
              <a:t>Difference in Conversion Rate per user</a:t>
            </a:r>
            <a:endParaRPr lang="en-GB" sz="3100" dirty="0"/>
          </a:p>
        </p:txBody>
      </p:sp>
      <p:sp>
        <p:nvSpPr>
          <p:cNvPr id="12" name="Freeform: Shape 11">
            <a:extLst>
              <a:ext uri="{FF2B5EF4-FFF2-40B4-BE49-F238E27FC236}">
                <a16:creationId xmlns:a16="http://schemas.microsoft.com/office/drawing/2014/main" id="{C2EB82B4-D9A1-4145-93F1-004DC0B9B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893DF4-3932-FE92-17A5-0F807F708B92}"/>
              </a:ext>
            </a:extLst>
          </p:cNvPr>
          <p:cNvSpPr>
            <a:spLocks noGrp="1"/>
          </p:cNvSpPr>
          <p:nvPr>
            <p:ph idx="1"/>
          </p:nvPr>
        </p:nvSpPr>
        <p:spPr>
          <a:xfrm>
            <a:off x="728232" y="4654194"/>
            <a:ext cx="10622520" cy="1693432"/>
          </a:xfrm>
        </p:spPr>
        <p:txBody>
          <a:bodyPr>
            <a:normAutofit fontScale="92500" lnSpcReduction="20000"/>
          </a:bodyPr>
          <a:lstStyle/>
          <a:p>
            <a:pPr algn="l"/>
            <a:r>
              <a:rPr lang="en-GB" sz="1800" b="0" i="0" dirty="0">
                <a:solidFill>
                  <a:srgbClr val="252423"/>
                </a:solidFill>
                <a:effectLst/>
                <a:latin typeface="Segoe UI" panose="020B0502040204020203" pitchFamily="34" charset="0"/>
              </a:rPr>
              <a:t>p value = 0.000056 , </a:t>
            </a:r>
          </a:p>
          <a:p>
            <a:pPr algn="l"/>
            <a:r>
              <a:rPr lang="en-GB" sz="1800" b="0" i="0" dirty="0">
                <a:solidFill>
                  <a:srgbClr val="252423"/>
                </a:solidFill>
                <a:effectLst/>
                <a:latin typeface="Segoe UI" panose="020B0502040204020203" pitchFamily="34" charset="0"/>
              </a:rPr>
              <a:t>p&lt;0.05 , </a:t>
            </a:r>
            <a:endParaRPr lang="en-GB" b="0" i="0" dirty="0">
              <a:solidFill>
                <a:srgbClr val="252423"/>
              </a:solidFill>
              <a:effectLst/>
              <a:latin typeface="Segoe UI" panose="020B0502040204020203" pitchFamily="34" charset="0"/>
            </a:endParaRPr>
          </a:p>
          <a:p>
            <a:pPr algn="l"/>
            <a:r>
              <a:rPr lang="en-GB" sz="1800" b="0" i="0" dirty="0">
                <a:solidFill>
                  <a:srgbClr val="252423"/>
                </a:solidFill>
                <a:effectLst/>
                <a:latin typeface="Segoe UI" panose="020B0502040204020203" pitchFamily="34" charset="0"/>
              </a:rPr>
              <a:t>reject H</a:t>
            </a:r>
            <a:r>
              <a:rPr lang="en-GB" sz="1300" b="0" i="0" dirty="0">
                <a:solidFill>
                  <a:srgbClr val="252423"/>
                </a:solidFill>
                <a:effectLst/>
                <a:latin typeface="Segoe UI" panose="020B0502040204020203" pitchFamily="34" charset="0"/>
              </a:rPr>
              <a:t>0</a:t>
            </a:r>
            <a:r>
              <a:rPr lang="en-GB" sz="1800" b="0" i="0" dirty="0">
                <a:solidFill>
                  <a:srgbClr val="252423"/>
                </a:solidFill>
                <a:effectLst/>
                <a:latin typeface="Segoe UI" panose="020B0502040204020203" pitchFamily="34" charset="0"/>
              </a:rPr>
              <a:t> and accept Ha ,</a:t>
            </a:r>
          </a:p>
          <a:p>
            <a:pPr algn="l"/>
            <a:r>
              <a:rPr lang="en-GB" sz="1800" i="0" dirty="0">
                <a:solidFill>
                  <a:srgbClr val="252423"/>
                </a:solidFill>
                <a:effectLst/>
                <a:latin typeface="Segoe UI" panose="020B0502040204020203" pitchFamily="34" charset="0"/>
              </a:rPr>
              <a:t>the</a:t>
            </a:r>
            <a:r>
              <a:rPr lang="en-GB" sz="1800" b="1" i="0" dirty="0">
                <a:solidFill>
                  <a:srgbClr val="252423"/>
                </a:solidFill>
                <a:effectLst/>
                <a:latin typeface="Segoe UI" panose="020B0502040204020203" pitchFamily="34" charset="0"/>
              </a:rPr>
              <a:t> evidence </a:t>
            </a:r>
            <a:r>
              <a:rPr lang="en-GB" sz="1800" b="0" i="0" dirty="0">
                <a:solidFill>
                  <a:srgbClr val="252423"/>
                </a:solidFill>
                <a:effectLst/>
                <a:latin typeface="Segoe UI" panose="020B0502040204020203" pitchFamily="34" charset="0"/>
              </a:rPr>
              <a:t>suggests that </a:t>
            </a:r>
            <a:r>
              <a:rPr lang="en-GB" sz="1900" dirty="0">
                <a:solidFill>
                  <a:schemeClr val="accent4">
                    <a:lumMod val="75000"/>
                  </a:schemeClr>
                </a:solidFill>
              </a:rPr>
              <a:t>conversion rate</a:t>
            </a:r>
            <a:r>
              <a:rPr lang="en-GB" sz="1800" b="0" i="0" dirty="0">
                <a:solidFill>
                  <a:srgbClr val="252423"/>
                </a:solidFill>
                <a:effectLst/>
                <a:latin typeface="Segoe UI" panose="020B0502040204020203" pitchFamily="34" charset="0"/>
              </a:rPr>
              <a:t> in </a:t>
            </a:r>
            <a:r>
              <a:rPr lang="en-GB" sz="1800" i="0" dirty="0">
                <a:solidFill>
                  <a:srgbClr val="252423"/>
                </a:solidFill>
                <a:effectLst/>
                <a:latin typeface="Segoe UI" panose="020B0502040204020203" pitchFamily="34" charset="0"/>
              </a:rPr>
              <a:t>the</a:t>
            </a:r>
            <a:r>
              <a:rPr lang="en-GB" sz="1800" b="1" i="0" dirty="0">
                <a:solidFill>
                  <a:srgbClr val="252423"/>
                </a:solidFill>
                <a:effectLst/>
                <a:latin typeface="Segoe UI" panose="020B0502040204020203" pitchFamily="34" charset="0"/>
              </a:rPr>
              <a:t> treatment group </a:t>
            </a:r>
            <a:r>
              <a:rPr lang="en-GB" sz="1800" b="0" i="0" dirty="0">
                <a:solidFill>
                  <a:srgbClr val="252423"/>
                </a:solidFill>
                <a:effectLst/>
                <a:latin typeface="Segoe UI" panose="020B0502040204020203" pitchFamily="34" charset="0"/>
              </a:rPr>
              <a:t>is </a:t>
            </a:r>
            <a:r>
              <a:rPr lang="en-GB" sz="1800" b="1" i="0" dirty="0">
                <a:solidFill>
                  <a:srgbClr val="252423"/>
                </a:solidFill>
                <a:effectLst/>
                <a:latin typeface="Segoe UI" panose="020B0502040204020203" pitchFamily="34" charset="0"/>
              </a:rPr>
              <a:t>greater</a:t>
            </a:r>
            <a:r>
              <a:rPr lang="en-GB" sz="1800" b="0" i="0" dirty="0">
                <a:solidFill>
                  <a:srgbClr val="252423"/>
                </a:solidFill>
                <a:effectLst/>
                <a:latin typeface="Segoe UI" panose="020B0502040204020203" pitchFamily="34" charset="0"/>
              </a:rPr>
              <a:t> than the </a:t>
            </a:r>
            <a:r>
              <a:rPr lang="en-GB" sz="1900" dirty="0">
                <a:solidFill>
                  <a:schemeClr val="accent4">
                    <a:lumMod val="75000"/>
                  </a:schemeClr>
                </a:solidFill>
              </a:rPr>
              <a:t>conversion rate </a:t>
            </a:r>
            <a:r>
              <a:rPr lang="en-GB" sz="1800" b="0" i="0" dirty="0">
                <a:solidFill>
                  <a:srgbClr val="252423"/>
                </a:solidFill>
                <a:effectLst/>
                <a:latin typeface="Segoe UI" panose="020B0502040204020203" pitchFamily="34" charset="0"/>
              </a:rPr>
              <a:t>in </a:t>
            </a:r>
            <a:r>
              <a:rPr lang="en-GB" sz="1800" b="1" i="0" dirty="0">
                <a:solidFill>
                  <a:srgbClr val="252423"/>
                </a:solidFill>
                <a:effectLst/>
                <a:latin typeface="Segoe UI" panose="020B0502040204020203" pitchFamily="34" charset="0"/>
              </a:rPr>
              <a:t>control group</a:t>
            </a:r>
            <a:endParaRPr lang="en-GB" b="1" i="0" dirty="0">
              <a:solidFill>
                <a:srgbClr val="252423"/>
              </a:solidFill>
              <a:effectLst/>
              <a:latin typeface="Segoe UI" panose="020B0502040204020203" pitchFamily="34" charset="0"/>
            </a:endParaRPr>
          </a:p>
          <a:p>
            <a:endParaRPr lang="en-GB" dirty="0"/>
          </a:p>
        </p:txBody>
      </p:sp>
      <p:sp>
        <p:nvSpPr>
          <p:cNvPr id="4" name="Rectangle: Rounded Corners 3">
            <a:extLst>
              <a:ext uri="{FF2B5EF4-FFF2-40B4-BE49-F238E27FC236}">
                <a16:creationId xmlns:a16="http://schemas.microsoft.com/office/drawing/2014/main" id="{325F328C-A8EF-44F5-A09B-5344FC752CF4}"/>
              </a:ext>
            </a:extLst>
          </p:cNvPr>
          <p:cNvSpPr/>
          <p:nvPr/>
        </p:nvSpPr>
        <p:spPr>
          <a:xfrm>
            <a:off x="3819452" y="2285999"/>
            <a:ext cx="7531300" cy="2286001"/>
          </a:xfrm>
          <a:prstGeom prst="roundRect">
            <a:avLst/>
          </a:prstGeom>
          <a:solidFill>
            <a:schemeClr val="tx2">
              <a:lumMod val="25000"/>
              <a:lumOff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n-GB" sz="1800" b="0" i="0" dirty="0">
                <a:solidFill>
                  <a:srgbClr val="252423"/>
                </a:solidFill>
                <a:effectLst/>
                <a:latin typeface="Symbol" panose="05050102010706020507" pitchFamily="18" charset="2"/>
              </a:rPr>
              <a:t>a </a:t>
            </a:r>
            <a:r>
              <a:rPr lang="en-GB" sz="1800" b="0" i="0" dirty="0">
                <a:solidFill>
                  <a:srgbClr val="252423"/>
                </a:solidFill>
                <a:effectLst/>
                <a:latin typeface="Segoe UI" panose="020B0502040204020203" pitchFamily="34" charset="0"/>
              </a:rPr>
              <a:t>=0.05</a:t>
            </a:r>
            <a:endParaRPr lang="en-GB" b="0" i="0" dirty="0">
              <a:solidFill>
                <a:srgbClr val="252423"/>
              </a:solidFill>
              <a:effectLst/>
              <a:latin typeface="Segoe UI" panose="020B0502040204020203" pitchFamily="34" charset="0"/>
            </a:endParaRPr>
          </a:p>
          <a:p>
            <a:pPr algn="r"/>
            <a:r>
              <a:rPr lang="en-GB" dirty="0">
                <a:solidFill>
                  <a:srgbClr val="252423"/>
                </a:solidFill>
                <a:latin typeface="Segoe UI" panose="020B0502040204020203" pitchFamily="34" charset="0"/>
              </a:rPr>
              <a:t>H</a:t>
            </a:r>
            <a:r>
              <a:rPr lang="en-GB" sz="1200" dirty="0">
                <a:solidFill>
                  <a:srgbClr val="252423"/>
                </a:solidFill>
                <a:latin typeface="Segoe UI" panose="020B0502040204020203" pitchFamily="34" charset="0"/>
              </a:rPr>
              <a:t>0</a:t>
            </a:r>
            <a:r>
              <a:rPr lang="en-GB" dirty="0">
                <a:solidFill>
                  <a:srgbClr val="252423"/>
                </a:solidFill>
                <a:latin typeface="Segoe UI" panose="020B0502040204020203" pitchFamily="34" charset="0"/>
              </a:rPr>
              <a:t>: P </a:t>
            </a:r>
            <a:r>
              <a:rPr lang="en-GB" sz="1200" dirty="0">
                <a:solidFill>
                  <a:srgbClr val="252423"/>
                </a:solidFill>
                <a:latin typeface="Segoe UI" panose="020B0502040204020203" pitchFamily="34" charset="0"/>
              </a:rPr>
              <a:t>treatment</a:t>
            </a:r>
            <a:r>
              <a:rPr lang="en-GB" dirty="0">
                <a:solidFill>
                  <a:srgbClr val="252423"/>
                </a:solidFill>
                <a:latin typeface="Segoe UI" panose="020B0502040204020203" pitchFamily="34" charset="0"/>
              </a:rPr>
              <a:t> - P </a:t>
            </a:r>
            <a:r>
              <a:rPr lang="en-GB" sz="1200" dirty="0">
                <a:solidFill>
                  <a:srgbClr val="252423"/>
                </a:solidFill>
                <a:latin typeface="Segoe UI" panose="020B0502040204020203" pitchFamily="34" charset="0"/>
              </a:rPr>
              <a:t>control  </a:t>
            </a:r>
            <a:r>
              <a:rPr lang="en-GB" dirty="0">
                <a:solidFill>
                  <a:srgbClr val="252423"/>
                </a:solidFill>
                <a:latin typeface="Segoe UI" panose="020B0502040204020203" pitchFamily="34" charset="0"/>
              </a:rPr>
              <a:t>= 0</a:t>
            </a:r>
            <a:endParaRPr lang="en-GB" b="0" i="0" dirty="0">
              <a:solidFill>
                <a:srgbClr val="252423"/>
              </a:solidFill>
              <a:effectLst/>
              <a:latin typeface="Segoe UI" panose="020B0502040204020203" pitchFamily="34" charset="0"/>
            </a:endParaRPr>
          </a:p>
          <a:p>
            <a:pPr algn="r"/>
            <a:r>
              <a:rPr lang="en-GB" sz="1800" b="0" i="0" dirty="0">
                <a:solidFill>
                  <a:srgbClr val="252423"/>
                </a:solidFill>
                <a:effectLst/>
                <a:latin typeface="Segoe UI" panose="020B0502040204020203" pitchFamily="34" charset="0"/>
              </a:rPr>
              <a:t>H</a:t>
            </a:r>
            <a:r>
              <a:rPr lang="en-GB" sz="1600" b="0" i="0" dirty="0">
                <a:solidFill>
                  <a:srgbClr val="252423"/>
                </a:solidFill>
                <a:effectLst/>
                <a:latin typeface="Segoe UI" panose="020B0502040204020203" pitchFamily="34" charset="0"/>
              </a:rPr>
              <a:t>a</a:t>
            </a:r>
            <a:r>
              <a:rPr lang="en-GB" sz="1800" b="0" i="0" dirty="0">
                <a:solidFill>
                  <a:srgbClr val="252423"/>
                </a:solidFill>
                <a:effectLst/>
                <a:latin typeface="Segoe UI" panose="020B0502040204020203" pitchFamily="34" charset="0"/>
              </a:rPr>
              <a:t>: </a:t>
            </a:r>
            <a:r>
              <a:rPr lang="en-GB" dirty="0">
                <a:solidFill>
                  <a:srgbClr val="252423"/>
                </a:solidFill>
                <a:latin typeface="Segoe UI" panose="020B0502040204020203" pitchFamily="34" charset="0"/>
              </a:rPr>
              <a:t>P</a:t>
            </a:r>
            <a:r>
              <a:rPr lang="en-GB" sz="1800" b="0" i="0" dirty="0">
                <a:solidFill>
                  <a:srgbClr val="252423"/>
                </a:solidFill>
                <a:effectLst/>
                <a:latin typeface="Segoe UI" panose="020B0502040204020203" pitchFamily="34" charset="0"/>
              </a:rPr>
              <a:t> </a:t>
            </a:r>
            <a:r>
              <a:rPr lang="en-GB" sz="1200" dirty="0">
                <a:solidFill>
                  <a:srgbClr val="252423"/>
                </a:solidFill>
                <a:latin typeface="Segoe UI" panose="020B0502040204020203" pitchFamily="34" charset="0"/>
              </a:rPr>
              <a:t>treatment</a:t>
            </a:r>
            <a:r>
              <a:rPr lang="en-GB" sz="1800" b="0" i="0" dirty="0">
                <a:solidFill>
                  <a:srgbClr val="252423"/>
                </a:solidFill>
                <a:effectLst/>
                <a:latin typeface="Segoe UI" panose="020B0502040204020203" pitchFamily="34" charset="0"/>
              </a:rPr>
              <a:t> - </a:t>
            </a:r>
            <a:r>
              <a:rPr lang="en-GB" dirty="0">
                <a:solidFill>
                  <a:srgbClr val="252423"/>
                </a:solidFill>
                <a:latin typeface="Segoe UI" panose="020B0502040204020203" pitchFamily="34" charset="0"/>
              </a:rPr>
              <a:t>P </a:t>
            </a:r>
            <a:r>
              <a:rPr lang="en-GB" sz="1200" dirty="0">
                <a:solidFill>
                  <a:srgbClr val="252423"/>
                </a:solidFill>
                <a:latin typeface="Segoe UI" panose="020B0502040204020203" pitchFamily="34" charset="0"/>
              </a:rPr>
              <a:t>control</a:t>
            </a:r>
            <a:r>
              <a:rPr lang="en-GB" dirty="0">
                <a:solidFill>
                  <a:srgbClr val="252423"/>
                </a:solidFill>
                <a:latin typeface="Segoe UI" panose="020B0502040204020203" pitchFamily="34" charset="0"/>
              </a:rPr>
              <a:t> </a:t>
            </a:r>
            <a:r>
              <a:rPr lang="en-GB" sz="1800" b="0" i="0" dirty="0">
                <a:solidFill>
                  <a:srgbClr val="252423"/>
                </a:solidFill>
                <a:effectLst/>
                <a:latin typeface="Segoe UI" panose="020B0502040204020203" pitchFamily="34" charset="0"/>
              </a:rPr>
              <a:t>&gt; 0</a:t>
            </a:r>
          </a:p>
          <a:p>
            <a:r>
              <a:rPr lang="en-GB" b="0" i="0" dirty="0">
                <a:solidFill>
                  <a:srgbClr val="252423"/>
                </a:solidFill>
                <a:effectLst/>
                <a:latin typeface="Segoe UI" panose="020B0502040204020203" pitchFamily="34" charset="0"/>
              </a:rPr>
              <a:t>Where,</a:t>
            </a:r>
          </a:p>
          <a:p>
            <a:pPr algn="l"/>
            <a:r>
              <a:rPr lang="en-GB" dirty="0">
                <a:solidFill>
                  <a:srgbClr val="252423"/>
                </a:solidFill>
                <a:latin typeface="Segoe UI" panose="020B0502040204020203" pitchFamily="34" charset="0"/>
              </a:rPr>
              <a:t>P</a:t>
            </a:r>
            <a:r>
              <a:rPr lang="en-GB" dirty="0">
                <a:solidFill>
                  <a:srgbClr val="252423"/>
                </a:solidFill>
                <a:latin typeface="Symbol" panose="05050102010706020507" pitchFamily="18" charset="2"/>
              </a:rPr>
              <a:t> </a:t>
            </a:r>
            <a:r>
              <a:rPr lang="en-GB" sz="1200" b="0" i="0" dirty="0">
                <a:solidFill>
                  <a:srgbClr val="252423"/>
                </a:solidFill>
                <a:effectLst/>
                <a:latin typeface="Segoe UI" panose="020B0502040204020203" pitchFamily="34" charset="0"/>
              </a:rPr>
              <a:t>treatment</a:t>
            </a:r>
            <a:r>
              <a:rPr lang="en-GB" sz="2800" b="0" i="0" dirty="0">
                <a:solidFill>
                  <a:srgbClr val="252423"/>
                </a:solidFill>
                <a:effectLst/>
                <a:latin typeface="Segoe UI" panose="020B0502040204020203" pitchFamily="34" charset="0"/>
              </a:rPr>
              <a:t> </a:t>
            </a:r>
            <a:r>
              <a:rPr lang="en-GB" b="0" i="0" dirty="0">
                <a:solidFill>
                  <a:srgbClr val="252423"/>
                </a:solidFill>
                <a:effectLst/>
                <a:latin typeface="Segoe UI" panose="020B0502040204020203" pitchFamily="34" charset="0"/>
              </a:rPr>
              <a:t>is </a:t>
            </a:r>
            <a:r>
              <a:rPr lang="en-US" sz="1800" dirty="0">
                <a:solidFill>
                  <a:schemeClr val="accent4">
                    <a:lumMod val="75000"/>
                  </a:schemeClr>
                </a:solidFill>
              </a:rPr>
              <a:t>Conversion rate </a:t>
            </a:r>
            <a:r>
              <a:rPr lang="en-GB" sz="1800" b="0" i="0" dirty="0">
                <a:solidFill>
                  <a:srgbClr val="252423"/>
                </a:solidFill>
                <a:effectLst/>
                <a:latin typeface="Segoe UI" panose="020B0502040204020203" pitchFamily="34" charset="0"/>
              </a:rPr>
              <a:t>in the treatment group</a:t>
            </a:r>
          </a:p>
          <a:p>
            <a:pPr algn="l"/>
            <a:r>
              <a:rPr lang="en-GB" dirty="0">
                <a:solidFill>
                  <a:srgbClr val="252423"/>
                </a:solidFill>
                <a:latin typeface="Segoe UI" panose="020B0502040204020203" pitchFamily="34" charset="0"/>
              </a:rPr>
              <a:t>P</a:t>
            </a:r>
            <a:r>
              <a:rPr lang="en-GB" sz="2000" dirty="0">
                <a:solidFill>
                  <a:srgbClr val="252423"/>
                </a:solidFill>
                <a:latin typeface="Symbol" panose="05050102010706020507" pitchFamily="18" charset="2"/>
              </a:rPr>
              <a:t>  </a:t>
            </a:r>
            <a:r>
              <a:rPr lang="en-GB" sz="1200" b="0" i="0" dirty="0">
                <a:solidFill>
                  <a:srgbClr val="252423"/>
                </a:solidFill>
                <a:effectLst/>
                <a:latin typeface="Segoe UI" panose="020B0502040204020203" pitchFamily="34" charset="0"/>
              </a:rPr>
              <a:t>control</a:t>
            </a:r>
            <a:r>
              <a:rPr lang="en-GB" sz="2800" b="0" i="0" dirty="0">
                <a:solidFill>
                  <a:srgbClr val="252423"/>
                </a:solidFill>
                <a:effectLst/>
                <a:latin typeface="Segoe UI" panose="020B0502040204020203" pitchFamily="34" charset="0"/>
              </a:rPr>
              <a:t> </a:t>
            </a:r>
            <a:r>
              <a:rPr lang="en-GB" b="0" i="0" dirty="0">
                <a:solidFill>
                  <a:srgbClr val="252423"/>
                </a:solidFill>
                <a:effectLst/>
                <a:latin typeface="Segoe UI" panose="020B0502040204020203" pitchFamily="34" charset="0"/>
              </a:rPr>
              <a:t>is </a:t>
            </a:r>
            <a:r>
              <a:rPr lang="en-US" sz="1800" dirty="0">
                <a:solidFill>
                  <a:schemeClr val="accent4">
                    <a:lumMod val="75000"/>
                  </a:schemeClr>
                </a:solidFill>
              </a:rPr>
              <a:t>Conversion rate </a:t>
            </a:r>
            <a:r>
              <a:rPr lang="en-GB" sz="1800" b="0" i="0" dirty="0">
                <a:solidFill>
                  <a:srgbClr val="252423"/>
                </a:solidFill>
                <a:effectLst/>
                <a:latin typeface="Segoe UI" panose="020B0502040204020203" pitchFamily="34" charset="0"/>
              </a:rPr>
              <a:t>in the control group</a:t>
            </a:r>
            <a:endParaRPr lang="en-GB" i="1" dirty="0">
              <a:solidFill>
                <a:srgbClr val="252423"/>
              </a:solidFill>
              <a:latin typeface="Segoe UI" panose="020B0502040204020203" pitchFamily="34" charset="0"/>
            </a:endParaRPr>
          </a:p>
        </p:txBody>
      </p:sp>
    </p:spTree>
    <p:extLst>
      <p:ext uri="{BB962C8B-B14F-4D97-AF65-F5344CB8AC3E}">
        <p14:creationId xmlns:p14="http://schemas.microsoft.com/office/powerpoint/2010/main" val="256982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FFC9C4C-B834-4D29-BEB8-48A03F40B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0EA1B8F0-AF9D-4711-9B8F-620EA2E2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474" y="130762"/>
            <a:ext cx="10867974" cy="6727233"/>
          </a:xfrm>
          <a:custGeom>
            <a:avLst/>
            <a:gdLst>
              <a:gd name="connsiteX0" fmla="*/ 1412408 w 8831334"/>
              <a:gd name="connsiteY0" fmla="*/ 4231273 h 4923095"/>
              <a:gd name="connsiteX1" fmla="*/ 1480115 w 8831334"/>
              <a:gd name="connsiteY1" fmla="*/ 4255873 h 4923095"/>
              <a:gd name="connsiteX2" fmla="*/ 1555026 w 8831334"/>
              <a:gd name="connsiteY2" fmla="*/ 4493895 h 4923095"/>
              <a:gd name="connsiteX3" fmla="*/ 1315323 w 8831334"/>
              <a:gd name="connsiteY3" fmla="*/ 4546785 h 4923095"/>
              <a:gd name="connsiteX4" fmla="*/ 1240411 w 8831334"/>
              <a:gd name="connsiteY4" fmla="*/ 4308763 h 4923095"/>
              <a:gd name="connsiteX5" fmla="*/ 1344748 w 8831334"/>
              <a:gd name="connsiteY5" fmla="*/ 4233023 h 4923095"/>
              <a:gd name="connsiteX6" fmla="*/ 1412408 w 8831334"/>
              <a:gd name="connsiteY6" fmla="*/ 4231273 h 4923095"/>
              <a:gd name="connsiteX7" fmla="*/ 622613 w 8831334"/>
              <a:gd name="connsiteY7" fmla="*/ 3711323 h 4923095"/>
              <a:gd name="connsiteX8" fmla="*/ 726058 w 8831334"/>
              <a:gd name="connsiteY8" fmla="*/ 3713477 h 4923095"/>
              <a:gd name="connsiteX9" fmla="*/ 862930 w 8831334"/>
              <a:gd name="connsiteY9" fmla="*/ 3763207 h 4923095"/>
              <a:gd name="connsiteX10" fmla="*/ 1014368 w 8831334"/>
              <a:gd name="connsiteY10" fmla="*/ 4244384 h 4923095"/>
              <a:gd name="connsiteX11" fmla="*/ 529792 w 8831334"/>
              <a:gd name="connsiteY11" fmla="*/ 4351304 h 4923095"/>
              <a:gd name="connsiteX12" fmla="*/ 378355 w 8831334"/>
              <a:gd name="connsiteY12" fmla="*/ 3870127 h 4923095"/>
              <a:gd name="connsiteX13" fmla="*/ 622613 w 8831334"/>
              <a:gd name="connsiteY13" fmla="*/ 3711323 h 4923095"/>
              <a:gd name="connsiteX14" fmla="*/ 0 w 8831334"/>
              <a:gd name="connsiteY14" fmla="*/ 0 h 4923095"/>
              <a:gd name="connsiteX15" fmla="*/ 7345477 w 8831334"/>
              <a:gd name="connsiteY15" fmla="*/ 0 h 4923095"/>
              <a:gd name="connsiteX16" fmla="*/ 7330937 w 8831334"/>
              <a:gd name="connsiteY16" fmla="*/ 57909 h 4923095"/>
              <a:gd name="connsiteX17" fmla="*/ 7204045 w 8831334"/>
              <a:gd name="connsiteY17" fmla="*/ 525057 h 4923095"/>
              <a:gd name="connsiteX18" fmla="*/ 7423939 w 8831334"/>
              <a:gd name="connsiteY18" fmla="*/ 1259431 h 4923095"/>
              <a:gd name="connsiteX19" fmla="*/ 8123848 w 8831334"/>
              <a:gd name="connsiteY19" fmla="*/ 1829863 h 4923095"/>
              <a:gd name="connsiteX20" fmla="*/ 8304560 w 8831334"/>
              <a:gd name="connsiteY20" fmla="*/ 4410617 h 4923095"/>
              <a:gd name="connsiteX21" fmla="*/ 5824906 w 8831334"/>
              <a:gd name="connsiteY21" fmla="*/ 4582246 h 4923095"/>
              <a:gd name="connsiteX22" fmla="*/ 4814027 w 8831334"/>
              <a:gd name="connsiteY22" fmla="*/ 3900391 h 4923095"/>
              <a:gd name="connsiteX23" fmla="*/ 3389336 w 8831334"/>
              <a:gd name="connsiteY23" fmla="*/ 4033298 h 4923095"/>
              <a:gd name="connsiteX24" fmla="*/ 2844266 w 8831334"/>
              <a:gd name="connsiteY24" fmla="*/ 4497245 h 4923095"/>
              <a:gd name="connsiteX25" fmla="*/ 1361823 w 8831334"/>
              <a:gd name="connsiteY25" fmla="*/ 3978831 h 4923095"/>
              <a:gd name="connsiteX26" fmla="*/ 723961 w 8831334"/>
              <a:gd name="connsiteY26" fmla="*/ 3482165 h 4923095"/>
              <a:gd name="connsiteX27" fmla="*/ 41451 w 8831334"/>
              <a:gd name="connsiteY27" fmla="*/ 3495177 h 4923095"/>
              <a:gd name="connsiteX28" fmla="*/ 0 w 8831334"/>
              <a:gd name="connsiteY28" fmla="*/ 3499960 h 492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31334" h="4923095">
                <a:moveTo>
                  <a:pt x="1412408" y="4231273"/>
                </a:moveTo>
                <a:cubicBezTo>
                  <a:pt x="1435398" y="4234988"/>
                  <a:pt x="1458395" y="4243092"/>
                  <a:pt x="1480115" y="4255873"/>
                </a:cubicBezTo>
                <a:cubicBezTo>
                  <a:pt x="1566994" y="4306997"/>
                  <a:pt x="1600533" y="4413563"/>
                  <a:pt x="1555026" y="4493895"/>
                </a:cubicBezTo>
                <a:cubicBezTo>
                  <a:pt x="1509520" y="4574228"/>
                  <a:pt x="1402201" y="4597907"/>
                  <a:pt x="1315323" y="4546785"/>
                </a:cubicBezTo>
                <a:cubicBezTo>
                  <a:pt x="1228444" y="4495662"/>
                  <a:pt x="1194905" y="4389095"/>
                  <a:pt x="1240411" y="4308763"/>
                </a:cubicBezTo>
                <a:cubicBezTo>
                  <a:pt x="1263164" y="4268597"/>
                  <a:pt x="1301371" y="4242593"/>
                  <a:pt x="1344748" y="4233023"/>
                </a:cubicBezTo>
                <a:cubicBezTo>
                  <a:pt x="1366437" y="4228237"/>
                  <a:pt x="1389419" y="4227559"/>
                  <a:pt x="1412408" y="4231273"/>
                </a:cubicBezTo>
                <a:close/>
                <a:moveTo>
                  <a:pt x="622613" y="3711323"/>
                </a:moveTo>
                <a:cubicBezTo>
                  <a:pt x="656354" y="3707209"/>
                  <a:pt x="691202" y="3707845"/>
                  <a:pt x="726058" y="3713477"/>
                </a:cubicBezTo>
                <a:cubicBezTo>
                  <a:pt x="772533" y="3720984"/>
                  <a:pt x="819023" y="3737370"/>
                  <a:pt x="862930" y="3763207"/>
                </a:cubicBezTo>
                <a:cubicBezTo>
                  <a:pt x="1038560" y="3866555"/>
                  <a:pt x="1106361" y="4081986"/>
                  <a:pt x="1014368" y="4244384"/>
                </a:cubicBezTo>
                <a:cubicBezTo>
                  <a:pt x="922373" y="4406782"/>
                  <a:pt x="705422" y="4454653"/>
                  <a:pt x="529792" y="4351304"/>
                </a:cubicBezTo>
                <a:cubicBezTo>
                  <a:pt x="354162" y="4247957"/>
                  <a:pt x="286361" y="4032525"/>
                  <a:pt x="378355" y="3870127"/>
                </a:cubicBezTo>
                <a:cubicBezTo>
                  <a:pt x="430102" y="3778778"/>
                  <a:pt x="521385" y="3723667"/>
                  <a:pt x="622613" y="3711323"/>
                </a:cubicBezTo>
                <a:close/>
                <a:moveTo>
                  <a:pt x="0" y="0"/>
                </a:moveTo>
                <a:lnTo>
                  <a:pt x="7345477" y="0"/>
                </a:lnTo>
                <a:lnTo>
                  <a:pt x="7330937" y="57909"/>
                </a:lnTo>
                <a:cubicBezTo>
                  <a:pt x="7288864" y="213626"/>
                  <a:pt x="7242961" y="368487"/>
                  <a:pt x="7204045" y="525057"/>
                </a:cubicBezTo>
                <a:cubicBezTo>
                  <a:pt x="7133676" y="809936"/>
                  <a:pt x="7207545" y="1073056"/>
                  <a:pt x="7423939" y="1259431"/>
                </a:cubicBezTo>
                <a:cubicBezTo>
                  <a:pt x="7652783" y="1456418"/>
                  <a:pt x="7881464" y="1655861"/>
                  <a:pt x="8123848" y="1829863"/>
                </a:cubicBezTo>
                <a:cubicBezTo>
                  <a:pt x="9170527" y="2581053"/>
                  <a:pt x="8902406" y="3889765"/>
                  <a:pt x="8304560" y="4410617"/>
                </a:cubicBezTo>
                <a:cubicBezTo>
                  <a:pt x="7554009" y="5063887"/>
                  <a:pt x="6697479" y="5060469"/>
                  <a:pt x="5824906" y="4582246"/>
                </a:cubicBezTo>
                <a:cubicBezTo>
                  <a:pt x="5473190" y="4390333"/>
                  <a:pt x="5153204" y="4124206"/>
                  <a:pt x="4814027" y="3900391"/>
                </a:cubicBezTo>
                <a:cubicBezTo>
                  <a:pt x="4336267" y="3586184"/>
                  <a:pt x="3821519" y="3552717"/>
                  <a:pt x="3389336" y="4033298"/>
                </a:cubicBezTo>
                <a:cubicBezTo>
                  <a:pt x="3228138" y="4212489"/>
                  <a:pt x="3051008" y="4402509"/>
                  <a:pt x="2844266" y="4497245"/>
                </a:cubicBezTo>
                <a:cubicBezTo>
                  <a:pt x="2311195" y="4741524"/>
                  <a:pt x="1799982" y="4540883"/>
                  <a:pt x="1361823" y="3978831"/>
                </a:cubicBezTo>
                <a:cubicBezTo>
                  <a:pt x="1185983" y="3753353"/>
                  <a:pt x="1004288" y="3503556"/>
                  <a:pt x="723961" y="3482165"/>
                </a:cubicBezTo>
                <a:cubicBezTo>
                  <a:pt x="497125" y="3465003"/>
                  <a:pt x="268214" y="3473242"/>
                  <a:pt x="41451" y="3495177"/>
                </a:cubicBezTo>
                <a:lnTo>
                  <a:pt x="0" y="34999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05F7B0-AD5B-3125-2EEE-36827F4C1FDF}"/>
              </a:ext>
            </a:extLst>
          </p:cNvPr>
          <p:cNvSpPr>
            <a:spLocks noGrp="1"/>
          </p:cNvSpPr>
          <p:nvPr>
            <p:ph type="title"/>
          </p:nvPr>
        </p:nvSpPr>
        <p:spPr>
          <a:xfrm>
            <a:off x="841248" y="1571621"/>
            <a:ext cx="4302859" cy="4000168"/>
          </a:xfrm>
        </p:spPr>
        <p:txBody>
          <a:bodyPr anchor="b">
            <a:normAutofit/>
          </a:bodyPr>
          <a:lstStyle/>
          <a:p>
            <a:r>
              <a:rPr lang="en-GB" dirty="0"/>
              <a:t>Conclusion</a:t>
            </a:r>
            <a:br>
              <a:rPr lang="en-GB" dirty="0"/>
            </a:br>
            <a:r>
              <a:rPr lang="en-GB" sz="2800" dirty="0">
                <a:solidFill>
                  <a:schemeClr val="tx2">
                    <a:lumMod val="50000"/>
                    <a:lumOff val="50000"/>
                  </a:schemeClr>
                </a:solidFill>
              </a:rPr>
              <a:t>A/B testing process </a:t>
            </a:r>
          </a:p>
        </p:txBody>
      </p:sp>
      <p:sp>
        <p:nvSpPr>
          <p:cNvPr id="3" name="Content Placeholder 2">
            <a:extLst>
              <a:ext uri="{FF2B5EF4-FFF2-40B4-BE49-F238E27FC236}">
                <a16:creationId xmlns:a16="http://schemas.microsoft.com/office/drawing/2014/main" id="{02E9488E-2D97-F70C-3F9A-06340DF2DD94}"/>
              </a:ext>
            </a:extLst>
          </p:cNvPr>
          <p:cNvSpPr>
            <a:spLocks noGrp="1"/>
          </p:cNvSpPr>
          <p:nvPr>
            <p:ph idx="1"/>
          </p:nvPr>
        </p:nvSpPr>
        <p:spPr>
          <a:xfrm>
            <a:off x="5803191" y="1455228"/>
            <a:ext cx="3977807" cy="4935297"/>
          </a:xfrm>
        </p:spPr>
        <p:txBody>
          <a:bodyPr>
            <a:normAutofit/>
          </a:bodyPr>
          <a:lstStyle/>
          <a:p>
            <a:r>
              <a:rPr lang="en-GB" sz="1800" dirty="0">
                <a:latin typeface="Lato" panose="020F0502020204030203" pitchFamily="34" charset="0"/>
              </a:rPr>
              <a:t>Test over incomplete period</a:t>
            </a:r>
          </a:p>
          <a:p>
            <a:pPr lvl="1">
              <a:lnSpc>
                <a:spcPct val="100000"/>
              </a:lnSpc>
            </a:pPr>
            <a:r>
              <a:rPr lang="en-GB" sz="1400" dirty="0">
                <a:solidFill>
                  <a:srgbClr val="004052"/>
                </a:solidFill>
                <a:latin typeface="Montserrat" panose="00000500000000000000" pitchFamily="2" charset="0"/>
              </a:rPr>
              <a:t>Conversion rates can vary massively on different days of the week and even at different times of the day </a:t>
            </a:r>
            <a:r>
              <a:rPr lang="en-GB" sz="1400" b="0" i="0" dirty="0">
                <a:solidFill>
                  <a:srgbClr val="004052"/>
                </a:solidFill>
                <a:effectLst/>
                <a:latin typeface="Montserrat" panose="00000500000000000000" pitchFamily="2" charset="0"/>
              </a:rPr>
              <a:t>so  a normal range of conversions </a:t>
            </a:r>
            <a:r>
              <a:rPr lang="en-GB" sz="1400" dirty="0">
                <a:solidFill>
                  <a:srgbClr val="004052"/>
                </a:solidFill>
                <a:latin typeface="Montserrat" panose="00000500000000000000" pitchFamily="2" charset="0"/>
              </a:rPr>
              <a:t>s</a:t>
            </a:r>
            <a:r>
              <a:rPr lang="en-GB" sz="1400" b="0" i="0" dirty="0">
                <a:solidFill>
                  <a:srgbClr val="004052"/>
                </a:solidFill>
                <a:effectLst/>
                <a:latin typeface="Montserrat" panose="00000500000000000000" pitchFamily="2" charset="0"/>
              </a:rPr>
              <a:t>hould be respected</a:t>
            </a:r>
          </a:p>
          <a:p>
            <a:pPr lvl="1">
              <a:lnSpc>
                <a:spcPct val="100000"/>
              </a:lnSpc>
            </a:pPr>
            <a:endParaRPr lang="en-GB" sz="1400" dirty="0">
              <a:solidFill>
                <a:srgbClr val="004052"/>
              </a:solidFill>
              <a:latin typeface="Montserrat" panose="00000500000000000000" pitchFamily="2" charset="0"/>
            </a:endParaRPr>
          </a:p>
          <a:p>
            <a:r>
              <a:rPr lang="en-GB" sz="1800" dirty="0">
                <a:latin typeface="Lato" panose="020F0502020204030203" pitchFamily="34" charset="0"/>
              </a:rPr>
              <a:t>Better to test over at least one business cycle and ideally two</a:t>
            </a:r>
          </a:p>
          <a:p>
            <a:pPr lvl="1">
              <a:lnSpc>
                <a:spcPct val="100000"/>
              </a:lnSpc>
            </a:pPr>
            <a:r>
              <a:rPr lang="en-GB" sz="1400" b="0" i="0" dirty="0">
                <a:solidFill>
                  <a:srgbClr val="004052"/>
                </a:solidFill>
                <a:effectLst/>
                <a:latin typeface="Montserrat" panose="00000500000000000000" pitchFamily="2" charset="0"/>
              </a:rPr>
              <a:t>Internet users do not make a purchase as soon as they come across the  site</a:t>
            </a:r>
          </a:p>
          <a:p>
            <a:pPr lvl="1">
              <a:lnSpc>
                <a:spcPct val="100000"/>
              </a:lnSpc>
            </a:pPr>
            <a:r>
              <a:rPr lang="en-GB" sz="1400" dirty="0">
                <a:solidFill>
                  <a:srgbClr val="004052"/>
                </a:solidFill>
                <a:latin typeface="Montserrat" panose="00000500000000000000" pitchFamily="2" charset="0"/>
              </a:rPr>
              <a:t>More than 12 days might elapse between the time users are the subject of the test and the point at which they convert</a:t>
            </a:r>
          </a:p>
        </p:txBody>
      </p:sp>
    </p:spTree>
    <p:extLst>
      <p:ext uri="{BB962C8B-B14F-4D97-AF65-F5344CB8AC3E}">
        <p14:creationId xmlns:p14="http://schemas.microsoft.com/office/powerpoint/2010/main" val="410541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7E93C60-A086-4EB6-997B-F78044FD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1">
            <a:extLst>
              <a:ext uri="{FF2B5EF4-FFF2-40B4-BE49-F238E27FC236}">
                <a16:creationId xmlns:a16="http://schemas.microsoft.com/office/drawing/2014/main" id="{10957AC0-CA82-4B58-8CFA-47F452660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2299" y="0"/>
            <a:ext cx="5726653" cy="6858000"/>
          </a:xfrm>
          <a:custGeom>
            <a:avLst/>
            <a:gdLst>
              <a:gd name="connsiteX0" fmla="*/ 4847302 w 5726653"/>
              <a:gd name="connsiteY0" fmla="*/ 0 h 6858000"/>
              <a:gd name="connsiteX1" fmla="*/ 5712110 w 5726653"/>
              <a:gd name="connsiteY1" fmla="*/ 0 h 6858000"/>
              <a:gd name="connsiteX2" fmla="*/ 5722419 w 5726653"/>
              <a:gd name="connsiteY2" fmla="*/ 42969 h 6858000"/>
              <a:gd name="connsiteX3" fmla="*/ 5711334 w 5726653"/>
              <a:gd name="connsiteY3" fmla="*/ 219852 h 6858000"/>
              <a:gd name="connsiteX4" fmla="*/ 5164713 w 5726653"/>
              <a:gd name="connsiteY4" fmla="*/ 535443 h 6858000"/>
              <a:gd name="connsiteX5" fmla="*/ 4834600 w 5726653"/>
              <a:gd name="connsiteY5" fmla="*/ 78052 h 6858000"/>
              <a:gd name="connsiteX6" fmla="*/ 0 w 5726653"/>
              <a:gd name="connsiteY6" fmla="*/ 0 h 6858000"/>
              <a:gd name="connsiteX7" fmla="*/ 561809 w 5726653"/>
              <a:gd name="connsiteY7" fmla="*/ 0 h 6858000"/>
              <a:gd name="connsiteX8" fmla="*/ 4228873 w 5726653"/>
              <a:gd name="connsiteY8" fmla="*/ 0 h 6858000"/>
              <a:gd name="connsiteX9" fmla="*/ 4220749 w 5726653"/>
              <a:gd name="connsiteY9" fmla="*/ 184996 h 6858000"/>
              <a:gd name="connsiteX10" fmla="*/ 4223776 w 5726653"/>
              <a:gd name="connsiteY10" fmla="*/ 419995 h 6858000"/>
              <a:gd name="connsiteX11" fmla="*/ 4671738 w 5726653"/>
              <a:gd name="connsiteY11" fmla="*/ 1068099 h 6858000"/>
              <a:gd name="connsiteX12" fmla="*/ 5119605 w 5726653"/>
              <a:gd name="connsiteY12" fmla="*/ 2589405 h 6858000"/>
              <a:gd name="connsiteX13" fmla="*/ 4673612 w 5726653"/>
              <a:gd name="connsiteY13" fmla="*/ 3164269 h 6858000"/>
              <a:gd name="connsiteX14" fmla="*/ 4515220 w 5726653"/>
              <a:gd name="connsiteY14" fmla="*/ 4641255 h 6858000"/>
              <a:gd name="connsiteX15" fmla="*/ 5126951 w 5726653"/>
              <a:gd name="connsiteY15" fmla="*/ 5670858 h 6858000"/>
              <a:gd name="connsiteX16" fmla="*/ 5412523 w 5726653"/>
              <a:gd name="connsiteY16" fmla="*/ 6707670 h 6858000"/>
              <a:gd name="connsiteX17" fmla="*/ 5414896 w 5726653"/>
              <a:gd name="connsiteY17" fmla="*/ 6858000 h 6858000"/>
              <a:gd name="connsiteX18" fmla="*/ 0 w 5726653"/>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26653" h="6858000">
                <a:moveTo>
                  <a:pt x="4847302" y="0"/>
                </a:moveTo>
                <a:lnTo>
                  <a:pt x="5712110" y="0"/>
                </a:lnTo>
                <a:lnTo>
                  <a:pt x="5722419" y="42969"/>
                </a:lnTo>
                <a:cubicBezTo>
                  <a:pt x="5730415" y="100391"/>
                  <a:pt x="5727284" y="160329"/>
                  <a:pt x="5711334" y="219852"/>
                </a:cubicBezTo>
                <a:cubicBezTo>
                  <a:pt x="5647537" y="457945"/>
                  <a:pt x="5402807" y="599240"/>
                  <a:pt x="5164713" y="535443"/>
                </a:cubicBezTo>
                <a:cubicBezTo>
                  <a:pt x="4956382" y="479621"/>
                  <a:pt x="4822161" y="285271"/>
                  <a:pt x="4834600" y="78052"/>
                </a:cubicBezTo>
                <a:close/>
                <a:moveTo>
                  <a:pt x="0" y="0"/>
                </a:moveTo>
                <a:lnTo>
                  <a:pt x="561809" y="0"/>
                </a:lnTo>
                <a:lnTo>
                  <a:pt x="4228873" y="0"/>
                </a:lnTo>
                <a:lnTo>
                  <a:pt x="4220749" y="184996"/>
                </a:lnTo>
                <a:cubicBezTo>
                  <a:pt x="4219391" y="263520"/>
                  <a:pt x="4220264" y="341910"/>
                  <a:pt x="4223776" y="419995"/>
                </a:cubicBezTo>
                <a:cubicBezTo>
                  <a:pt x="4236965" y="709488"/>
                  <a:pt x="4465626" y="891535"/>
                  <a:pt x="4671738" y="1068099"/>
                </a:cubicBezTo>
                <a:cubicBezTo>
                  <a:pt x="5185528" y="1508061"/>
                  <a:pt x="5360374" y="2032158"/>
                  <a:pt x="5119605" y="2589405"/>
                </a:cubicBezTo>
                <a:cubicBezTo>
                  <a:pt x="5026231" y="2805523"/>
                  <a:pt x="4844676" y="2993264"/>
                  <a:pt x="4673612" y="3164269"/>
                </a:cubicBezTo>
                <a:cubicBezTo>
                  <a:pt x="4214818" y="3622744"/>
                  <a:pt x="4233617" y="4154456"/>
                  <a:pt x="4515220" y="4641255"/>
                </a:cubicBezTo>
                <a:cubicBezTo>
                  <a:pt x="4715840" y="4986832"/>
                  <a:pt x="4956396" y="5311556"/>
                  <a:pt x="5126951" y="5670858"/>
                </a:cubicBezTo>
                <a:cubicBezTo>
                  <a:pt x="5293002" y="6019042"/>
                  <a:pt x="5391521" y="6366409"/>
                  <a:pt x="5412523" y="6707670"/>
                </a:cubicBezTo>
                <a:lnTo>
                  <a:pt x="541489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8254E461-3BE9-4CF5-03DD-64C891C0E270}"/>
              </a:ext>
            </a:extLst>
          </p:cNvPr>
          <p:cNvSpPr>
            <a:spLocks noGrp="1"/>
          </p:cNvSpPr>
          <p:nvPr>
            <p:ph idx="1"/>
          </p:nvPr>
        </p:nvSpPr>
        <p:spPr>
          <a:xfrm>
            <a:off x="729276" y="560085"/>
            <a:ext cx="7347255" cy="1494748"/>
          </a:xfrm>
        </p:spPr>
        <p:txBody>
          <a:bodyPr anchor="b">
            <a:normAutofit/>
          </a:bodyPr>
          <a:lstStyle/>
          <a:p>
            <a:r>
              <a:rPr lang="en-GB" sz="4400" dirty="0">
                <a:latin typeface="+mj-lt"/>
                <a:ea typeface="+mj-ea"/>
                <a:cs typeface="+mj-cs"/>
              </a:rPr>
              <a:t>Conclusion</a:t>
            </a:r>
            <a:br>
              <a:rPr lang="en-GB" dirty="0"/>
            </a:br>
            <a:r>
              <a:rPr lang="en-GB" sz="2800" dirty="0">
                <a:solidFill>
                  <a:schemeClr val="tx2">
                    <a:lumMod val="50000"/>
                    <a:lumOff val="50000"/>
                  </a:schemeClr>
                </a:solidFill>
                <a:latin typeface="+mj-lt"/>
                <a:ea typeface="+mj-ea"/>
                <a:cs typeface="+mj-cs"/>
              </a:rPr>
              <a:t>A/B testing process results</a:t>
            </a:r>
          </a:p>
        </p:txBody>
      </p:sp>
      <p:sp>
        <p:nvSpPr>
          <p:cNvPr id="4" name="Title 3">
            <a:extLst>
              <a:ext uri="{FF2B5EF4-FFF2-40B4-BE49-F238E27FC236}">
                <a16:creationId xmlns:a16="http://schemas.microsoft.com/office/drawing/2014/main" id="{9E54A711-B027-1711-073F-5D5517BE7EAE}"/>
              </a:ext>
            </a:extLst>
          </p:cNvPr>
          <p:cNvSpPr txBox="1">
            <a:spLocks noGrp="1"/>
          </p:cNvSpPr>
          <p:nvPr>
            <p:ph type="title"/>
          </p:nvPr>
        </p:nvSpPr>
        <p:spPr>
          <a:xfrm>
            <a:off x="7972746" y="3978141"/>
            <a:ext cx="4107471" cy="2585323"/>
          </a:xfrm>
          <a:prstGeom prst="rect">
            <a:avLst/>
          </a:prstGeom>
          <a:noFill/>
        </p:spPr>
        <p:txBody>
          <a:bodyPr wrap="square">
            <a:spAutoFit/>
          </a:bodyPr>
          <a:lstStyle/>
          <a:p>
            <a:r>
              <a:rPr lang="en-GB" sz="1800" dirty="0">
                <a:latin typeface="Lato" panose="020F0502020204030203" pitchFamily="34" charset="0"/>
              </a:rPr>
              <a:t>Conversion rate increases, average amount spent per customer decreases</a:t>
            </a:r>
            <a:br>
              <a:rPr lang="en-GB" sz="1800" dirty="0">
                <a:latin typeface="Lato" panose="020F0502020204030203" pitchFamily="34" charset="0"/>
              </a:rPr>
            </a:br>
            <a:endParaRPr lang="en-GB" sz="1400" dirty="0">
              <a:solidFill>
                <a:srgbClr val="004052"/>
              </a:solidFill>
              <a:latin typeface="Montserrat" panose="00000500000000000000" pitchFamily="2" charset="0"/>
            </a:endParaRPr>
          </a:p>
          <a:p>
            <a:pPr lvl="1">
              <a:lnSpc>
                <a:spcPct val="100000"/>
              </a:lnSpc>
            </a:pPr>
            <a:r>
              <a:rPr lang="en-GB" sz="1400" dirty="0">
                <a:solidFill>
                  <a:srgbClr val="004052"/>
                </a:solidFill>
                <a:latin typeface="Montserrat" panose="00000500000000000000" pitchFamily="2" charset="0"/>
              </a:rPr>
              <a:t>With the increase of conversion rates (e.g. thanks to a new, cheaper product), average amount spent per customer goes down (even though average amount per user stay the same) – the differences between these should be tracked, as a gap too large might be negative for the sales</a:t>
            </a:r>
            <a:br>
              <a:rPr lang="en-GB" sz="1400" dirty="0">
                <a:solidFill>
                  <a:srgbClr val="004052"/>
                </a:solidFill>
                <a:latin typeface="Montserrat" panose="00000500000000000000" pitchFamily="2" charset="0"/>
              </a:rPr>
            </a:br>
            <a:endParaRPr lang="en-GB" sz="1400" dirty="0">
              <a:solidFill>
                <a:srgbClr val="004052"/>
              </a:solidFill>
              <a:latin typeface="Montserrat" panose="00000500000000000000" pitchFamily="2" charset="0"/>
            </a:endParaRPr>
          </a:p>
        </p:txBody>
      </p:sp>
      <p:sp>
        <p:nvSpPr>
          <p:cNvPr id="6" name="TextBox 5">
            <a:extLst>
              <a:ext uri="{FF2B5EF4-FFF2-40B4-BE49-F238E27FC236}">
                <a16:creationId xmlns:a16="http://schemas.microsoft.com/office/drawing/2014/main" id="{1190095E-11E8-85BF-58C4-29AEA83A1ED0}"/>
              </a:ext>
            </a:extLst>
          </p:cNvPr>
          <p:cNvSpPr txBox="1"/>
          <p:nvPr/>
        </p:nvSpPr>
        <p:spPr>
          <a:xfrm>
            <a:off x="7407667" y="1587956"/>
            <a:ext cx="4589313" cy="1508105"/>
          </a:xfrm>
          <a:prstGeom prst="rect">
            <a:avLst/>
          </a:prstGeom>
          <a:noFill/>
        </p:spPr>
        <p:txBody>
          <a:bodyPr wrap="square">
            <a:spAutoFit/>
          </a:bodyPr>
          <a:lstStyle/>
          <a:p>
            <a:pPr>
              <a:spcBef>
                <a:spcPct val="0"/>
              </a:spcBef>
            </a:pPr>
            <a:r>
              <a:rPr lang="en-GB" dirty="0">
                <a:latin typeface="Lato" panose="020F0502020204030203" pitchFamily="34" charset="0"/>
                <a:ea typeface="+mj-ea"/>
                <a:cs typeface="+mj-cs"/>
              </a:rPr>
              <a:t>Revenue could be calculated as a product of  3 factors:</a:t>
            </a:r>
          </a:p>
          <a:p>
            <a:pPr algn="r"/>
            <a:r>
              <a:rPr lang="en-GB" sz="1400" dirty="0">
                <a:solidFill>
                  <a:srgbClr val="004052"/>
                </a:solidFill>
                <a:latin typeface="Montserrat" panose="00000500000000000000" pitchFamily="2" charset="0"/>
              </a:rPr>
              <a:t>Traffic </a:t>
            </a:r>
          </a:p>
          <a:p>
            <a:pPr algn="r"/>
            <a:r>
              <a:rPr lang="en-GB" sz="1400" dirty="0">
                <a:solidFill>
                  <a:srgbClr val="004052"/>
                </a:solidFill>
                <a:latin typeface="Montserrat" panose="00000500000000000000" pitchFamily="2" charset="0"/>
              </a:rPr>
              <a:t>Conversion Rate </a:t>
            </a:r>
          </a:p>
          <a:p>
            <a:pPr algn="r"/>
            <a:r>
              <a:rPr lang="en-GB" sz="1400" dirty="0">
                <a:solidFill>
                  <a:srgbClr val="004052"/>
                </a:solidFill>
                <a:latin typeface="Montserrat" panose="00000500000000000000" pitchFamily="2" charset="0"/>
              </a:rPr>
              <a:t>Average Amount Spent Per Customer (Conversed User)</a:t>
            </a:r>
          </a:p>
        </p:txBody>
      </p:sp>
      <p:pic>
        <p:nvPicPr>
          <p:cNvPr id="22" name="Picture 21">
            <a:extLst>
              <a:ext uri="{FF2B5EF4-FFF2-40B4-BE49-F238E27FC236}">
                <a16:creationId xmlns:a16="http://schemas.microsoft.com/office/drawing/2014/main" id="{E8FA906A-C750-9A27-6C42-AF39B4C45E1B}"/>
              </a:ext>
            </a:extLst>
          </p:cNvPr>
          <p:cNvPicPr>
            <a:picLocks noChangeAspect="1"/>
          </p:cNvPicPr>
          <p:nvPr/>
        </p:nvPicPr>
        <p:blipFill>
          <a:blip r:embed="rId3"/>
          <a:stretch>
            <a:fillRect/>
          </a:stretch>
        </p:blipFill>
        <p:spPr>
          <a:xfrm>
            <a:off x="413544" y="2757014"/>
            <a:ext cx="6382977" cy="3033653"/>
          </a:xfrm>
          <a:prstGeom prst="rect">
            <a:avLst/>
          </a:prstGeom>
        </p:spPr>
      </p:pic>
    </p:spTree>
    <p:extLst>
      <p:ext uri="{BB962C8B-B14F-4D97-AF65-F5344CB8AC3E}">
        <p14:creationId xmlns:p14="http://schemas.microsoft.com/office/powerpoint/2010/main" val="262786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377C4E-2DBB-4C90-8B3E-E974607B2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920134"/>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438810-AB72-1A07-1AEF-207CACD3FB72}"/>
              </a:ext>
            </a:extLst>
          </p:cNvPr>
          <p:cNvSpPr>
            <a:spLocks noGrp="1"/>
          </p:cNvSpPr>
          <p:nvPr>
            <p:ph type="title"/>
          </p:nvPr>
        </p:nvSpPr>
        <p:spPr>
          <a:xfrm>
            <a:off x="763712" y="1667900"/>
            <a:ext cx="10972800" cy="1325563"/>
          </a:xfrm>
        </p:spPr>
        <p:txBody>
          <a:bodyPr>
            <a:normAutofit/>
          </a:bodyPr>
          <a:lstStyle/>
          <a:p>
            <a:r>
              <a:rPr lang="en-GB" sz="4400" dirty="0">
                <a:latin typeface="+mj-lt"/>
                <a:ea typeface="+mj-ea"/>
                <a:cs typeface="+mj-cs"/>
              </a:rPr>
              <a:t>Conclusion</a:t>
            </a:r>
            <a:endParaRPr lang="en-GB" dirty="0"/>
          </a:p>
        </p:txBody>
      </p:sp>
      <p:sp>
        <p:nvSpPr>
          <p:cNvPr id="4" name="Title 3">
            <a:extLst>
              <a:ext uri="{FF2B5EF4-FFF2-40B4-BE49-F238E27FC236}">
                <a16:creationId xmlns:a16="http://schemas.microsoft.com/office/drawing/2014/main" id="{3AA5805F-3AA0-EE7F-6292-42F33A124269}"/>
              </a:ext>
            </a:extLst>
          </p:cNvPr>
          <p:cNvSpPr txBox="1">
            <a:spLocks noGrp="1"/>
          </p:cNvSpPr>
          <p:nvPr>
            <p:ph idx="1"/>
          </p:nvPr>
        </p:nvSpPr>
        <p:spPr>
          <a:xfrm>
            <a:off x="4936198" y="3234969"/>
            <a:ext cx="6677025" cy="2894126"/>
          </a:xfrm>
          <a:prstGeom prst="rect">
            <a:avLst/>
          </a:prstGeom>
          <a:noFill/>
        </p:spPr>
        <p:txBody>
          <a:bodyPr vert="horz" wrap="square" lIns="91440" tIns="45720" rIns="91440" bIns="45720" rtlCol="0" anchor="b">
            <a:sp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lgn="just"/>
            <a:r>
              <a:rPr lang="en-GB" sz="1800" dirty="0">
                <a:latin typeface="Lato" panose="020F0502020204030203" pitchFamily="34" charset="0"/>
              </a:rPr>
              <a:t>The gap between average amount spent per customer and increased conversion rate should be considered to avoid negative impact on sales before launching the experience to all users. There was no data available about the purchased products to conduct a research.</a:t>
            </a:r>
          </a:p>
          <a:p>
            <a:pPr algn="just"/>
            <a:endParaRPr lang="en-GB" sz="1800" dirty="0">
              <a:latin typeface="Lato" panose="020F0502020204030203" pitchFamily="34" charset="0"/>
            </a:endParaRPr>
          </a:p>
          <a:p>
            <a:pPr marL="0" lvl="1"/>
            <a:r>
              <a:rPr lang="en-GB" sz="1400" kern="0" dirty="0">
                <a:solidFill>
                  <a:srgbClr val="004052"/>
                </a:solidFill>
                <a:latin typeface="Lato" panose="020F0502020204030203" pitchFamily="34" charset="0"/>
              </a:rPr>
              <a:t>Possible sources of issues: </a:t>
            </a:r>
          </a:p>
          <a:p>
            <a:pPr marL="0" lvl="1">
              <a:lnSpc>
                <a:spcPct val="100000"/>
              </a:lnSpc>
            </a:pPr>
            <a:r>
              <a:rPr lang="en-GB" sz="1400" kern="0" dirty="0">
                <a:solidFill>
                  <a:srgbClr val="004052"/>
                </a:solidFill>
                <a:latin typeface="Lato" panose="020F0502020204030203" pitchFamily="34" charset="0"/>
              </a:rPr>
              <a:t>pricing strategy</a:t>
            </a:r>
          </a:p>
          <a:p>
            <a:pPr marL="0" lvl="1">
              <a:lnSpc>
                <a:spcPct val="100000"/>
              </a:lnSpc>
            </a:pPr>
            <a:r>
              <a:rPr lang="en-GB" sz="1400" kern="0" dirty="0">
                <a:solidFill>
                  <a:srgbClr val="004052"/>
                </a:solidFill>
                <a:latin typeface="Lato" panose="020F0502020204030203" pitchFamily="34" charset="0"/>
              </a:rPr>
              <a:t>marketing strategy</a:t>
            </a:r>
          </a:p>
          <a:p>
            <a:pPr marL="0" lvl="1">
              <a:lnSpc>
                <a:spcPct val="100000"/>
              </a:lnSpc>
            </a:pPr>
            <a:r>
              <a:rPr lang="en-GB" sz="1400" kern="0" dirty="0">
                <a:solidFill>
                  <a:srgbClr val="004052"/>
                </a:solidFill>
                <a:latin typeface="Lato" panose="020F0502020204030203" pitchFamily="34" charset="0"/>
              </a:rPr>
              <a:t>discount policy</a:t>
            </a:r>
            <a:endParaRPr lang="en-GB" sz="1400" kern="0" dirty="0">
              <a:solidFill>
                <a:srgbClr val="004052"/>
              </a:solidFill>
              <a:latin typeface="Montserrat" panose="00000500000000000000" pitchFamily="2" charset="0"/>
            </a:endParaRPr>
          </a:p>
        </p:txBody>
      </p:sp>
    </p:spTree>
    <p:extLst>
      <p:ext uri="{BB962C8B-B14F-4D97-AF65-F5344CB8AC3E}">
        <p14:creationId xmlns:p14="http://schemas.microsoft.com/office/powerpoint/2010/main" val="427878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ful patterns on the sky">
            <a:extLst>
              <a:ext uri="{FF2B5EF4-FFF2-40B4-BE49-F238E27FC236}">
                <a16:creationId xmlns:a16="http://schemas.microsoft.com/office/drawing/2014/main" id="{A5B1C0BD-D339-093C-EEED-E9AACDF9FB49}"/>
              </a:ext>
            </a:extLst>
          </p:cNvPr>
          <p:cNvPicPr>
            <a:picLocks noChangeAspect="1"/>
          </p:cNvPicPr>
          <p:nvPr/>
        </p:nvPicPr>
        <p:blipFill rotWithShape="1">
          <a:blip r:embed="rId2"/>
          <a:srcRect l="4821" r="18541"/>
          <a:stretch/>
        </p:blipFill>
        <p:spPr>
          <a:xfrm>
            <a:off x="-50042" y="-39158"/>
            <a:ext cx="7918858" cy="6897158"/>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EA27C8-6B42-2385-AF3C-36F60CE110BA}"/>
              </a:ext>
            </a:extLst>
          </p:cNvPr>
          <p:cNvSpPr>
            <a:spLocks noGrp="1"/>
          </p:cNvSpPr>
          <p:nvPr>
            <p:ph type="ctrTitle"/>
          </p:nvPr>
        </p:nvSpPr>
        <p:spPr>
          <a:xfrm>
            <a:off x="7959478" y="1122363"/>
            <a:ext cx="3622922" cy="2387600"/>
          </a:xfrm>
        </p:spPr>
        <p:txBody>
          <a:bodyPr>
            <a:normAutofit/>
          </a:bodyPr>
          <a:lstStyle/>
          <a:p>
            <a:pPr algn="r"/>
            <a:r>
              <a:rPr lang="en-GB" dirty="0"/>
              <a:t>Thank you</a:t>
            </a:r>
          </a:p>
        </p:txBody>
      </p:sp>
    </p:spTree>
    <p:extLst>
      <p:ext uri="{BB962C8B-B14F-4D97-AF65-F5344CB8AC3E}">
        <p14:creationId xmlns:p14="http://schemas.microsoft.com/office/powerpoint/2010/main" val="11506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2">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4">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4E359F-5B14-D6E6-01CF-0361A83B8A1B}"/>
              </a:ext>
            </a:extLst>
          </p:cNvPr>
          <p:cNvSpPr>
            <a:spLocks noGrp="1"/>
          </p:cNvSpPr>
          <p:nvPr>
            <p:ph type="title"/>
          </p:nvPr>
        </p:nvSpPr>
        <p:spPr>
          <a:xfrm>
            <a:off x="6096000" y="552782"/>
            <a:ext cx="5486400" cy="1423502"/>
          </a:xfrm>
        </p:spPr>
        <p:txBody>
          <a:bodyPr>
            <a:normAutofit/>
          </a:bodyPr>
          <a:lstStyle/>
          <a:p>
            <a:r>
              <a:rPr lang="en-GB" dirty="0"/>
              <a:t>A/B test setup</a:t>
            </a:r>
          </a:p>
        </p:txBody>
      </p:sp>
      <p:sp>
        <p:nvSpPr>
          <p:cNvPr id="3" name="Content Placeholder 2">
            <a:extLst>
              <a:ext uri="{FF2B5EF4-FFF2-40B4-BE49-F238E27FC236}">
                <a16:creationId xmlns:a16="http://schemas.microsoft.com/office/drawing/2014/main" id="{1B209C56-66D7-7744-907F-E4C72C2A730F}"/>
              </a:ext>
            </a:extLst>
          </p:cNvPr>
          <p:cNvSpPr>
            <a:spLocks noGrp="1"/>
          </p:cNvSpPr>
          <p:nvPr>
            <p:ph idx="1"/>
          </p:nvPr>
        </p:nvSpPr>
        <p:spPr>
          <a:xfrm>
            <a:off x="6096001" y="2263662"/>
            <a:ext cx="5486400" cy="3521704"/>
          </a:xfrm>
        </p:spPr>
        <p:txBody>
          <a:bodyPr>
            <a:normAutofit/>
          </a:bodyPr>
          <a:lstStyle/>
          <a:p>
            <a:pPr>
              <a:buFont typeface="+mj-lt"/>
              <a:buAutoNum type="arabicPeriod"/>
            </a:pPr>
            <a:r>
              <a:rPr lang="en-GB" b="0" i="0" dirty="0">
                <a:effectLst/>
                <a:latin typeface="Inter"/>
              </a:rPr>
              <a:t> The experiment is only being run on the mobile website.</a:t>
            </a:r>
          </a:p>
          <a:p>
            <a:pPr>
              <a:buFont typeface="+mj-lt"/>
              <a:buAutoNum type="arabicPeriod"/>
            </a:pPr>
            <a:r>
              <a:rPr lang="en-GB" b="0" i="0" dirty="0">
                <a:effectLst/>
                <a:latin typeface="Inter"/>
              </a:rPr>
              <a:t> Visitors of  the </a:t>
            </a:r>
            <a:r>
              <a:rPr lang="en-GB" b="0" i="0" dirty="0" err="1">
                <a:effectLst/>
                <a:latin typeface="Inter"/>
              </a:rPr>
              <a:t>GloBox</a:t>
            </a:r>
            <a:r>
              <a:rPr lang="en-GB" b="0" i="0" dirty="0">
                <a:effectLst/>
                <a:latin typeface="Inter"/>
              </a:rPr>
              <a:t> main page randomly assigned to either the control or test group. </a:t>
            </a:r>
          </a:p>
          <a:p>
            <a:pPr>
              <a:buFont typeface="+mj-lt"/>
              <a:buAutoNum type="arabicPeriod"/>
            </a:pPr>
            <a:r>
              <a:rPr lang="en-GB" dirty="0">
                <a:latin typeface="Inter"/>
              </a:rPr>
              <a:t>  New banner is loaded for the test group, no banner is loaded  for the control group</a:t>
            </a:r>
          </a:p>
          <a:p>
            <a:pPr>
              <a:buFont typeface="+mj-lt"/>
              <a:buAutoNum type="arabicPeriod"/>
            </a:pPr>
            <a:r>
              <a:rPr lang="en-GB" b="0" i="0" dirty="0">
                <a:effectLst/>
                <a:latin typeface="Inter"/>
              </a:rPr>
              <a:t>  “</a:t>
            </a:r>
            <a:r>
              <a:rPr lang="en-GB" dirty="0">
                <a:latin typeface="Inter"/>
              </a:rPr>
              <a:t>C</a:t>
            </a:r>
            <a:r>
              <a:rPr lang="en-GB" b="0" i="0" dirty="0">
                <a:effectLst/>
                <a:latin typeface="Inter"/>
              </a:rPr>
              <a:t>onversion” – </a:t>
            </a:r>
            <a:r>
              <a:rPr lang="en-GB" dirty="0">
                <a:latin typeface="Inter"/>
              </a:rPr>
              <a:t>visitor makes a purchase</a:t>
            </a:r>
            <a:endParaRPr lang="en-GB" b="0" i="0" dirty="0">
              <a:effectLst/>
              <a:latin typeface="Inter"/>
            </a:endParaRPr>
          </a:p>
          <a:p>
            <a:endParaRPr lang="en-GB" dirty="0"/>
          </a:p>
        </p:txBody>
      </p:sp>
      <p:pic>
        <p:nvPicPr>
          <p:cNvPr id="1026" name="Picture 2" descr="image">
            <a:extLst>
              <a:ext uri="{FF2B5EF4-FFF2-40B4-BE49-F238E27FC236}">
                <a16:creationId xmlns:a16="http://schemas.microsoft.com/office/drawing/2014/main" id="{7495E71A-C5ED-4CCD-78CE-95AEEDC9F3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363" y="2033085"/>
            <a:ext cx="3657303" cy="231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99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48C81-AB7D-B886-673E-E231A7D41CD6}"/>
              </a:ext>
            </a:extLst>
          </p:cNvPr>
          <p:cNvSpPr txBox="1"/>
          <p:nvPr/>
        </p:nvSpPr>
        <p:spPr>
          <a:xfrm>
            <a:off x="7089168" y="2148123"/>
            <a:ext cx="4496656" cy="2893100"/>
          </a:xfrm>
          <a:prstGeom prst="rect">
            <a:avLst/>
          </a:prstGeom>
          <a:noFill/>
        </p:spPr>
        <p:txBody>
          <a:bodyPr wrap="square">
            <a:spAutoFit/>
          </a:bodyPr>
          <a:lstStyle/>
          <a:p>
            <a:r>
              <a:rPr lang="en-GB" b="0" i="0" dirty="0">
                <a:solidFill>
                  <a:srgbClr val="004052"/>
                </a:solidFill>
                <a:effectLst/>
                <a:latin typeface="Montserrat" panose="00000500000000000000" pitchFamily="2" charset="0"/>
              </a:rPr>
              <a:t>The statistical confidence level </a:t>
            </a:r>
            <a:r>
              <a:rPr lang="en-GB" b="1" i="0" dirty="0">
                <a:solidFill>
                  <a:srgbClr val="004052"/>
                </a:solidFill>
                <a:effectLst/>
                <a:latin typeface="Montserrat" panose="00000500000000000000" pitchFamily="2" charset="0"/>
              </a:rPr>
              <a:t>95%</a:t>
            </a:r>
          </a:p>
          <a:p>
            <a:r>
              <a:rPr lang="en-GB" b="0" i="0" dirty="0">
                <a:solidFill>
                  <a:srgbClr val="004052"/>
                </a:solidFill>
                <a:effectLst/>
                <a:latin typeface="Montserrat" panose="00000500000000000000" pitchFamily="2" charset="0"/>
              </a:rPr>
              <a:t>Is statistical reliability indicator that measures the </a:t>
            </a:r>
            <a:r>
              <a:rPr lang="en-GB" b="1" i="0" dirty="0">
                <a:solidFill>
                  <a:srgbClr val="004052"/>
                </a:solidFill>
                <a:effectLst/>
                <a:latin typeface="Montserrat" panose="00000500000000000000" pitchFamily="2" charset="0"/>
              </a:rPr>
              <a:t>probability of the difference in the results observed between each sample (group) not being a matter of chance</a:t>
            </a:r>
          </a:p>
          <a:p>
            <a:endParaRPr lang="en-GB" b="1" dirty="0">
              <a:solidFill>
                <a:srgbClr val="004052"/>
              </a:solidFill>
              <a:latin typeface="Montserrat" panose="00000500000000000000" pitchFamily="2" charset="0"/>
            </a:endParaRPr>
          </a:p>
          <a:p>
            <a:r>
              <a:rPr lang="en-GB" b="0" i="0" dirty="0">
                <a:solidFill>
                  <a:srgbClr val="004052"/>
                </a:solidFill>
                <a:effectLst/>
                <a:latin typeface="Montserrat" panose="00000500000000000000" pitchFamily="2" charset="0"/>
              </a:rPr>
              <a:t>It is acceptable to make a mistake in 5% of cases and for the results of the two versions to be identical.  </a:t>
            </a:r>
            <a:r>
              <a:rPr lang="en-GB" sz="2000" b="1" dirty="0">
                <a:solidFill>
                  <a:srgbClr val="004052"/>
                </a:solidFill>
                <a:latin typeface="Symbol" panose="05050102010706020507" pitchFamily="18" charset="2"/>
              </a:rPr>
              <a:t>a</a:t>
            </a:r>
            <a:r>
              <a:rPr lang="en-GB" b="1" i="0" dirty="0">
                <a:solidFill>
                  <a:srgbClr val="004052"/>
                </a:solidFill>
                <a:effectLst/>
                <a:latin typeface="Montserrat" panose="00000500000000000000" pitchFamily="2" charset="0"/>
              </a:rPr>
              <a:t> = 0.05</a:t>
            </a:r>
            <a:endParaRPr lang="en-GB" b="1" dirty="0"/>
          </a:p>
        </p:txBody>
      </p:sp>
      <p:sp>
        <p:nvSpPr>
          <p:cNvPr id="7" name="TextBox 6">
            <a:extLst>
              <a:ext uri="{FF2B5EF4-FFF2-40B4-BE49-F238E27FC236}">
                <a16:creationId xmlns:a16="http://schemas.microsoft.com/office/drawing/2014/main" id="{B830096C-F89D-A638-BDC2-AB58ACA8C92D}"/>
              </a:ext>
            </a:extLst>
          </p:cNvPr>
          <p:cNvSpPr txBox="1"/>
          <p:nvPr/>
        </p:nvSpPr>
        <p:spPr>
          <a:xfrm>
            <a:off x="774415" y="1047337"/>
            <a:ext cx="9146568" cy="769441"/>
          </a:xfrm>
          <a:prstGeom prst="rect">
            <a:avLst/>
          </a:prstGeom>
          <a:noFill/>
        </p:spPr>
        <p:txBody>
          <a:bodyPr wrap="square">
            <a:spAutoFit/>
          </a:bodyPr>
          <a:lstStyle/>
          <a:p>
            <a:r>
              <a:rPr lang="en-GB" sz="4400" dirty="0">
                <a:latin typeface="+mj-lt"/>
                <a:ea typeface="+mj-ea"/>
                <a:cs typeface="+mj-cs"/>
              </a:rPr>
              <a:t>A/B testing pre-conditions</a:t>
            </a:r>
          </a:p>
        </p:txBody>
      </p:sp>
      <p:sp>
        <p:nvSpPr>
          <p:cNvPr id="10" name="TextBox 9">
            <a:extLst>
              <a:ext uri="{FF2B5EF4-FFF2-40B4-BE49-F238E27FC236}">
                <a16:creationId xmlns:a16="http://schemas.microsoft.com/office/drawing/2014/main" id="{99210EB8-D93B-8E33-78A5-7B0298D9EF7C}"/>
              </a:ext>
            </a:extLst>
          </p:cNvPr>
          <p:cNvSpPr txBox="1"/>
          <p:nvPr/>
        </p:nvSpPr>
        <p:spPr>
          <a:xfrm>
            <a:off x="308226" y="2537634"/>
            <a:ext cx="4376790" cy="1200329"/>
          </a:xfrm>
          <a:prstGeom prst="rect">
            <a:avLst/>
          </a:prstGeom>
          <a:noFill/>
        </p:spPr>
        <p:txBody>
          <a:bodyPr wrap="square">
            <a:spAutoFit/>
          </a:bodyPr>
          <a:lstStyle/>
          <a:p>
            <a:r>
              <a:rPr lang="en-GB" b="1" i="0" dirty="0">
                <a:solidFill>
                  <a:srgbClr val="004052"/>
                </a:solidFill>
                <a:effectLst/>
                <a:latin typeface="Montserrat" panose="00000500000000000000" pitchFamily="2" charset="0"/>
              </a:rPr>
              <a:t>Indicators to measure:</a:t>
            </a:r>
          </a:p>
          <a:p>
            <a:endParaRPr lang="en-GB" dirty="0">
              <a:solidFill>
                <a:srgbClr val="004052"/>
              </a:solidFill>
              <a:latin typeface="Montserrat" panose="00000500000000000000" pitchFamily="2" charset="0"/>
            </a:endParaRPr>
          </a:p>
          <a:p>
            <a:r>
              <a:rPr lang="en-GB" dirty="0">
                <a:solidFill>
                  <a:srgbClr val="004052"/>
                </a:solidFill>
                <a:latin typeface="Montserrat" panose="00000500000000000000" pitchFamily="2" charset="0"/>
              </a:rPr>
              <a:t>Average Amount Spent Per User</a:t>
            </a:r>
          </a:p>
          <a:p>
            <a:r>
              <a:rPr lang="en-GB" dirty="0">
                <a:solidFill>
                  <a:srgbClr val="004052"/>
                </a:solidFill>
                <a:latin typeface="Montserrat" panose="00000500000000000000" pitchFamily="2" charset="0"/>
              </a:rPr>
              <a:t>Conversion Rate</a:t>
            </a:r>
            <a:endParaRPr lang="en-GB" dirty="0"/>
          </a:p>
        </p:txBody>
      </p:sp>
      <p:sp>
        <p:nvSpPr>
          <p:cNvPr id="12" name="TextBox 11">
            <a:extLst>
              <a:ext uri="{FF2B5EF4-FFF2-40B4-BE49-F238E27FC236}">
                <a16:creationId xmlns:a16="http://schemas.microsoft.com/office/drawing/2014/main" id="{19FD1AAC-1143-1DF4-5103-21A904F1A97C}"/>
              </a:ext>
            </a:extLst>
          </p:cNvPr>
          <p:cNvSpPr txBox="1"/>
          <p:nvPr/>
        </p:nvSpPr>
        <p:spPr>
          <a:xfrm>
            <a:off x="2496621" y="4484506"/>
            <a:ext cx="4691009" cy="1200329"/>
          </a:xfrm>
          <a:prstGeom prst="rect">
            <a:avLst/>
          </a:prstGeom>
          <a:noFill/>
        </p:spPr>
        <p:txBody>
          <a:bodyPr wrap="square">
            <a:spAutoFit/>
          </a:bodyPr>
          <a:lstStyle/>
          <a:p>
            <a:r>
              <a:rPr lang="en-GB" b="1" dirty="0">
                <a:solidFill>
                  <a:srgbClr val="004052"/>
                </a:solidFill>
                <a:latin typeface="Montserrat" panose="00000500000000000000" pitchFamily="2" charset="0"/>
              </a:rPr>
              <a:t>12 days A/B testing period:</a:t>
            </a:r>
          </a:p>
          <a:p>
            <a:endParaRPr lang="en-GB" b="1" dirty="0">
              <a:solidFill>
                <a:srgbClr val="004052"/>
              </a:solidFill>
              <a:latin typeface="Montserrat" panose="00000500000000000000" pitchFamily="2" charset="0"/>
            </a:endParaRPr>
          </a:p>
          <a:p>
            <a:pPr marL="0" lvl="1"/>
            <a:r>
              <a:rPr lang="en-GB" b="1" dirty="0">
                <a:solidFill>
                  <a:srgbClr val="004052"/>
                </a:solidFill>
                <a:latin typeface="Montserrat" panose="00000500000000000000" pitchFamily="2" charset="0"/>
              </a:rPr>
              <a:t>	</a:t>
            </a:r>
            <a:r>
              <a:rPr lang="en-GB" dirty="0">
                <a:solidFill>
                  <a:srgbClr val="004052"/>
                </a:solidFill>
                <a:latin typeface="Montserrat" panose="00000500000000000000" pitchFamily="2" charset="0"/>
              </a:rPr>
              <a:t>from 25/01/2023 Wednesday </a:t>
            </a:r>
          </a:p>
          <a:p>
            <a:pPr marL="0" lvl="1"/>
            <a:r>
              <a:rPr lang="en-GB" dirty="0">
                <a:solidFill>
                  <a:srgbClr val="004052"/>
                </a:solidFill>
                <a:latin typeface="Montserrat" panose="00000500000000000000" pitchFamily="2" charset="0"/>
              </a:rPr>
              <a:t>	to 06/02/2023 Monday</a:t>
            </a:r>
          </a:p>
        </p:txBody>
      </p:sp>
    </p:spTree>
    <p:extLst>
      <p:ext uri="{BB962C8B-B14F-4D97-AF65-F5344CB8AC3E}">
        <p14:creationId xmlns:p14="http://schemas.microsoft.com/office/powerpoint/2010/main" val="180848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42C78-C459-3B94-929F-A4E85B29A50B}"/>
              </a:ext>
            </a:extLst>
          </p:cNvPr>
          <p:cNvSpPr>
            <a:spLocks noGrp="1"/>
          </p:cNvSpPr>
          <p:nvPr>
            <p:ph type="title"/>
          </p:nvPr>
        </p:nvSpPr>
        <p:spPr>
          <a:xfrm>
            <a:off x="841248" y="810562"/>
            <a:ext cx="8197977" cy="1349314"/>
          </a:xfrm>
        </p:spPr>
        <p:txBody>
          <a:bodyPr>
            <a:normAutofit/>
          </a:bodyPr>
          <a:lstStyle/>
          <a:p>
            <a:r>
              <a:rPr lang="en-GB" dirty="0"/>
              <a:t>A/B testing conditions</a:t>
            </a:r>
          </a:p>
        </p:txBody>
      </p:sp>
      <p:sp>
        <p:nvSpPr>
          <p:cNvPr id="3" name="Content Placeholder 2">
            <a:extLst>
              <a:ext uri="{FF2B5EF4-FFF2-40B4-BE49-F238E27FC236}">
                <a16:creationId xmlns:a16="http://schemas.microsoft.com/office/drawing/2014/main" id="{695C6EF9-A038-655A-82C1-8C09E7DD7363}"/>
              </a:ext>
            </a:extLst>
          </p:cNvPr>
          <p:cNvSpPr>
            <a:spLocks noGrp="1"/>
          </p:cNvSpPr>
          <p:nvPr>
            <p:ph idx="1"/>
          </p:nvPr>
        </p:nvSpPr>
        <p:spPr>
          <a:xfrm>
            <a:off x="5383658" y="2750153"/>
            <a:ext cx="5032304" cy="2366378"/>
          </a:xfrm>
        </p:spPr>
        <p:txBody>
          <a:bodyPr anchor="b">
            <a:noAutofit/>
          </a:bodyPr>
          <a:lstStyle/>
          <a:p>
            <a:r>
              <a:rPr lang="en-GB" b="0" i="0" dirty="0">
                <a:effectLst/>
                <a:latin typeface="Inter"/>
              </a:rPr>
              <a:t>48 943 users involved in the A/B testing</a:t>
            </a:r>
          </a:p>
          <a:p>
            <a:r>
              <a:rPr lang="en-GB" b="0" i="0" dirty="0">
                <a:effectLst/>
                <a:latin typeface="Inter"/>
              </a:rPr>
              <a:t>24 343 users assigned to the control group</a:t>
            </a:r>
          </a:p>
          <a:p>
            <a:r>
              <a:rPr lang="en-GB" dirty="0">
                <a:latin typeface="Inter"/>
              </a:rPr>
              <a:t>24 600 users assigned to the </a:t>
            </a:r>
            <a:r>
              <a:rPr lang="en-GB" b="0" i="0" dirty="0">
                <a:effectLst/>
                <a:latin typeface="Inter"/>
              </a:rPr>
              <a:t>treatment group</a:t>
            </a:r>
          </a:p>
          <a:p>
            <a:endParaRPr lang="en-GB" b="0" i="0" dirty="0">
              <a:effectLst/>
              <a:latin typeface="Inter"/>
            </a:endParaRPr>
          </a:p>
          <a:p>
            <a:endParaRPr lang="en-GB"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46775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EA990C-FF44-8D95-64F0-E372C5B92F78}"/>
              </a:ext>
            </a:extLst>
          </p:cNvPr>
          <p:cNvSpPr>
            <a:spLocks noGrp="1"/>
          </p:cNvSpPr>
          <p:nvPr>
            <p:ph type="title"/>
          </p:nvPr>
        </p:nvSpPr>
        <p:spPr>
          <a:xfrm>
            <a:off x="766441" y="810562"/>
            <a:ext cx="8197977" cy="1144596"/>
          </a:xfrm>
        </p:spPr>
        <p:txBody>
          <a:bodyPr>
            <a:normAutofit/>
          </a:bodyPr>
          <a:lstStyle/>
          <a:p>
            <a:r>
              <a:rPr lang="en-GB" dirty="0"/>
              <a:t>A/B test users </a:t>
            </a: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7" name="Picture 6">
            <a:extLst>
              <a:ext uri="{FF2B5EF4-FFF2-40B4-BE49-F238E27FC236}">
                <a16:creationId xmlns:a16="http://schemas.microsoft.com/office/drawing/2014/main" id="{A792E629-74CE-9829-5365-48A5C77410FB}"/>
              </a:ext>
            </a:extLst>
          </p:cNvPr>
          <p:cNvPicPr>
            <a:picLocks noChangeAspect="1"/>
          </p:cNvPicPr>
          <p:nvPr/>
        </p:nvPicPr>
        <p:blipFill>
          <a:blip r:embed="rId2"/>
          <a:stretch>
            <a:fillRect/>
          </a:stretch>
        </p:blipFill>
        <p:spPr>
          <a:xfrm>
            <a:off x="738506" y="1955158"/>
            <a:ext cx="9701538" cy="4698123"/>
          </a:xfrm>
          <a:prstGeom prst="rect">
            <a:avLst/>
          </a:prstGeom>
        </p:spPr>
      </p:pic>
    </p:spTree>
    <p:extLst>
      <p:ext uri="{BB962C8B-B14F-4D97-AF65-F5344CB8AC3E}">
        <p14:creationId xmlns:p14="http://schemas.microsoft.com/office/powerpoint/2010/main" val="424930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0AD-D27F-2539-2786-0FA62786AA01}"/>
              </a:ext>
            </a:extLst>
          </p:cNvPr>
          <p:cNvSpPr>
            <a:spLocks noGrp="1"/>
          </p:cNvSpPr>
          <p:nvPr>
            <p:ph type="title"/>
          </p:nvPr>
        </p:nvSpPr>
        <p:spPr/>
        <p:txBody>
          <a:bodyPr/>
          <a:lstStyle/>
          <a:p>
            <a:r>
              <a:rPr lang="en-GB" dirty="0"/>
              <a:t>Conversion</a:t>
            </a:r>
          </a:p>
        </p:txBody>
      </p:sp>
      <p:pic>
        <p:nvPicPr>
          <p:cNvPr id="9" name="Picture 8">
            <a:extLst>
              <a:ext uri="{FF2B5EF4-FFF2-40B4-BE49-F238E27FC236}">
                <a16:creationId xmlns:a16="http://schemas.microsoft.com/office/drawing/2014/main" id="{8B117ABD-3B91-9C89-E083-2A8A67C5B9FC}"/>
              </a:ext>
            </a:extLst>
          </p:cNvPr>
          <p:cNvPicPr>
            <a:picLocks noChangeAspect="1"/>
          </p:cNvPicPr>
          <p:nvPr/>
        </p:nvPicPr>
        <p:blipFill>
          <a:blip r:embed="rId3"/>
          <a:stretch>
            <a:fillRect/>
          </a:stretch>
        </p:blipFill>
        <p:spPr>
          <a:xfrm>
            <a:off x="609601" y="1883348"/>
            <a:ext cx="10394022" cy="4710068"/>
          </a:xfrm>
          <a:prstGeom prst="rect">
            <a:avLst/>
          </a:prstGeom>
        </p:spPr>
      </p:pic>
    </p:spTree>
    <p:extLst>
      <p:ext uri="{BB962C8B-B14F-4D97-AF65-F5344CB8AC3E}">
        <p14:creationId xmlns:p14="http://schemas.microsoft.com/office/powerpoint/2010/main" val="184468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7079-455D-8286-5548-2B3D10D753CC}"/>
              </a:ext>
            </a:extLst>
          </p:cNvPr>
          <p:cNvSpPr>
            <a:spLocks noGrp="1"/>
          </p:cNvSpPr>
          <p:nvPr>
            <p:ph type="title"/>
          </p:nvPr>
        </p:nvSpPr>
        <p:spPr/>
        <p:txBody>
          <a:bodyPr/>
          <a:lstStyle/>
          <a:p>
            <a:r>
              <a:rPr lang="en-GB" dirty="0"/>
              <a:t>Average Amount Spent</a:t>
            </a:r>
          </a:p>
        </p:txBody>
      </p:sp>
      <p:pic>
        <p:nvPicPr>
          <p:cNvPr id="10" name="Picture 9">
            <a:extLst>
              <a:ext uri="{FF2B5EF4-FFF2-40B4-BE49-F238E27FC236}">
                <a16:creationId xmlns:a16="http://schemas.microsoft.com/office/drawing/2014/main" id="{F26BF4A7-23E1-1ACF-0031-3CB07CE39066}"/>
              </a:ext>
            </a:extLst>
          </p:cNvPr>
          <p:cNvPicPr>
            <a:picLocks noChangeAspect="1"/>
          </p:cNvPicPr>
          <p:nvPr/>
        </p:nvPicPr>
        <p:blipFill>
          <a:blip r:embed="rId2"/>
          <a:stretch>
            <a:fillRect/>
          </a:stretch>
        </p:blipFill>
        <p:spPr>
          <a:xfrm>
            <a:off x="776408" y="1883347"/>
            <a:ext cx="9857346" cy="4629966"/>
          </a:xfrm>
          <a:prstGeom prst="rect">
            <a:avLst/>
          </a:prstGeom>
        </p:spPr>
      </p:pic>
    </p:spTree>
    <p:extLst>
      <p:ext uri="{BB962C8B-B14F-4D97-AF65-F5344CB8AC3E}">
        <p14:creationId xmlns:p14="http://schemas.microsoft.com/office/powerpoint/2010/main" val="157816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225E5B-4D39-4B35-8E24-790C81645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9532" y="468754"/>
            <a:ext cx="6329420" cy="6389247"/>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E1E606-195B-37C5-6498-78BFAFFC1C6F}"/>
              </a:ext>
            </a:extLst>
          </p:cNvPr>
          <p:cNvSpPr>
            <a:spLocks noGrp="1"/>
          </p:cNvSpPr>
          <p:nvPr>
            <p:ph type="title"/>
          </p:nvPr>
        </p:nvSpPr>
        <p:spPr>
          <a:xfrm>
            <a:off x="612648" y="557783"/>
            <a:ext cx="10969752" cy="1311657"/>
          </a:xfrm>
        </p:spPr>
        <p:txBody>
          <a:bodyPr vert="horz" lIns="91440" tIns="45720" rIns="91440" bIns="45720" rtlCol="0" anchor="b">
            <a:normAutofit fontScale="90000"/>
          </a:bodyPr>
          <a:lstStyle/>
          <a:p>
            <a:pPr algn="r"/>
            <a:r>
              <a:rPr lang="en-US" sz="5400" dirty="0"/>
              <a:t>Confidence interval </a:t>
            </a:r>
            <a:br>
              <a:rPr lang="en-US" sz="5400" dirty="0"/>
            </a:br>
            <a:r>
              <a:rPr lang="en-US" sz="3600" dirty="0">
                <a:solidFill>
                  <a:schemeClr val="accent4">
                    <a:lumMod val="75000"/>
                  </a:schemeClr>
                </a:solidFill>
              </a:rPr>
              <a:t>Average Amount Spent per user</a:t>
            </a:r>
          </a:p>
        </p:txBody>
      </p:sp>
      <p:sp>
        <p:nvSpPr>
          <p:cNvPr id="7" name="TextBox 6">
            <a:extLst>
              <a:ext uri="{FF2B5EF4-FFF2-40B4-BE49-F238E27FC236}">
                <a16:creationId xmlns:a16="http://schemas.microsoft.com/office/drawing/2014/main" id="{7EEE20EB-FD0A-14AA-377F-42968925D3A5}"/>
              </a:ext>
            </a:extLst>
          </p:cNvPr>
          <p:cNvSpPr txBox="1"/>
          <p:nvPr/>
        </p:nvSpPr>
        <p:spPr>
          <a:xfrm>
            <a:off x="6602320" y="2102408"/>
            <a:ext cx="4688817" cy="3693319"/>
          </a:xfrm>
          <a:prstGeom prst="rect">
            <a:avLst/>
          </a:prstGeom>
          <a:noFill/>
        </p:spPr>
        <p:txBody>
          <a:bodyPr wrap="square">
            <a:spAutoFit/>
          </a:bodyPr>
          <a:lstStyle/>
          <a:p>
            <a:pPr algn="l"/>
            <a:r>
              <a:rPr lang="en-GB" sz="1800" b="0" i="0" dirty="0">
                <a:solidFill>
                  <a:srgbClr val="0A0A0A"/>
                </a:solidFill>
                <a:effectLst/>
                <a:latin typeface="Segoe UI" panose="020B0502040204020203" pitchFamily="34" charset="0"/>
              </a:rPr>
              <a:t>95% confidence interval for the average amount spent per user in the control group:</a:t>
            </a:r>
          </a:p>
          <a:p>
            <a:pPr algn="l"/>
            <a:endParaRPr lang="en-GB" b="0" i="0" dirty="0">
              <a:solidFill>
                <a:srgbClr val="252423"/>
              </a:solidFill>
              <a:effectLst/>
              <a:latin typeface="Segoe UI" panose="020B0502040204020203" pitchFamily="34" charset="0"/>
            </a:endParaRPr>
          </a:p>
          <a:p>
            <a:pPr algn="r"/>
            <a:r>
              <a:rPr lang="en-GB" sz="1800" b="1" i="0" dirty="0">
                <a:solidFill>
                  <a:srgbClr val="252423"/>
                </a:solidFill>
                <a:effectLst/>
                <a:latin typeface="Segoe UI" panose="020B0502040204020203" pitchFamily="34" charset="0"/>
              </a:rPr>
              <a:t>(3.049, 3.700)</a:t>
            </a:r>
            <a:endParaRPr lang="en-GB" b="0" i="0" dirty="0">
              <a:solidFill>
                <a:srgbClr val="252423"/>
              </a:solidFill>
              <a:effectLst/>
              <a:latin typeface="Segoe UI" panose="020B0502040204020203" pitchFamily="34" charset="0"/>
            </a:endParaRPr>
          </a:p>
          <a:p>
            <a:pPr algn="l"/>
            <a:br>
              <a:rPr lang="en-GB" b="0" i="0" dirty="0">
                <a:solidFill>
                  <a:srgbClr val="252423"/>
                </a:solidFill>
                <a:effectLst/>
                <a:latin typeface="Segoe UI" panose="020B0502040204020203" pitchFamily="34" charset="0"/>
              </a:rPr>
            </a:br>
            <a:endParaRPr lang="en-GB" b="0" i="0" dirty="0">
              <a:solidFill>
                <a:srgbClr val="252423"/>
              </a:solidFill>
              <a:effectLst/>
              <a:latin typeface="Segoe UI" panose="020B0502040204020203" pitchFamily="34" charset="0"/>
            </a:endParaRPr>
          </a:p>
          <a:p>
            <a:pPr algn="l"/>
            <a:br>
              <a:rPr lang="en-GB" b="0" i="0" dirty="0">
                <a:solidFill>
                  <a:srgbClr val="252423"/>
                </a:solidFill>
                <a:effectLst/>
                <a:latin typeface="Segoe UI" panose="020B0502040204020203" pitchFamily="34" charset="0"/>
              </a:rPr>
            </a:br>
            <a:endParaRPr lang="en-GB" b="0" i="0" dirty="0">
              <a:solidFill>
                <a:srgbClr val="252423"/>
              </a:solidFill>
              <a:effectLst/>
              <a:latin typeface="Segoe UI" panose="020B0502040204020203" pitchFamily="34" charset="0"/>
            </a:endParaRPr>
          </a:p>
          <a:p>
            <a:pPr algn="l"/>
            <a:r>
              <a:rPr lang="en-GB" sz="1800" b="0" i="0" dirty="0">
                <a:solidFill>
                  <a:srgbClr val="0A0A0A"/>
                </a:solidFill>
                <a:effectLst/>
                <a:latin typeface="Segoe UI" panose="020B0502040204020203" pitchFamily="34" charset="0"/>
              </a:rPr>
              <a:t>95% confidence interval for the average amount spent per user in the treatment group:</a:t>
            </a:r>
            <a:br>
              <a:rPr lang="en-GB" b="0" i="0" dirty="0">
                <a:solidFill>
                  <a:srgbClr val="252423"/>
                </a:solidFill>
                <a:effectLst/>
                <a:latin typeface="Segoe UI" panose="020B0502040204020203" pitchFamily="34" charset="0"/>
              </a:rPr>
            </a:br>
            <a:endParaRPr lang="en-GB" b="0" i="0" dirty="0">
              <a:solidFill>
                <a:srgbClr val="252423"/>
              </a:solidFill>
              <a:effectLst/>
              <a:latin typeface="Segoe UI" panose="020B0502040204020203" pitchFamily="34" charset="0"/>
            </a:endParaRPr>
          </a:p>
          <a:p>
            <a:pPr algn="r"/>
            <a:r>
              <a:rPr lang="en-GB" sz="1800" b="1" i="0" dirty="0">
                <a:solidFill>
                  <a:srgbClr val="252423"/>
                </a:solidFill>
                <a:effectLst/>
                <a:latin typeface="Segoe UI" panose="020B0502040204020203" pitchFamily="34" charset="0"/>
              </a:rPr>
              <a:t>(3.073, 3.708)</a:t>
            </a:r>
            <a:endParaRPr lang="en-GB" b="0" i="0" dirty="0">
              <a:solidFill>
                <a:srgbClr val="252423"/>
              </a:solidFill>
              <a:effectLst/>
              <a:latin typeface="Segoe UI" panose="020B0502040204020203" pitchFamily="34" charset="0"/>
            </a:endParaRPr>
          </a:p>
        </p:txBody>
      </p:sp>
      <p:sp>
        <p:nvSpPr>
          <p:cNvPr id="4" name="Rectangle: Rounded Corners 3">
            <a:extLst>
              <a:ext uri="{FF2B5EF4-FFF2-40B4-BE49-F238E27FC236}">
                <a16:creationId xmlns:a16="http://schemas.microsoft.com/office/drawing/2014/main" id="{B17ECDB8-B1A5-A788-BF4A-DEFAEBF14693}"/>
              </a:ext>
            </a:extLst>
          </p:cNvPr>
          <p:cNvSpPr/>
          <p:nvPr/>
        </p:nvSpPr>
        <p:spPr>
          <a:xfrm>
            <a:off x="223191" y="1958469"/>
            <a:ext cx="6082302" cy="1812047"/>
          </a:xfrm>
          <a:prstGeom prst="roundRect">
            <a:avLst/>
          </a:prstGeom>
          <a:solidFill>
            <a:schemeClr val="tx2">
              <a:lumMod val="25000"/>
              <a:lumOff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GB" b="0" i="0" dirty="0">
                <a:solidFill>
                  <a:schemeClr val="bg1"/>
                </a:solidFill>
                <a:effectLst/>
                <a:latin typeface="Lato" panose="020F0502020204030203" pitchFamily="34" charset="0"/>
              </a:rPr>
              <a:t>We are 95% confident that the interval </a:t>
            </a:r>
            <a:r>
              <a:rPr lang="en-GB" dirty="0">
                <a:solidFill>
                  <a:schemeClr val="bg1"/>
                </a:solidFill>
                <a:latin typeface="Lato" panose="020F0502020204030203" pitchFamily="34" charset="0"/>
              </a:rPr>
              <a:t>(3.049, 3.700)</a:t>
            </a:r>
          </a:p>
          <a:p>
            <a:pPr algn="l"/>
            <a:r>
              <a:rPr lang="en-GB" b="0" i="0" dirty="0">
                <a:solidFill>
                  <a:schemeClr val="bg1"/>
                </a:solidFill>
                <a:effectLst/>
                <a:latin typeface="Lato" panose="020F0502020204030203" pitchFamily="34" charset="0"/>
              </a:rPr>
              <a:t>captured the true </a:t>
            </a:r>
            <a:r>
              <a:rPr lang="en-US" sz="1800" dirty="0">
                <a:solidFill>
                  <a:schemeClr val="accent4">
                    <a:lumMod val="75000"/>
                  </a:schemeClr>
                </a:solidFill>
              </a:rPr>
              <a:t>Average Amount Spent </a:t>
            </a:r>
            <a:r>
              <a:rPr lang="en-US" dirty="0">
                <a:solidFill>
                  <a:schemeClr val="accent4">
                    <a:lumMod val="75000"/>
                  </a:schemeClr>
                </a:solidFill>
              </a:rPr>
              <a:t>per user</a:t>
            </a:r>
            <a:r>
              <a:rPr lang="en-US" dirty="0">
                <a:solidFill>
                  <a:srgbClr val="21242C"/>
                </a:solidFill>
                <a:latin typeface="Lato" panose="020F0502020204030203" pitchFamily="34" charset="0"/>
              </a:rPr>
              <a:t> </a:t>
            </a:r>
            <a:r>
              <a:rPr lang="en-US" dirty="0">
                <a:solidFill>
                  <a:schemeClr val="bg1"/>
                </a:solidFill>
                <a:latin typeface="Lato" panose="020F0502020204030203" pitchFamily="34" charset="0"/>
              </a:rPr>
              <a:t>in</a:t>
            </a:r>
            <a:r>
              <a:rPr lang="en-US" dirty="0">
                <a:solidFill>
                  <a:srgbClr val="21242C"/>
                </a:solidFill>
                <a:latin typeface="Lato" panose="020F0502020204030203" pitchFamily="34" charset="0"/>
              </a:rPr>
              <a:t> </a:t>
            </a:r>
            <a:r>
              <a:rPr lang="en-US" b="1" dirty="0">
                <a:solidFill>
                  <a:schemeClr val="bg1"/>
                </a:solidFill>
                <a:latin typeface="Lato" panose="020F0502020204030203" pitchFamily="34" charset="0"/>
              </a:rPr>
              <a:t>the control group</a:t>
            </a:r>
            <a:r>
              <a:rPr lang="en-US" dirty="0">
                <a:solidFill>
                  <a:schemeClr val="bg1"/>
                </a:solidFill>
                <a:latin typeface="Lato" panose="020F0502020204030203" pitchFamily="34" charset="0"/>
              </a:rPr>
              <a:t>,</a:t>
            </a:r>
          </a:p>
          <a:p>
            <a:pPr algn="l"/>
            <a:r>
              <a:rPr lang="en-US" dirty="0">
                <a:solidFill>
                  <a:schemeClr val="bg1"/>
                </a:solidFill>
                <a:latin typeface="Lato" panose="020F0502020204030203" pitchFamily="34" charset="0"/>
              </a:rPr>
              <a:t>giving us</a:t>
            </a:r>
            <a:r>
              <a:rPr lang="en-GB" dirty="0">
                <a:solidFill>
                  <a:schemeClr val="bg1"/>
                </a:solidFill>
                <a:latin typeface="Lato" panose="020F0502020204030203" pitchFamily="34" charset="0"/>
              </a:rPr>
              <a:t> the</a:t>
            </a:r>
            <a:r>
              <a:rPr lang="en-GB" b="0" i="0" dirty="0">
                <a:solidFill>
                  <a:schemeClr val="bg1"/>
                </a:solidFill>
                <a:effectLst/>
                <a:latin typeface="Lato" panose="020F0502020204030203" pitchFamily="34" charset="0"/>
              </a:rPr>
              <a:t> range of plausible values for the </a:t>
            </a:r>
            <a:r>
              <a:rPr lang="en-US" sz="1800" dirty="0">
                <a:solidFill>
                  <a:schemeClr val="accent4">
                    <a:lumMod val="75000"/>
                  </a:schemeClr>
                </a:solidFill>
              </a:rPr>
              <a:t>Average Amount Spent per user </a:t>
            </a:r>
            <a:r>
              <a:rPr lang="en-GB" b="0" i="0" dirty="0">
                <a:solidFill>
                  <a:schemeClr val="bg1"/>
                </a:solidFill>
                <a:effectLst/>
                <a:latin typeface="Lato" panose="020F0502020204030203" pitchFamily="34" charset="0"/>
              </a:rPr>
              <a:t>of the entire population of </a:t>
            </a:r>
            <a:r>
              <a:rPr lang="en-GB" b="0" i="0" dirty="0" err="1">
                <a:solidFill>
                  <a:schemeClr val="bg1"/>
                </a:solidFill>
                <a:effectLst/>
                <a:latin typeface="Lato" panose="020F0502020204030203" pitchFamily="34" charset="0"/>
              </a:rPr>
              <a:t>GlowBox</a:t>
            </a:r>
            <a:r>
              <a:rPr lang="en-GB" b="0" i="0" dirty="0">
                <a:solidFill>
                  <a:schemeClr val="bg1"/>
                </a:solidFill>
                <a:effectLst/>
                <a:latin typeface="Lato" panose="020F0502020204030203" pitchFamily="34" charset="0"/>
              </a:rPr>
              <a:t> users when </a:t>
            </a:r>
            <a:r>
              <a:rPr lang="en-GB" b="1" i="0" dirty="0">
                <a:solidFill>
                  <a:schemeClr val="bg1"/>
                </a:solidFill>
                <a:effectLst/>
                <a:latin typeface="Lato" panose="020F0502020204030203" pitchFamily="34" charset="0"/>
              </a:rPr>
              <a:t>the banner is not loaded</a:t>
            </a:r>
            <a:endParaRPr lang="en-GB" b="1" dirty="0">
              <a:solidFill>
                <a:schemeClr val="bg1"/>
              </a:solidFill>
            </a:endParaRPr>
          </a:p>
        </p:txBody>
      </p:sp>
      <p:sp>
        <p:nvSpPr>
          <p:cNvPr id="6" name="Rectangle: Rounded Corners 5">
            <a:extLst>
              <a:ext uri="{FF2B5EF4-FFF2-40B4-BE49-F238E27FC236}">
                <a16:creationId xmlns:a16="http://schemas.microsoft.com/office/drawing/2014/main" id="{3B5B27AA-23CC-2000-28F8-A260355DA176}"/>
              </a:ext>
            </a:extLst>
          </p:cNvPr>
          <p:cNvSpPr/>
          <p:nvPr/>
        </p:nvSpPr>
        <p:spPr>
          <a:xfrm>
            <a:off x="223191" y="4139930"/>
            <a:ext cx="6082302" cy="1812047"/>
          </a:xfrm>
          <a:prstGeom prst="roundRect">
            <a:avLst/>
          </a:prstGeom>
          <a:solidFill>
            <a:schemeClr val="tx2">
              <a:lumMod val="25000"/>
              <a:lumOff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GB" b="0" i="0" dirty="0">
                <a:solidFill>
                  <a:schemeClr val="bg1"/>
                </a:solidFill>
                <a:effectLst/>
                <a:latin typeface="Lato" panose="020F0502020204030203" pitchFamily="34" charset="0"/>
              </a:rPr>
              <a:t>We are 95% confident that the interval </a:t>
            </a:r>
            <a:r>
              <a:rPr lang="en-GB" dirty="0">
                <a:solidFill>
                  <a:schemeClr val="bg1"/>
                </a:solidFill>
                <a:latin typeface="Lato" panose="020F0502020204030203" pitchFamily="34" charset="0"/>
              </a:rPr>
              <a:t>(3.073, 3.708)</a:t>
            </a:r>
          </a:p>
          <a:p>
            <a:pPr algn="l"/>
            <a:r>
              <a:rPr lang="en-GB" b="0" i="0" dirty="0">
                <a:solidFill>
                  <a:schemeClr val="bg1"/>
                </a:solidFill>
                <a:effectLst/>
                <a:latin typeface="Lato" panose="020F0502020204030203" pitchFamily="34" charset="0"/>
              </a:rPr>
              <a:t>captured the true </a:t>
            </a:r>
            <a:r>
              <a:rPr lang="en-US" sz="1800" dirty="0">
                <a:solidFill>
                  <a:schemeClr val="accent4">
                    <a:lumMod val="75000"/>
                  </a:schemeClr>
                </a:solidFill>
              </a:rPr>
              <a:t>Average Amount Spent per user </a:t>
            </a:r>
            <a:r>
              <a:rPr lang="en-US" dirty="0">
                <a:solidFill>
                  <a:schemeClr val="bg1"/>
                </a:solidFill>
                <a:latin typeface="Lato" panose="020F0502020204030203" pitchFamily="34" charset="0"/>
              </a:rPr>
              <a:t>in </a:t>
            </a:r>
            <a:r>
              <a:rPr lang="en-US" b="1" dirty="0">
                <a:solidFill>
                  <a:schemeClr val="bg1"/>
                </a:solidFill>
                <a:latin typeface="Lato" panose="020F0502020204030203" pitchFamily="34" charset="0"/>
              </a:rPr>
              <a:t>the treatment group</a:t>
            </a:r>
            <a:r>
              <a:rPr lang="en-US" dirty="0">
                <a:solidFill>
                  <a:schemeClr val="bg1"/>
                </a:solidFill>
                <a:latin typeface="Lato" panose="020F0502020204030203" pitchFamily="34" charset="0"/>
              </a:rPr>
              <a:t>,</a:t>
            </a:r>
            <a:endParaRPr lang="en-US" sz="1800" dirty="0">
              <a:solidFill>
                <a:schemeClr val="bg1"/>
              </a:solidFill>
            </a:endParaRPr>
          </a:p>
          <a:p>
            <a:pPr algn="l"/>
            <a:r>
              <a:rPr lang="en-US" dirty="0">
                <a:solidFill>
                  <a:schemeClr val="bg1"/>
                </a:solidFill>
                <a:latin typeface="Lato" panose="020F0502020204030203" pitchFamily="34" charset="0"/>
              </a:rPr>
              <a:t>giving us</a:t>
            </a:r>
            <a:r>
              <a:rPr lang="en-GB" dirty="0">
                <a:solidFill>
                  <a:schemeClr val="bg1"/>
                </a:solidFill>
                <a:latin typeface="Lato" panose="020F0502020204030203" pitchFamily="34" charset="0"/>
              </a:rPr>
              <a:t> </a:t>
            </a:r>
            <a:r>
              <a:rPr lang="en-GB" b="0" i="0" dirty="0">
                <a:solidFill>
                  <a:schemeClr val="bg1"/>
                </a:solidFill>
                <a:effectLst/>
                <a:latin typeface="Lato" panose="020F0502020204030203" pitchFamily="34" charset="0"/>
              </a:rPr>
              <a:t>a range of plausible values for the </a:t>
            </a:r>
            <a:r>
              <a:rPr lang="en-US" sz="1800" dirty="0">
                <a:solidFill>
                  <a:schemeClr val="accent4">
                    <a:lumMod val="75000"/>
                  </a:schemeClr>
                </a:solidFill>
              </a:rPr>
              <a:t>Average Amount Spent per user </a:t>
            </a:r>
            <a:r>
              <a:rPr lang="en-GB" b="0" i="0" dirty="0">
                <a:solidFill>
                  <a:schemeClr val="bg1"/>
                </a:solidFill>
                <a:effectLst/>
                <a:latin typeface="Lato" panose="020F0502020204030203" pitchFamily="34" charset="0"/>
              </a:rPr>
              <a:t>of the entire population of </a:t>
            </a:r>
            <a:r>
              <a:rPr lang="en-GB" b="0" i="0" dirty="0" err="1">
                <a:solidFill>
                  <a:schemeClr val="bg1"/>
                </a:solidFill>
                <a:effectLst/>
                <a:latin typeface="Lato" panose="020F0502020204030203" pitchFamily="34" charset="0"/>
              </a:rPr>
              <a:t>GlowBox</a:t>
            </a:r>
            <a:r>
              <a:rPr lang="en-GB" b="0" i="0" dirty="0">
                <a:solidFill>
                  <a:schemeClr val="bg1"/>
                </a:solidFill>
                <a:effectLst/>
                <a:latin typeface="Lato" panose="020F0502020204030203" pitchFamily="34" charset="0"/>
              </a:rPr>
              <a:t> users when </a:t>
            </a:r>
            <a:r>
              <a:rPr lang="en-GB" b="1" i="0" dirty="0">
                <a:solidFill>
                  <a:schemeClr val="bg1"/>
                </a:solidFill>
                <a:effectLst/>
                <a:latin typeface="Lato" panose="020F0502020204030203" pitchFamily="34" charset="0"/>
              </a:rPr>
              <a:t>the banner is loaded</a:t>
            </a:r>
            <a:endParaRPr lang="en-GB" b="1" dirty="0">
              <a:solidFill>
                <a:schemeClr val="bg1"/>
              </a:solidFill>
            </a:endParaRPr>
          </a:p>
        </p:txBody>
      </p:sp>
    </p:spTree>
    <p:extLst>
      <p:ext uri="{BB962C8B-B14F-4D97-AF65-F5344CB8AC3E}">
        <p14:creationId xmlns:p14="http://schemas.microsoft.com/office/powerpoint/2010/main" val="161284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83B6-CFA7-DB4B-0B6B-BE8C9BC3FF8C}"/>
              </a:ext>
            </a:extLst>
          </p:cNvPr>
          <p:cNvSpPr>
            <a:spLocks noGrp="1"/>
          </p:cNvSpPr>
          <p:nvPr>
            <p:ph type="title"/>
          </p:nvPr>
        </p:nvSpPr>
        <p:spPr/>
        <p:txBody>
          <a:bodyPr>
            <a:normAutofit fontScale="90000"/>
          </a:bodyPr>
          <a:lstStyle/>
          <a:p>
            <a:r>
              <a:rPr lang="en-US" sz="5300" dirty="0"/>
              <a:t>Hypothesis test</a:t>
            </a:r>
            <a:br>
              <a:rPr lang="en-US" sz="6600" dirty="0"/>
            </a:br>
            <a:r>
              <a:rPr lang="en-US" sz="4000" dirty="0">
                <a:solidFill>
                  <a:schemeClr val="accent4">
                    <a:lumMod val="75000"/>
                  </a:schemeClr>
                </a:solidFill>
              </a:rPr>
              <a:t>Difference </a:t>
            </a:r>
            <a:r>
              <a:rPr lang="en-US" sz="3600" dirty="0">
                <a:solidFill>
                  <a:schemeClr val="accent4">
                    <a:lumMod val="75000"/>
                  </a:schemeClr>
                </a:solidFill>
              </a:rPr>
              <a:t>in</a:t>
            </a:r>
            <a:r>
              <a:rPr lang="en-US" sz="4000" dirty="0">
                <a:solidFill>
                  <a:schemeClr val="accent4">
                    <a:lumMod val="75000"/>
                  </a:schemeClr>
                </a:solidFill>
              </a:rPr>
              <a:t> Average Amount Spent per user</a:t>
            </a:r>
            <a:endParaRPr lang="en-GB" sz="4000" dirty="0"/>
          </a:p>
        </p:txBody>
      </p:sp>
      <p:sp>
        <p:nvSpPr>
          <p:cNvPr id="9" name="TextBox 8">
            <a:extLst>
              <a:ext uri="{FF2B5EF4-FFF2-40B4-BE49-F238E27FC236}">
                <a16:creationId xmlns:a16="http://schemas.microsoft.com/office/drawing/2014/main" id="{D6637E84-20A8-2988-9904-6A36A1541D89}"/>
              </a:ext>
            </a:extLst>
          </p:cNvPr>
          <p:cNvSpPr txBox="1"/>
          <p:nvPr/>
        </p:nvSpPr>
        <p:spPr>
          <a:xfrm>
            <a:off x="418499" y="4585988"/>
            <a:ext cx="6978893" cy="2031325"/>
          </a:xfrm>
          <a:prstGeom prst="rect">
            <a:avLst/>
          </a:prstGeom>
          <a:noFill/>
        </p:spPr>
        <p:txBody>
          <a:bodyPr wrap="square">
            <a:spAutoFit/>
          </a:bodyPr>
          <a:lstStyle/>
          <a:p>
            <a:r>
              <a:rPr lang="en-GB" sz="1800" b="0" i="0" dirty="0">
                <a:solidFill>
                  <a:srgbClr val="252423"/>
                </a:solidFill>
                <a:effectLst/>
                <a:latin typeface="Segoe UI" panose="020B0502040204020203" pitchFamily="34" charset="0"/>
              </a:rPr>
              <a:t>p value = 0.4721 , </a:t>
            </a:r>
          </a:p>
          <a:p>
            <a:r>
              <a:rPr lang="en-GB" sz="1800" b="0" i="0" dirty="0">
                <a:solidFill>
                  <a:srgbClr val="252423"/>
                </a:solidFill>
                <a:effectLst/>
                <a:latin typeface="Segoe UI" panose="020B0502040204020203" pitchFamily="34" charset="0"/>
              </a:rPr>
              <a:t>p&gt;0.05 , </a:t>
            </a:r>
          </a:p>
          <a:p>
            <a:r>
              <a:rPr lang="en-GB" sz="1800" b="0" i="0" dirty="0">
                <a:solidFill>
                  <a:srgbClr val="252423"/>
                </a:solidFill>
                <a:effectLst/>
                <a:latin typeface="Segoe UI" panose="020B0502040204020203" pitchFamily="34" charset="0"/>
              </a:rPr>
              <a:t>fail to reject Ho, </a:t>
            </a:r>
            <a:r>
              <a:rPr lang="en-GB" sz="1800" b="0" i="0" dirty="0">
                <a:solidFill>
                  <a:srgbClr val="333333"/>
                </a:solidFill>
                <a:effectLst/>
                <a:latin typeface="Segoe UI" panose="020B0502040204020203" pitchFamily="34" charset="0"/>
              </a:rPr>
              <a:t>not enough evidence to reject the null hypothesis or </a:t>
            </a:r>
          </a:p>
          <a:p>
            <a:r>
              <a:rPr lang="en-GB" sz="1800" b="0" i="0" dirty="0">
                <a:solidFill>
                  <a:srgbClr val="333333"/>
                </a:solidFill>
                <a:effectLst/>
                <a:latin typeface="Segoe UI" panose="020B0502040204020203" pitchFamily="34" charset="0"/>
              </a:rPr>
              <a:t>we </a:t>
            </a:r>
            <a:r>
              <a:rPr lang="en-GB" sz="1800" b="1" i="0" dirty="0">
                <a:solidFill>
                  <a:srgbClr val="333333"/>
                </a:solidFill>
                <a:effectLst/>
                <a:latin typeface="Segoe UI" panose="020B0502040204020203" pitchFamily="34" charset="0"/>
              </a:rPr>
              <a:t>don't have enough evidence </a:t>
            </a:r>
            <a:r>
              <a:rPr lang="en-GB" sz="1800" b="0" i="0" dirty="0">
                <a:solidFill>
                  <a:srgbClr val="333333"/>
                </a:solidFill>
                <a:effectLst/>
                <a:latin typeface="Segoe UI" panose="020B0502040204020203" pitchFamily="34" charset="0"/>
              </a:rPr>
              <a:t>that </a:t>
            </a:r>
            <a:r>
              <a:rPr lang="en-GB" dirty="0">
                <a:solidFill>
                  <a:srgbClr val="333333"/>
                </a:solidFill>
                <a:latin typeface="Segoe UI" panose="020B0502040204020203" pitchFamily="34" charset="0"/>
              </a:rPr>
              <a:t>the</a:t>
            </a:r>
            <a:r>
              <a:rPr lang="en-GB" dirty="0">
                <a:solidFill>
                  <a:schemeClr val="accent4">
                    <a:lumMod val="75000"/>
                  </a:schemeClr>
                </a:solidFill>
              </a:rPr>
              <a:t> average amount spent per user </a:t>
            </a:r>
            <a:r>
              <a:rPr lang="en-GB" sz="1800" i="0" dirty="0">
                <a:solidFill>
                  <a:srgbClr val="333333"/>
                </a:solidFill>
                <a:effectLst/>
                <a:latin typeface="Segoe UI" panose="020B0502040204020203" pitchFamily="34" charset="0"/>
              </a:rPr>
              <a:t>in the </a:t>
            </a:r>
            <a:r>
              <a:rPr lang="en-GB" sz="1800" b="1" i="0" dirty="0">
                <a:solidFill>
                  <a:srgbClr val="333333"/>
                </a:solidFill>
                <a:effectLst/>
                <a:latin typeface="Segoe UI" panose="020B0502040204020203" pitchFamily="34" charset="0"/>
              </a:rPr>
              <a:t>treatment group </a:t>
            </a:r>
            <a:r>
              <a:rPr lang="en-GB" sz="1800" i="0" dirty="0">
                <a:solidFill>
                  <a:srgbClr val="333333"/>
                </a:solidFill>
                <a:effectLst/>
                <a:latin typeface="Segoe UI" panose="020B0502040204020203" pitchFamily="34" charset="0"/>
              </a:rPr>
              <a:t>is</a:t>
            </a:r>
            <a:r>
              <a:rPr lang="en-GB" sz="1800" b="1" i="0" dirty="0">
                <a:solidFill>
                  <a:srgbClr val="333333"/>
                </a:solidFill>
                <a:effectLst/>
                <a:latin typeface="Segoe UI" panose="020B0502040204020203" pitchFamily="34" charset="0"/>
              </a:rPr>
              <a:t> greater </a:t>
            </a:r>
            <a:r>
              <a:rPr lang="en-GB" sz="1800" i="0" dirty="0">
                <a:solidFill>
                  <a:srgbClr val="333333"/>
                </a:solidFill>
                <a:effectLst/>
                <a:latin typeface="Segoe UI" panose="020B0502040204020203" pitchFamily="34" charset="0"/>
              </a:rPr>
              <a:t>than</a:t>
            </a:r>
            <a:r>
              <a:rPr lang="en-GB" sz="1800" b="1" i="0" dirty="0">
                <a:solidFill>
                  <a:srgbClr val="333333"/>
                </a:solidFill>
                <a:effectLst/>
                <a:latin typeface="Segoe UI" panose="020B0502040204020203" pitchFamily="34" charset="0"/>
              </a:rPr>
              <a:t> </a:t>
            </a:r>
            <a:r>
              <a:rPr lang="en-GB" sz="1800" i="0" dirty="0">
                <a:solidFill>
                  <a:srgbClr val="333333"/>
                </a:solidFill>
                <a:effectLst/>
                <a:latin typeface="Segoe UI" panose="020B0502040204020203" pitchFamily="34" charset="0"/>
              </a:rPr>
              <a:t>the</a:t>
            </a:r>
            <a:r>
              <a:rPr lang="en-GB" sz="1800" b="1" i="0" dirty="0">
                <a:solidFill>
                  <a:srgbClr val="333333"/>
                </a:solidFill>
                <a:effectLst/>
                <a:latin typeface="Segoe UI" panose="020B0502040204020203" pitchFamily="34" charset="0"/>
              </a:rPr>
              <a:t> </a:t>
            </a:r>
            <a:r>
              <a:rPr lang="en-GB" dirty="0">
                <a:solidFill>
                  <a:schemeClr val="accent4">
                    <a:lumMod val="75000"/>
                  </a:schemeClr>
                </a:solidFill>
              </a:rPr>
              <a:t>average amount spent per user</a:t>
            </a:r>
            <a:r>
              <a:rPr lang="en-GB" sz="1800" i="0" dirty="0">
                <a:solidFill>
                  <a:srgbClr val="333333"/>
                </a:solidFill>
                <a:effectLst/>
                <a:latin typeface="Segoe UI" panose="020B0502040204020203" pitchFamily="34" charset="0"/>
              </a:rPr>
              <a:t> in the </a:t>
            </a:r>
            <a:r>
              <a:rPr lang="en-GB" sz="1800" b="1" i="0" dirty="0">
                <a:solidFill>
                  <a:srgbClr val="333333"/>
                </a:solidFill>
                <a:effectLst/>
                <a:latin typeface="Segoe UI" panose="020B0502040204020203" pitchFamily="34" charset="0"/>
              </a:rPr>
              <a:t>control group</a:t>
            </a:r>
            <a:endParaRPr lang="en-GB" b="1" dirty="0"/>
          </a:p>
        </p:txBody>
      </p:sp>
      <p:sp>
        <p:nvSpPr>
          <p:cNvPr id="3" name="Rectangle: Rounded Corners 2">
            <a:extLst>
              <a:ext uri="{FF2B5EF4-FFF2-40B4-BE49-F238E27FC236}">
                <a16:creationId xmlns:a16="http://schemas.microsoft.com/office/drawing/2014/main" id="{F8B27F0F-CEED-308A-09B5-52CC2229ADF6}"/>
              </a:ext>
            </a:extLst>
          </p:cNvPr>
          <p:cNvSpPr/>
          <p:nvPr/>
        </p:nvSpPr>
        <p:spPr>
          <a:xfrm>
            <a:off x="3739793" y="1992206"/>
            <a:ext cx="7531300" cy="2873588"/>
          </a:xfrm>
          <a:prstGeom prst="roundRect">
            <a:avLst/>
          </a:prstGeom>
          <a:solidFill>
            <a:schemeClr val="tx2">
              <a:lumMod val="25000"/>
              <a:lumOff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n-GB" sz="1800" b="0" i="0" dirty="0">
                <a:solidFill>
                  <a:srgbClr val="252423"/>
                </a:solidFill>
                <a:effectLst/>
                <a:latin typeface="Symbol" panose="05050102010706020507" pitchFamily="18" charset="2"/>
              </a:rPr>
              <a:t>a </a:t>
            </a:r>
            <a:r>
              <a:rPr lang="en-GB" sz="1800" b="0" i="0" dirty="0">
                <a:solidFill>
                  <a:srgbClr val="252423"/>
                </a:solidFill>
                <a:effectLst/>
                <a:latin typeface="Segoe UI" panose="020B0502040204020203" pitchFamily="34" charset="0"/>
              </a:rPr>
              <a:t>=0.05</a:t>
            </a:r>
            <a:endParaRPr lang="en-GB" b="0" i="0" dirty="0">
              <a:solidFill>
                <a:srgbClr val="252423"/>
              </a:solidFill>
              <a:effectLst/>
              <a:latin typeface="Segoe UI" panose="020B0502040204020203" pitchFamily="34" charset="0"/>
            </a:endParaRPr>
          </a:p>
          <a:p>
            <a:pPr algn="r"/>
            <a:r>
              <a:rPr lang="en-GB" sz="1800" b="0" i="0" dirty="0">
                <a:solidFill>
                  <a:srgbClr val="252423"/>
                </a:solidFill>
                <a:effectLst/>
                <a:latin typeface="Segoe UI" panose="020B0502040204020203" pitchFamily="34" charset="0"/>
              </a:rPr>
              <a:t>H</a:t>
            </a:r>
            <a:r>
              <a:rPr lang="en-GB" sz="1200" b="0" i="0" dirty="0">
                <a:solidFill>
                  <a:srgbClr val="252423"/>
                </a:solidFill>
                <a:effectLst/>
                <a:latin typeface="Segoe UI" panose="020B0502040204020203" pitchFamily="34" charset="0"/>
              </a:rPr>
              <a:t>0</a:t>
            </a:r>
            <a:r>
              <a:rPr lang="en-GB" sz="1800" b="0" i="0" dirty="0">
                <a:solidFill>
                  <a:srgbClr val="252423"/>
                </a:solidFill>
                <a:effectLst/>
                <a:latin typeface="Segoe UI" panose="020B0502040204020203" pitchFamily="34" charset="0"/>
              </a:rPr>
              <a:t>: </a:t>
            </a:r>
            <a:r>
              <a:rPr lang="en-GB" sz="1800" b="0" i="0" dirty="0">
                <a:solidFill>
                  <a:srgbClr val="252423"/>
                </a:solidFill>
                <a:effectLst/>
                <a:latin typeface="Symbol" panose="05050102010706020507" pitchFamily="18" charset="2"/>
              </a:rPr>
              <a:t>m</a:t>
            </a:r>
            <a:r>
              <a:rPr lang="en-GB" sz="1800" b="0" i="0" dirty="0">
                <a:solidFill>
                  <a:srgbClr val="252423"/>
                </a:solidFill>
                <a:effectLst/>
                <a:latin typeface="Segoe UI" panose="020B0502040204020203" pitchFamily="34" charset="0"/>
              </a:rPr>
              <a:t> </a:t>
            </a:r>
            <a:r>
              <a:rPr lang="en-GB" sz="1200" b="0" i="0" dirty="0">
                <a:solidFill>
                  <a:srgbClr val="252423"/>
                </a:solidFill>
                <a:effectLst/>
                <a:latin typeface="Segoe UI" panose="020B0502040204020203" pitchFamily="34" charset="0"/>
              </a:rPr>
              <a:t>treatment</a:t>
            </a:r>
            <a:r>
              <a:rPr lang="en-GB" sz="1800" b="0" i="0" dirty="0">
                <a:solidFill>
                  <a:srgbClr val="252423"/>
                </a:solidFill>
                <a:effectLst/>
                <a:latin typeface="Segoe UI" panose="020B0502040204020203" pitchFamily="34" charset="0"/>
              </a:rPr>
              <a:t> - </a:t>
            </a:r>
            <a:r>
              <a:rPr lang="en-GB" sz="1800" b="0" i="0" dirty="0">
                <a:solidFill>
                  <a:srgbClr val="252423"/>
                </a:solidFill>
                <a:effectLst/>
                <a:latin typeface="Symbol" panose="05050102010706020507" pitchFamily="18" charset="2"/>
              </a:rPr>
              <a:t>m</a:t>
            </a:r>
            <a:r>
              <a:rPr lang="en-GB" sz="1800" b="0" i="0" dirty="0">
                <a:solidFill>
                  <a:srgbClr val="252423"/>
                </a:solidFill>
                <a:effectLst/>
                <a:latin typeface="Segoe UI" panose="020B0502040204020203" pitchFamily="34" charset="0"/>
              </a:rPr>
              <a:t> </a:t>
            </a:r>
            <a:r>
              <a:rPr lang="en-GB" sz="1200" dirty="0">
                <a:solidFill>
                  <a:srgbClr val="252423"/>
                </a:solidFill>
                <a:latin typeface="Segoe UI" panose="020B0502040204020203" pitchFamily="34" charset="0"/>
              </a:rPr>
              <a:t>control </a:t>
            </a:r>
            <a:r>
              <a:rPr lang="en-GB" sz="1800" b="0" i="0" dirty="0">
                <a:solidFill>
                  <a:srgbClr val="252423"/>
                </a:solidFill>
                <a:effectLst/>
                <a:latin typeface="Segoe UI" panose="020B0502040204020203" pitchFamily="34" charset="0"/>
              </a:rPr>
              <a:t>= 0</a:t>
            </a:r>
            <a:endParaRPr lang="en-GB" b="0" i="0" dirty="0">
              <a:solidFill>
                <a:srgbClr val="252423"/>
              </a:solidFill>
              <a:effectLst/>
              <a:latin typeface="Segoe UI" panose="020B0502040204020203" pitchFamily="34" charset="0"/>
            </a:endParaRPr>
          </a:p>
          <a:p>
            <a:pPr algn="r"/>
            <a:r>
              <a:rPr lang="en-GB" sz="1800" b="0" i="0" dirty="0">
                <a:solidFill>
                  <a:srgbClr val="252423"/>
                </a:solidFill>
                <a:effectLst/>
                <a:latin typeface="Segoe UI" panose="020B0502040204020203" pitchFamily="34" charset="0"/>
              </a:rPr>
              <a:t>H</a:t>
            </a:r>
            <a:r>
              <a:rPr lang="en-GB" sz="1600" b="0" i="0" dirty="0">
                <a:solidFill>
                  <a:srgbClr val="252423"/>
                </a:solidFill>
                <a:effectLst/>
                <a:latin typeface="Segoe UI" panose="020B0502040204020203" pitchFamily="34" charset="0"/>
              </a:rPr>
              <a:t>a</a:t>
            </a:r>
            <a:r>
              <a:rPr lang="en-GB" sz="1800" b="0" i="0" dirty="0">
                <a:solidFill>
                  <a:srgbClr val="252423"/>
                </a:solidFill>
                <a:effectLst/>
                <a:latin typeface="Segoe UI" panose="020B0502040204020203" pitchFamily="34" charset="0"/>
              </a:rPr>
              <a:t>: </a:t>
            </a:r>
            <a:r>
              <a:rPr lang="en-GB" sz="1800" b="0" i="0" dirty="0">
                <a:solidFill>
                  <a:srgbClr val="252423"/>
                </a:solidFill>
                <a:effectLst/>
                <a:latin typeface="Symbol" panose="05050102010706020507" pitchFamily="18" charset="2"/>
              </a:rPr>
              <a:t>m</a:t>
            </a:r>
            <a:r>
              <a:rPr lang="en-GB" sz="1800" b="0" i="0" dirty="0">
                <a:solidFill>
                  <a:srgbClr val="252423"/>
                </a:solidFill>
                <a:effectLst/>
                <a:latin typeface="Segoe UI" panose="020B0502040204020203" pitchFamily="34" charset="0"/>
              </a:rPr>
              <a:t> </a:t>
            </a:r>
            <a:r>
              <a:rPr lang="en-GB" sz="1200" dirty="0">
                <a:solidFill>
                  <a:srgbClr val="252423"/>
                </a:solidFill>
                <a:latin typeface="Segoe UI" panose="020B0502040204020203" pitchFamily="34" charset="0"/>
              </a:rPr>
              <a:t>treatment</a:t>
            </a:r>
            <a:r>
              <a:rPr lang="en-GB" sz="1800" b="0" i="0" dirty="0">
                <a:solidFill>
                  <a:srgbClr val="252423"/>
                </a:solidFill>
                <a:effectLst/>
                <a:latin typeface="Segoe UI" panose="020B0502040204020203" pitchFamily="34" charset="0"/>
              </a:rPr>
              <a:t> -</a:t>
            </a:r>
            <a:r>
              <a:rPr lang="en-GB" sz="1800" b="0" i="0" dirty="0">
                <a:solidFill>
                  <a:srgbClr val="252423"/>
                </a:solidFill>
                <a:effectLst/>
                <a:latin typeface="Symbol" panose="05050102010706020507" pitchFamily="18" charset="2"/>
              </a:rPr>
              <a:t>m</a:t>
            </a:r>
            <a:r>
              <a:rPr lang="en-GB" sz="1800" b="0" i="0" dirty="0">
                <a:solidFill>
                  <a:srgbClr val="252423"/>
                </a:solidFill>
                <a:effectLst/>
                <a:latin typeface="Segoe UI" panose="020B0502040204020203" pitchFamily="34" charset="0"/>
              </a:rPr>
              <a:t> </a:t>
            </a:r>
            <a:r>
              <a:rPr lang="en-GB" sz="1200" dirty="0">
                <a:solidFill>
                  <a:srgbClr val="252423"/>
                </a:solidFill>
                <a:latin typeface="Segoe UI" panose="020B0502040204020203" pitchFamily="34" charset="0"/>
              </a:rPr>
              <a:t>control</a:t>
            </a:r>
            <a:r>
              <a:rPr lang="en-GB" sz="1800" b="0" i="0" dirty="0">
                <a:solidFill>
                  <a:srgbClr val="252423"/>
                </a:solidFill>
                <a:effectLst/>
                <a:latin typeface="Segoe UI" panose="020B0502040204020203" pitchFamily="34" charset="0"/>
              </a:rPr>
              <a:t> &gt; 0</a:t>
            </a:r>
          </a:p>
          <a:p>
            <a:r>
              <a:rPr lang="en-GB" b="0" i="0" dirty="0">
                <a:solidFill>
                  <a:srgbClr val="252423"/>
                </a:solidFill>
                <a:effectLst/>
                <a:latin typeface="Segoe UI" panose="020B0502040204020203" pitchFamily="34" charset="0"/>
              </a:rPr>
              <a:t>Where,</a:t>
            </a:r>
          </a:p>
          <a:p>
            <a:pPr algn="l"/>
            <a:r>
              <a:rPr lang="en-GB" sz="2000" dirty="0">
                <a:solidFill>
                  <a:srgbClr val="252423"/>
                </a:solidFill>
                <a:latin typeface="Symbol" panose="05050102010706020507" pitchFamily="18" charset="2"/>
              </a:rPr>
              <a:t>m</a:t>
            </a:r>
            <a:r>
              <a:rPr lang="en-GB" dirty="0">
                <a:solidFill>
                  <a:srgbClr val="252423"/>
                </a:solidFill>
                <a:latin typeface="Symbol" panose="05050102010706020507" pitchFamily="18" charset="2"/>
              </a:rPr>
              <a:t> </a:t>
            </a:r>
            <a:r>
              <a:rPr lang="en-GB" sz="1200" b="0" i="0" dirty="0">
                <a:solidFill>
                  <a:srgbClr val="252423"/>
                </a:solidFill>
                <a:effectLst/>
                <a:latin typeface="Segoe UI" panose="020B0502040204020203" pitchFamily="34" charset="0"/>
              </a:rPr>
              <a:t>treatment</a:t>
            </a:r>
            <a:r>
              <a:rPr lang="en-GB" sz="2800" b="0" i="0" dirty="0">
                <a:solidFill>
                  <a:srgbClr val="252423"/>
                </a:solidFill>
                <a:effectLst/>
                <a:latin typeface="Segoe UI" panose="020B0502040204020203" pitchFamily="34" charset="0"/>
              </a:rPr>
              <a:t> </a:t>
            </a:r>
            <a:r>
              <a:rPr lang="en-GB" b="0" i="0" dirty="0">
                <a:solidFill>
                  <a:srgbClr val="252423"/>
                </a:solidFill>
                <a:effectLst/>
                <a:latin typeface="Segoe UI" panose="020B0502040204020203" pitchFamily="34" charset="0"/>
              </a:rPr>
              <a:t>is </a:t>
            </a:r>
            <a:r>
              <a:rPr lang="en-US" sz="1800" dirty="0">
                <a:solidFill>
                  <a:schemeClr val="accent4">
                    <a:lumMod val="75000"/>
                  </a:schemeClr>
                </a:solidFill>
              </a:rPr>
              <a:t>Average Amount Spent per user </a:t>
            </a:r>
            <a:r>
              <a:rPr lang="en-GB" sz="1800" b="0" i="0" dirty="0">
                <a:solidFill>
                  <a:srgbClr val="252423"/>
                </a:solidFill>
                <a:effectLst/>
                <a:latin typeface="Segoe UI" panose="020B0502040204020203" pitchFamily="34" charset="0"/>
              </a:rPr>
              <a:t>in the treatment group</a:t>
            </a:r>
          </a:p>
          <a:p>
            <a:r>
              <a:rPr lang="en-GB" sz="2000" dirty="0">
                <a:solidFill>
                  <a:srgbClr val="252423"/>
                </a:solidFill>
                <a:latin typeface="Symbol" panose="05050102010706020507" pitchFamily="18" charset="2"/>
              </a:rPr>
              <a:t>m  </a:t>
            </a:r>
            <a:r>
              <a:rPr lang="en-GB" sz="1200" b="0" i="0" dirty="0">
                <a:solidFill>
                  <a:srgbClr val="252423"/>
                </a:solidFill>
                <a:effectLst/>
                <a:latin typeface="Segoe UI" panose="020B0502040204020203" pitchFamily="34" charset="0"/>
              </a:rPr>
              <a:t>control</a:t>
            </a:r>
            <a:r>
              <a:rPr lang="en-GB" sz="2800" b="0" i="0" dirty="0">
                <a:solidFill>
                  <a:srgbClr val="252423"/>
                </a:solidFill>
                <a:effectLst/>
                <a:latin typeface="Segoe UI" panose="020B0502040204020203" pitchFamily="34" charset="0"/>
              </a:rPr>
              <a:t> </a:t>
            </a:r>
            <a:r>
              <a:rPr lang="en-GB" b="0" i="0" dirty="0">
                <a:solidFill>
                  <a:srgbClr val="252423"/>
                </a:solidFill>
                <a:effectLst/>
                <a:latin typeface="Segoe UI" panose="020B0502040204020203" pitchFamily="34" charset="0"/>
              </a:rPr>
              <a:t>is </a:t>
            </a:r>
            <a:r>
              <a:rPr lang="en-US" sz="1800" dirty="0">
                <a:solidFill>
                  <a:schemeClr val="accent4">
                    <a:lumMod val="75000"/>
                  </a:schemeClr>
                </a:solidFill>
              </a:rPr>
              <a:t>Average Amount Spent per user </a:t>
            </a:r>
            <a:r>
              <a:rPr lang="en-GB" sz="1800" b="0" i="0" dirty="0">
                <a:solidFill>
                  <a:srgbClr val="252423"/>
                </a:solidFill>
                <a:effectLst/>
                <a:latin typeface="Segoe UI" panose="020B0502040204020203" pitchFamily="34" charset="0"/>
              </a:rPr>
              <a:t>in the control group</a:t>
            </a:r>
          </a:p>
          <a:p>
            <a:pPr marL="285750" indent="-285750">
              <a:buFont typeface="Symbol" panose="05050102010706020507" pitchFamily="18" charset="2"/>
              <a:buChar char="m"/>
            </a:pPr>
            <a:endParaRPr lang="en-GB" b="0" i="0" dirty="0">
              <a:solidFill>
                <a:srgbClr val="252423"/>
              </a:solidFill>
              <a:effectLst/>
              <a:latin typeface="Segoe UI" panose="020B0502040204020203" pitchFamily="34" charset="0"/>
            </a:endParaRPr>
          </a:p>
          <a:p>
            <a:pPr algn="r"/>
            <a:r>
              <a:rPr lang="en-GB" sz="1200" i="1" dirty="0">
                <a:solidFill>
                  <a:srgbClr val="252423"/>
                </a:solidFill>
                <a:latin typeface="Segoe UI" panose="020B0502040204020203" pitchFamily="34" charset="0"/>
              </a:rPr>
              <a:t>a</a:t>
            </a:r>
            <a:r>
              <a:rPr lang="en-GB" sz="1200" b="0" i="1" dirty="0">
                <a:solidFill>
                  <a:srgbClr val="252423"/>
                </a:solidFill>
                <a:effectLst/>
                <a:latin typeface="Segoe UI" panose="020B0502040204020203" pitchFamily="34" charset="0"/>
              </a:rPr>
              <a:t>ssuming unequal variance, </a:t>
            </a:r>
          </a:p>
          <a:p>
            <a:pPr algn="r"/>
            <a:r>
              <a:rPr lang="en-GB" sz="1200" b="0" i="1" dirty="0">
                <a:solidFill>
                  <a:srgbClr val="252423"/>
                </a:solidFill>
                <a:effectLst/>
                <a:latin typeface="Segoe UI" panose="020B0502040204020203" pitchFamily="34" charset="0"/>
              </a:rPr>
              <a:t>using the </a:t>
            </a:r>
            <a:r>
              <a:rPr lang="en-GB" sz="1200" b="0" i="1" dirty="0" err="1">
                <a:solidFill>
                  <a:srgbClr val="252423"/>
                </a:solidFill>
                <a:effectLst/>
                <a:latin typeface="Segoe UI" panose="020B0502040204020203" pitchFamily="34" charset="0"/>
              </a:rPr>
              <a:t>unpooled</a:t>
            </a:r>
            <a:r>
              <a:rPr lang="en-GB" sz="1200" b="0" i="1" dirty="0">
                <a:solidFill>
                  <a:srgbClr val="252423"/>
                </a:solidFill>
                <a:effectLst/>
                <a:latin typeface="Segoe UI" panose="020B0502040204020203" pitchFamily="34" charset="0"/>
              </a:rPr>
              <a:t> standard error</a:t>
            </a:r>
          </a:p>
          <a:p>
            <a:pPr algn="r"/>
            <a:endParaRPr lang="en-GB" i="1" dirty="0">
              <a:solidFill>
                <a:srgbClr val="252423"/>
              </a:solidFill>
              <a:latin typeface="Segoe UI" panose="020B0502040204020203" pitchFamily="34" charset="0"/>
            </a:endParaRPr>
          </a:p>
          <a:p>
            <a:pPr algn="r"/>
            <a:endParaRPr lang="en-GB" i="1" dirty="0">
              <a:solidFill>
                <a:srgbClr val="252423"/>
              </a:solidFill>
              <a:latin typeface="Segoe UI" panose="020B0502040204020203" pitchFamily="34" charset="0"/>
            </a:endParaRPr>
          </a:p>
        </p:txBody>
      </p:sp>
    </p:spTree>
    <p:extLst>
      <p:ext uri="{BB962C8B-B14F-4D97-AF65-F5344CB8AC3E}">
        <p14:creationId xmlns:p14="http://schemas.microsoft.com/office/powerpoint/2010/main" val="2618487474"/>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950</Words>
  <Application>Microsoft Office PowerPoint</Application>
  <PresentationFormat>Widescreen</PresentationFormat>
  <Paragraphs>103</Paragraphs>
  <Slides>16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Next LT Pro</vt:lpstr>
      <vt:lpstr>Calibri</vt:lpstr>
      <vt:lpstr>Inter</vt:lpstr>
      <vt:lpstr>Lato</vt:lpstr>
      <vt:lpstr>Montserrat</vt:lpstr>
      <vt:lpstr>Posterama</vt:lpstr>
      <vt:lpstr>Segoe UI</vt:lpstr>
      <vt:lpstr>Symbol</vt:lpstr>
      <vt:lpstr>SplashVTI</vt:lpstr>
      <vt:lpstr>GlowBox</vt:lpstr>
      <vt:lpstr>A/B test setup</vt:lpstr>
      <vt:lpstr>PowerPoint Presentation</vt:lpstr>
      <vt:lpstr>A/B testing conditions</vt:lpstr>
      <vt:lpstr>A/B test users </vt:lpstr>
      <vt:lpstr>Conversion</vt:lpstr>
      <vt:lpstr>Average Amount Spent</vt:lpstr>
      <vt:lpstr>Confidence interval  Average Amount Spent per user</vt:lpstr>
      <vt:lpstr>Hypothesis test Difference in Average Amount Spent per user</vt:lpstr>
      <vt:lpstr>Conversion Rate</vt:lpstr>
      <vt:lpstr>Confidence interval  Conversion rate</vt:lpstr>
      <vt:lpstr>Hypothesis test Difference in Conversion Rate per user</vt:lpstr>
      <vt:lpstr>Conclusion A/B testing process </vt:lpstr>
      <vt:lpstr>Conversion rate increases, average amount spent per customer decreases  With the increase of conversion rates (e.g. thanks to a new, cheaper product), average amount spent per customer goes down (even though average amount per user stay the same) – the differences between these should be tracked, as a gap too large might be negative for the sales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GlowBox</dc:title>
  <dc:creator>Jevgenija Pigozne</dc:creator>
  <cp:lastModifiedBy>Jevgenija Pigozne</cp:lastModifiedBy>
  <cp:revision>2</cp:revision>
  <dcterms:created xsi:type="dcterms:W3CDTF">2023-05-10T22:58:45Z</dcterms:created>
  <dcterms:modified xsi:type="dcterms:W3CDTF">2023-05-11T15:28:01Z</dcterms:modified>
</cp:coreProperties>
</file>