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78" r:id="rId5"/>
    <p:sldId id="279" r:id="rId6"/>
    <p:sldId id="282" r:id="rId7"/>
    <p:sldId id="283" r:id="rId8"/>
    <p:sldId id="287" r:id="rId9"/>
    <p:sldId id="284" r:id="rId10"/>
    <p:sldId id="285" r:id="rId11"/>
    <p:sldId id="286" r:id="rId12"/>
    <p:sldId id="277" r:id="rId13"/>
  </p:sldIdLst>
  <p:sldSz cx="12192000" cy="6858000"/>
  <p:notesSz cx="6858000" cy="9144000"/>
  <p:embeddedFontLs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Helvetica Neue" panose="020B0604020202020204" charset="0"/>
      <p:regular r:id="rId23"/>
      <p:bold r:id="rId24"/>
      <p:italic r:id="rId25"/>
      <p:boldItalic r:id="rId26"/>
    </p:embeddedFont>
    <p:embeddedFont>
      <p:font typeface="Helvetica Neue Light" panose="020B0604020202020204" charset="0"/>
      <p:regular r:id="rId27"/>
      <p:bold r:id="rId28"/>
      <p:italic r:id="rId29"/>
      <p:boldItalic r:id="rId30"/>
    </p:embeddedFont>
    <p:embeddedFont>
      <p:font typeface="Oswald" panose="00000500000000000000" pitchFamily="2"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1916"/>
    <a:srgbClr val="EDE8E6"/>
    <a:srgbClr val="D9CE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2EEDFB-EBC2-4433-9AE4-A41675F9D05E}">
  <a:tblStyle styleId="{492EEDFB-EBC2-4433-9AE4-A41675F9D05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8E6"/>
          </a:solidFill>
        </a:fill>
      </a:tcStyle>
    </a:wholeTbl>
    <a:band1H>
      <a:tcTxStyle/>
      <a:tcStyle>
        <a:tcBdr/>
        <a:fill>
          <a:solidFill>
            <a:srgbClr val="D9CECA"/>
          </a:solidFill>
        </a:fill>
      </a:tcStyle>
    </a:band1H>
    <a:band2H>
      <a:tcTxStyle/>
      <a:tcStyle>
        <a:tcBdr/>
      </a:tcStyle>
    </a:band2H>
    <a:band1V>
      <a:tcTxStyle/>
      <a:tcStyle>
        <a:tcBdr/>
        <a:fill>
          <a:solidFill>
            <a:srgbClr val="D9CE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0107AC5-2B8A-4C7C-9713-567F8397357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699dd01c8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a699dd01c8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985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3433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699dd01c8_2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a699dd01c8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648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42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033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526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9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781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2"/>
        </a:solidFill>
        <a:effectLst/>
      </p:bgPr>
    </p:bg>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844150" y="4710224"/>
            <a:ext cx="10515601" cy="552037"/>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444848"/>
              </a:buClr>
              <a:buSzPts val="2000"/>
              <a:buFont typeface="Helvetica Neue Light"/>
              <a:buNone/>
              <a:defRPr sz="2000" b="0" i="0">
                <a:solidFill>
                  <a:srgbClr val="444848"/>
                </a:solidFill>
                <a:latin typeface="Helvetica Neue Light"/>
                <a:ea typeface="Helvetica Neue Light"/>
                <a:cs typeface="Helvetica Neue Light"/>
                <a:sym typeface="Helvetica Neue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0" name="Google Shape;20;p2"/>
          <p:cNvPicPr preferRelativeResize="0"/>
          <p:nvPr/>
        </p:nvPicPr>
        <p:blipFill rotWithShape="1">
          <a:blip r:embed="rId2">
            <a:alphaModFix/>
          </a:blip>
          <a:srcRect l="31991" t="42025" r="32034" b="42109"/>
          <a:stretch/>
        </p:blipFill>
        <p:spPr>
          <a:xfrm>
            <a:off x="7430948" y="751519"/>
            <a:ext cx="3928803" cy="1333239"/>
          </a:xfrm>
          <a:prstGeom prst="rect">
            <a:avLst/>
          </a:prstGeom>
          <a:noFill/>
          <a:ln>
            <a:noFill/>
          </a:ln>
        </p:spPr>
      </p:pic>
      <p:sp>
        <p:nvSpPr>
          <p:cNvPr id="21" name="Google Shape;21;p2"/>
          <p:cNvSpPr txBox="1">
            <a:spLocks noGrp="1"/>
          </p:cNvSpPr>
          <p:nvPr>
            <p:ph type="body" idx="2"/>
          </p:nvPr>
        </p:nvSpPr>
        <p:spPr>
          <a:xfrm>
            <a:off x="844150" y="3784993"/>
            <a:ext cx="10516000" cy="9017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2"/>
              </a:buClr>
              <a:buSzPts val="4400"/>
              <a:buFont typeface="Helvetica Neue"/>
              <a:buNone/>
              <a:defRPr sz="4400" b="1" i="0">
                <a:solidFill>
                  <a:schemeClr val="dk2"/>
                </a:solidFill>
                <a:latin typeface="Helvetica Neue"/>
                <a:ea typeface="Helvetica Neue"/>
                <a:cs typeface="Helvetica Neue"/>
                <a:sym typeface="Helvetica Neu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Helvetica Neu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77" name="Google Shape;77;p11"/>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8" name="Google Shape;78;p11"/>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Helvetica Neu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83" name="Google Shape;83;p12"/>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84" name="Google Shape;84;p12"/>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 Slide_1">
    <p:bg>
      <p:bgPr>
        <a:solidFill>
          <a:srgbClr val="801B19"/>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844150" y="3874808"/>
            <a:ext cx="10515600" cy="835500"/>
          </a:xfrm>
          <a:prstGeom prst="rect">
            <a:avLst/>
          </a:prstGeom>
          <a:noFill/>
          <a:ln>
            <a:noFill/>
          </a:ln>
        </p:spPr>
        <p:txBody>
          <a:bodyPr spcFirstLastPara="1" wrap="square" lIns="91425" tIns="45700" rIns="91425" bIns="45700" anchor="t" anchorCtr="1">
            <a:noAutofit/>
          </a:bodyPr>
          <a:lstStyle>
            <a:lvl1pPr lvl="0" algn="l" rtl="0">
              <a:lnSpc>
                <a:spcPct val="90000"/>
              </a:lnSpc>
              <a:spcBef>
                <a:spcPts val="0"/>
              </a:spcBef>
              <a:spcAft>
                <a:spcPts val="0"/>
              </a:spcAft>
              <a:buClr>
                <a:schemeClr val="lt1"/>
              </a:buClr>
              <a:buSzPts val="3400"/>
              <a:buFont typeface="Helvetica Neue"/>
              <a:buNone/>
              <a:defRPr sz="3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87" name="Google Shape;87;p13"/>
          <p:cNvPicPr preferRelativeResize="0"/>
          <p:nvPr/>
        </p:nvPicPr>
        <p:blipFill rotWithShape="1">
          <a:blip r:embed="rId2">
            <a:alphaModFix/>
          </a:blip>
          <a:srcRect/>
          <a:stretch/>
        </p:blipFill>
        <p:spPr>
          <a:xfrm>
            <a:off x="4042932" y="1479396"/>
            <a:ext cx="4106137" cy="13477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94303" y="266700"/>
            <a:ext cx="10515600"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Helvetica Neue"/>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82427" y="1768950"/>
            <a:ext cx="10515600" cy="435133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Font typeface="Helvetica Neue Light"/>
              <a:buChar char="•"/>
              <a:defRPr sz="2400"/>
            </a:lvl1pPr>
            <a:lvl2pPr marL="914400" lvl="1" indent="-355600" algn="l">
              <a:lnSpc>
                <a:spcPct val="90000"/>
              </a:lnSpc>
              <a:spcBef>
                <a:spcPts val="500"/>
              </a:spcBef>
              <a:spcAft>
                <a:spcPts val="0"/>
              </a:spcAft>
              <a:buClr>
                <a:schemeClr val="dk1"/>
              </a:buClr>
              <a:buSzPts val="2000"/>
              <a:buFont typeface="Helvetica Neue Light"/>
              <a:buChar char="•"/>
              <a:defRPr sz="2000"/>
            </a:lvl2pPr>
            <a:lvl3pPr marL="1371600" lvl="2" indent="-342900" algn="l">
              <a:lnSpc>
                <a:spcPct val="90000"/>
              </a:lnSpc>
              <a:spcBef>
                <a:spcPts val="500"/>
              </a:spcBef>
              <a:spcAft>
                <a:spcPts val="0"/>
              </a:spcAft>
              <a:buClr>
                <a:schemeClr val="dk1"/>
              </a:buClr>
              <a:buSzPts val="1800"/>
              <a:buFont typeface="Helvetica Neue Light"/>
              <a:buChar char="•"/>
              <a:defRPr sz="1800"/>
            </a:lvl3pPr>
            <a:lvl4pPr marL="1828800" lvl="3" indent="-330200" algn="l">
              <a:lnSpc>
                <a:spcPct val="90000"/>
              </a:lnSpc>
              <a:spcBef>
                <a:spcPts val="500"/>
              </a:spcBef>
              <a:spcAft>
                <a:spcPts val="0"/>
              </a:spcAft>
              <a:buClr>
                <a:schemeClr val="dk1"/>
              </a:buClr>
              <a:buSzPts val="1600"/>
              <a:buFont typeface="Helvetica Neue Light"/>
              <a:buChar char="•"/>
              <a:defRPr sz="1600"/>
            </a:lvl4pPr>
            <a:lvl5pPr marL="2286000" lvl="4" indent="-330200" algn="l">
              <a:lnSpc>
                <a:spcPct val="90000"/>
              </a:lnSpc>
              <a:spcBef>
                <a:spcPts val="500"/>
              </a:spcBef>
              <a:spcAft>
                <a:spcPts val="0"/>
              </a:spcAft>
              <a:buClr>
                <a:schemeClr val="dk1"/>
              </a:buClr>
              <a:buSzPts val="1600"/>
              <a:buFont typeface="Helvetica Neue Light"/>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26" name="Google Shape;26;p3"/>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27" name="Google Shape;27;p3"/>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73">
          <p15:clr>
            <a:srgbClr val="FBAE40"/>
          </p15:clr>
        </p15:guide>
        <p15:guide id="2" pos="3840">
          <p15:clr>
            <a:srgbClr val="FBAE40"/>
          </p15:clr>
        </p15:guide>
        <p15:guide id="3" orient="horz" pos="4247">
          <p15:clr>
            <a:srgbClr val="FBAE40"/>
          </p15:clr>
        </p15:guide>
        <p15:guide id="4" orient="horz" pos="164">
          <p15:clr>
            <a:srgbClr val="FBAE40"/>
          </p15:clr>
        </p15:guide>
        <p15:guide id="5" orient="horz" pos="1003">
          <p15:clr>
            <a:srgbClr val="FBAE40"/>
          </p15:clr>
        </p15:guide>
        <p15:guide id="6" pos="121">
          <p15:clr>
            <a:srgbClr val="FBAE40"/>
          </p15:clr>
        </p15:guide>
        <p15:guide id="7" pos="370">
          <p15:clr>
            <a:srgbClr val="FBAE40"/>
          </p15:clr>
        </p15:guide>
        <p15:guide id="8" orient="horz" pos="1117">
          <p15:clr>
            <a:srgbClr val="FBAE40"/>
          </p15:clr>
        </p15:guide>
        <p15:guide id="9" pos="6992">
          <p15:clr>
            <a:srgbClr val="FBAE40"/>
          </p15:clr>
        </p15:guide>
        <p15:guide id="10" orient="horz" pos="3861">
          <p15:clr>
            <a:srgbClr val="FBAE40"/>
          </p15:clr>
        </p15:guide>
        <p15:guide id="11" pos="7559">
          <p15:clr>
            <a:srgbClr val="FBAE40"/>
          </p15:clr>
        </p15:guide>
        <p15:guide id="12" orient="horz" pos="3974">
          <p15:clr>
            <a:srgbClr val="FBAE40"/>
          </p15:clr>
        </p15:guide>
        <p15:guide id="13" orient="horz" pos="4201">
          <p15:clr>
            <a:srgbClr val="FBAE40"/>
          </p15:clr>
        </p15:guide>
        <p15:guide id="14" orient="horz" pos="41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2"/>
              </a:buClr>
              <a:buSzPts val="3600"/>
              <a:buFont typeface="Helvetica Neue"/>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000"/>
              <a:buFont typeface="Helvetica Neue Light"/>
              <a:buNone/>
              <a:defRPr sz="2000" b="0" i="0">
                <a:solidFill>
                  <a:srgbClr val="888888"/>
                </a:solidFill>
                <a:latin typeface="Helvetica Neue Light"/>
                <a:ea typeface="Helvetica Neue Light"/>
                <a:cs typeface="Helvetica Neue Light"/>
                <a:sym typeface="Helvetica Neue Light"/>
              </a:defRPr>
            </a:lvl1pPr>
            <a:lvl2pPr marL="914400" lvl="1" indent="-228600" algn="l">
              <a:lnSpc>
                <a:spcPct val="90000"/>
              </a:lnSpc>
              <a:spcBef>
                <a:spcPts val="500"/>
              </a:spcBef>
              <a:spcAft>
                <a:spcPts val="0"/>
              </a:spcAft>
              <a:buClr>
                <a:srgbClr val="888888"/>
              </a:buClr>
              <a:buSzPts val="2000"/>
              <a:buFont typeface="Helvetica Neue Light"/>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Helvetica Neue Light"/>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Helvetica Neue Light"/>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Helvetica Neue Light"/>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32" name="Google Shape;32;p4"/>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3" name="Google Shape;33;p4"/>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39" name="Google Shape;39;p5"/>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5"/>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Font typeface="Helvetica Neue Light"/>
              <a:buNone/>
              <a:defRPr sz="2400" b="1"/>
            </a:lvl1pPr>
            <a:lvl2pPr marL="914400" lvl="1" indent="-228600" algn="l">
              <a:lnSpc>
                <a:spcPct val="90000"/>
              </a:lnSpc>
              <a:spcBef>
                <a:spcPts val="500"/>
              </a:spcBef>
              <a:spcAft>
                <a:spcPts val="0"/>
              </a:spcAft>
              <a:buClr>
                <a:schemeClr val="dk1"/>
              </a:buClr>
              <a:buSzPts val="2000"/>
              <a:buFont typeface="Helvetica Neue Light"/>
              <a:buNone/>
              <a:defRPr sz="2000" b="1"/>
            </a:lvl2pPr>
            <a:lvl3pPr marL="1371600" lvl="2" indent="-228600" algn="l">
              <a:lnSpc>
                <a:spcPct val="90000"/>
              </a:lnSpc>
              <a:spcBef>
                <a:spcPts val="500"/>
              </a:spcBef>
              <a:spcAft>
                <a:spcPts val="0"/>
              </a:spcAft>
              <a:buClr>
                <a:schemeClr val="dk1"/>
              </a:buClr>
              <a:buSzPts val="1800"/>
              <a:buFont typeface="Helvetica Neue Light"/>
              <a:buNone/>
              <a:defRPr sz="1800" b="1"/>
            </a:lvl3pPr>
            <a:lvl4pPr marL="1828800" lvl="3" indent="-228600" algn="l">
              <a:lnSpc>
                <a:spcPct val="90000"/>
              </a:lnSpc>
              <a:spcBef>
                <a:spcPts val="500"/>
              </a:spcBef>
              <a:spcAft>
                <a:spcPts val="0"/>
              </a:spcAft>
              <a:buClr>
                <a:schemeClr val="dk1"/>
              </a:buClr>
              <a:buSzPts val="1600"/>
              <a:buFont typeface="Helvetica Neue Light"/>
              <a:buNone/>
              <a:defRPr sz="1600" b="1"/>
            </a:lvl4pPr>
            <a:lvl5pPr marL="2286000" lvl="4" indent="-228600" algn="l">
              <a:lnSpc>
                <a:spcPct val="90000"/>
              </a:lnSpc>
              <a:spcBef>
                <a:spcPts val="500"/>
              </a:spcBef>
              <a:spcAft>
                <a:spcPts val="0"/>
              </a:spcAft>
              <a:buClr>
                <a:schemeClr val="dk1"/>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Font typeface="Helvetica Neue Light"/>
              <a:buNone/>
              <a:defRPr sz="2400" b="1"/>
            </a:lvl1pPr>
            <a:lvl2pPr marL="914400" lvl="1" indent="-228600" algn="l">
              <a:lnSpc>
                <a:spcPct val="90000"/>
              </a:lnSpc>
              <a:spcBef>
                <a:spcPts val="500"/>
              </a:spcBef>
              <a:spcAft>
                <a:spcPts val="0"/>
              </a:spcAft>
              <a:buClr>
                <a:schemeClr val="dk1"/>
              </a:buClr>
              <a:buSzPts val="2000"/>
              <a:buFont typeface="Helvetica Neue Light"/>
              <a:buNone/>
              <a:defRPr sz="2000" b="1"/>
            </a:lvl2pPr>
            <a:lvl3pPr marL="1371600" lvl="2" indent="-228600" algn="l">
              <a:lnSpc>
                <a:spcPct val="90000"/>
              </a:lnSpc>
              <a:spcBef>
                <a:spcPts val="500"/>
              </a:spcBef>
              <a:spcAft>
                <a:spcPts val="0"/>
              </a:spcAft>
              <a:buClr>
                <a:schemeClr val="dk1"/>
              </a:buClr>
              <a:buSzPts val="1800"/>
              <a:buFont typeface="Helvetica Neue Light"/>
              <a:buNone/>
              <a:defRPr sz="1800" b="1"/>
            </a:lvl3pPr>
            <a:lvl4pPr marL="1828800" lvl="3" indent="-228600" algn="l">
              <a:lnSpc>
                <a:spcPct val="90000"/>
              </a:lnSpc>
              <a:spcBef>
                <a:spcPts val="500"/>
              </a:spcBef>
              <a:spcAft>
                <a:spcPts val="0"/>
              </a:spcAft>
              <a:buClr>
                <a:schemeClr val="dk1"/>
              </a:buClr>
              <a:buSzPts val="1600"/>
              <a:buFont typeface="Helvetica Neue Light"/>
              <a:buNone/>
              <a:defRPr sz="1600" b="1"/>
            </a:lvl4pPr>
            <a:lvl5pPr marL="2286000" lvl="4" indent="-228600" algn="l">
              <a:lnSpc>
                <a:spcPct val="90000"/>
              </a:lnSpc>
              <a:spcBef>
                <a:spcPts val="500"/>
              </a:spcBef>
              <a:spcAft>
                <a:spcPts val="0"/>
              </a:spcAft>
              <a:buClr>
                <a:schemeClr val="dk1"/>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48" name="Google Shape;48;p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9" name="Google Shape;49;p6"/>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Helvetica Neu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53" name="Google Shape;53;p7"/>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4" name="Google Shape;54;p7"/>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57" name="Google Shape;57;p8"/>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8" name="Google Shape;58;p8"/>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Font typeface="Helvetica Neue Light"/>
              <a:buChar char="•"/>
              <a:defRPr sz="3200"/>
            </a:lvl1pPr>
            <a:lvl2pPr marL="914400" lvl="1" indent="-406400" algn="l">
              <a:lnSpc>
                <a:spcPct val="90000"/>
              </a:lnSpc>
              <a:spcBef>
                <a:spcPts val="500"/>
              </a:spcBef>
              <a:spcAft>
                <a:spcPts val="0"/>
              </a:spcAft>
              <a:buClr>
                <a:schemeClr val="dk1"/>
              </a:buClr>
              <a:buSzPts val="2800"/>
              <a:buFont typeface="Helvetica Neue Light"/>
              <a:buChar char="•"/>
              <a:defRPr sz="2800"/>
            </a:lvl2pPr>
            <a:lvl3pPr marL="1371600" lvl="2" indent="-381000" algn="l">
              <a:lnSpc>
                <a:spcPct val="90000"/>
              </a:lnSpc>
              <a:spcBef>
                <a:spcPts val="500"/>
              </a:spcBef>
              <a:spcAft>
                <a:spcPts val="0"/>
              </a:spcAft>
              <a:buClr>
                <a:schemeClr val="dk1"/>
              </a:buClr>
              <a:buSzPts val="2400"/>
              <a:buFont typeface="Helvetica Neue Light"/>
              <a:buChar char="•"/>
              <a:defRPr sz="2400"/>
            </a:lvl3pPr>
            <a:lvl4pPr marL="1828800" lvl="3" indent="-355600" algn="l">
              <a:lnSpc>
                <a:spcPct val="90000"/>
              </a:lnSpc>
              <a:spcBef>
                <a:spcPts val="500"/>
              </a:spcBef>
              <a:spcAft>
                <a:spcPts val="0"/>
              </a:spcAft>
              <a:buClr>
                <a:schemeClr val="dk1"/>
              </a:buClr>
              <a:buSzPts val="2000"/>
              <a:buFont typeface="Helvetica Neue Light"/>
              <a:buChar char="•"/>
              <a:defRPr sz="2000"/>
            </a:lvl4pPr>
            <a:lvl5pPr marL="2286000" lvl="4" indent="-355600" algn="l">
              <a:lnSpc>
                <a:spcPct val="90000"/>
              </a:lnSpc>
              <a:spcBef>
                <a:spcPts val="500"/>
              </a:spcBef>
              <a:spcAft>
                <a:spcPts val="0"/>
              </a:spcAft>
              <a:buClr>
                <a:schemeClr val="dk1"/>
              </a:buClr>
              <a:buSzPts val="2000"/>
              <a:buFont typeface="Helvetica Neue Light"/>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Font typeface="Helvetica Neue Light"/>
              <a:buNone/>
              <a:defRPr sz="1600"/>
            </a:lvl1pPr>
            <a:lvl2pPr marL="914400" lvl="1" indent="-228600" algn="l">
              <a:lnSpc>
                <a:spcPct val="90000"/>
              </a:lnSpc>
              <a:spcBef>
                <a:spcPts val="500"/>
              </a:spcBef>
              <a:spcAft>
                <a:spcPts val="0"/>
              </a:spcAft>
              <a:buClr>
                <a:schemeClr val="dk1"/>
              </a:buClr>
              <a:buSzPts val="1400"/>
              <a:buFont typeface="Helvetica Neue Light"/>
              <a:buNone/>
              <a:defRPr sz="1400"/>
            </a:lvl2pPr>
            <a:lvl3pPr marL="1371600" lvl="2" indent="-228600" algn="l">
              <a:lnSpc>
                <a:spcPct val="90000"/>
              </a:lnSpc>
              <a:spcBef>
                <a:spcPts val="500"/>
              </a:spcBef>
              <a:spcAft>
                <a:spcPts val="0"/>
              </a:spcAft>
              <a:buClr>
                <a:schemeClr val="dk1"/>
              </a:buClr>
              <a:buSzPts val="1200"/>
              <a:buFont typeface="Helvetica Neue Light"/>
              <a:buNone/>
              <a:defRPr sz="1200"/>
            </a:lvl3pPr>
            <a:lvl4pPr marL="1828800" lvl="3" indent="-228600" algn="l">
              <a:lnSpc>
                <a:spcPct val="90000"/>
              </a:lnSpc>
              <a:spcBef>
                <a:spcPts val="500"/>
              </a:spcBef>
              <a:spcAft>
                <a:spcPts val="0"/>
              </a:spcAft>
              <a:buClr>
                <a:schemeClr val="dk1"/>
              </a:buClr>
              <a:buSzPts val="1000"/>
              <a:buFont typeface="Helvetica Neue Light"/>
              <a:buNone/>
              <a:defRPr sz="1000"/>
            </a:lvl4pPr>
            <a:lvl5pPr marL="2286000" lvl="4" indent="-228600" algn="l">
              <a:lnSpc>
                <a:spcPct val="90000"/>
              </a:lnSpc>
              <a:spcBef>
                <a:spcPts val="500"/>
              </a:spcBef>
              <a:spcAft>
                <a:spcPts val="0"/>
              </a:spcAft>
              <a:buClr>
                <a:schemeClr val="dk1"/>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64" name="Google Shape;64;p9"/>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65" name="Google Shape;65;p9"/>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Helvetica Neue Light"/>
              <a:buNone/>
              <a:defRPr sz="3200" b="0" i="0" u="none" strike="noStrike" cap="none">
                <a:solidFill>
                  <a:schemeClr val="dk1"/>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chemeClr val="dk1"/>
              </a:buClr>
              <a:buSzPts val="2800"/>
              <a:buFont typeface="Helvetica Neue Light"/>
              <a:buNone/>
              <a:defRPr sz="2800" b="0" i="0" u="none" strike="noStrike" cap="none">
                <a:solidFill>
                  <a:schemeClr val="dk1"/>
                </a:solidFill>
                <a:latin typeface="Helvetica Neue Light"/>
                <a:ea typeface="Helvetica Neue Light"/>
                <a:cs typeface="Helvetica Neue Light"/>
                <a:sym typeface="Helvetica Neue Light"/>
              </a:defRPr>
            </a:lvl2pPr>
            <a:lvl3pPr marR="0" lvl="2" algn="l" rtl="0">
              <a:lnSpc>
                <a:spcPct val="90000"/>
              </a:lnSpc>
              <a:spcBef>
                <a:spcPts val="500"/>
              </a:spcBef>
              <a:spcAft>
                <a:spcPts val="0"/>
              </a:spcAft>
              <a:buClr>
                <a:schemeClr val="dk1"/>
              </a:buClr>
              <a:buSzPts val="2400"/>
              <a:buFont typeface="Helvetica Neue Light"/>
              <a:buNone/>
              <a:defRPr sz="2400" b="0" i="0" u="none" strike="noStrike" cap="none">
                <a:solidFill>
                  <a:schemeClr val="dk1"/>
                </a:solidFill>
                <a:latin typeface="Helvetica Neue Light"/>
                <a:ea typeface="Helvetica Neue Light"/>
                <a:cs typeface="Helvetica Neue Light"/>
                <a:sym typeface="Helvetica Neue Light"/>
              </a:defRPr>
            </a:lvl3pPr>
            <a:lvl4pPr marR="0" lvl="3" algn="l" rtl="0">
              <a:lnSpc>
                <a:spcPct val="90000"/>
              </a:lnSpc>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4pPr>
            <a:lvl5pPr marR="0" lvl="4" algn="l" rtl="0">
              <a:lnSpc>
                <a:spcPct val="90000"/>
              </a:lnSpc>
              <a:spcBef>
                <a:spcPts val="5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Font typeface="Helvetica Neue Light"/>
              <a:buNone/>
              <a:defRPr sz="1600"/>
            </a:lvl1pPr>
            <a:lvl2pPr marL="914400" lvl="1" indent="-228600" algn="l">
              <a:lnSpc>
                <a:spcPct val="90000"/>
              </a:lnSpc>
              <a:spcBef>
                <a:spcPts val="500"/>
              </a:spcBef>
              <a:spcAft>
                <a:spcPts val="0"/>
              </a:spcAft>
              <a:buClr>
                <a:schemeClr val="dk1"/>
              </a:buClr>
              <a:buSzPts val="1400"/>
              <a:buFont typeface="Helvetica Neue Light"/>
              <a:buNone/>
              <a:defRPr sz="1400"/>
            </a:lvl2pPr>
            <a:lvl3pPr marL="1371600" lvl="2" indent="-228600" algn="l">
              <a:lnSpc>
                <a:spcPct val="90000"/>
              </a:lnSpc>
              <a:spcBef>
                <a:spcPts val="500"/>
              </a:spcBef>
              <a:spcAft>
                <a:spcPts val="0"/>
              </a:spcAft>
              <a:buClr>
                <a:schemeClr val="dk1"/>
              </a:buClr>
              <a:buSzPts val="1200"/>
              <a:buFont typeface="Helvetica Neue Light"/>
              <a:buNone/>
              <a:defRPr sz="1200"/>
            </a:lvl3pPr>
            <a:lvl4pPr marL="1828800" lvl="3" indent="-228600" algn="l">
              <a:lnSpc>
                <a:spcPct val="90000"/>
              </a:lnSpc>
              <a:spcBef>
                <a:spcPts val="500"/>
              </a:spcBef>
              <a:spcAft>
                <a:spcPts val="0"/>
              </a:spcAft>
              <a:buClr>
                <a:schemeClr val="dk1"/>
              </a:buClr>
              <a:buSzPts val="1000"/>
              <a:buFont typeface="Helvetica Neue Light"/>
              <a:buNone/>
              <a:defRPr sz="1000"/>
            </a:lvl4pPr>
            <a:lvl5pPr marL="2286000" lvl="4" indent="-228600" algn="l">
              <a:lnSpc>
                <a:spcPct val="90000"/>
              </a:lnSpc>
              <a:spcBef>
                <a:spcPts val="500"/>
              </a:spcBef>
              <a:spcAft>
                <a:spcPts val="0"/>
              </a:spcAft>
              <a:buClr>
                <a:schemeClr val="dk1"/>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71" name="Google Shape;71;p10"/>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2" name="Google Shape;72;p10"/>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Helvetica Neue"/>
              <a:buNone/>
              <a:defRPr sz="4000" b="1" i="0" u="none" strike="noStrike" cap="non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1pPr>
            <a:lvl2pPr marL="914400" marR="0" lvl="1" indent="-381000" algn="l" rtl="0">
              <a:lnSpc>
                <a:spcPct val="90000"/>
              </a:lnSpc>
              <a:spcBef>
                <a:spcPts val="500"/>
              </a:spcBef>
              <a:spcAft>
                <a:spcPts val="0"/>
              </a:spcAft>
              <a:buClr>
                <a:schemeClr val="dk1"/>
              </a:buClr>
              <a:buSzPts val="2400"/>
              <a:buFont typeface="Helvetica Neue Light"/>
              <a:buChar char="•"/>
              <a:defRPr sz="2400" b="0" i="0" u="none" strike="noStrike" cap="none">
                <a:solidFill>
                  <a:schemeClr val="dk1"/>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4pPr>
            <a:lvl5pPr marL="2286000" marR="0" lvl="4" indent="-342900" algn="l" rtl="0">
              <a:lnSpc>
                <a:spcPct val="90000"/>
              </a:lnSpc>
              <a:spcBef>
                <a:spcPts val="50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 name="Google Shape;12;p1"/>
          <p:cNvGrpSpPr/>
          <p:nvPr/>
        </p:nvGrpSpPr>
        <p:grpSpPr>
          <a:xfrm>
            <a:off x="0" y="6756400"/>
            <a:ext cx="12192000" cy="105496"/>
            <a:chOff x="0" y="6756400"/>
            <a:chExt cx="12192000" cy="105496"/>
          </a:xfrm>
        </p:grpSpPr>
        <p:pic>
          <p:nvPicPr>
            <p:cNvPr id="13" name="Google Shape;13;p1"/>
            <p:cNvPicPr preferRelativeResize="0"/>
            <p:nvPr/>
          </p:nvPicPr>
          <p:blipFill rotWithShape="1">
            <a:blip r:embed="rId14">
              <a:alphaModFix/>
            </a:blip>
            <a:srcRect/>
            <a:stretch/>
          </p:blipFill>
          <p:spPr>
            <a:xfrm>
              <a:off x="1524000" y="6756400"/>
              <a:ext cx="9144000" cy="101600"/>
            </a:xfrm>
            <a:prstGeom prst="rect">
              <a:avLst/>
            </a:prstGeom>
            <a:noFill/>
            <a:ln>
              <a:noFill/>
            </a:ln>
          </p:spPr>
        </p:pic>
        <p:pic>
          <p:nvPicPr>
            <p:cNvPr id="14" name="Google Shape;14;p1"/>
            <p:cNvPicPr preferRelativeResize="0"/>
            <p:nvPr/>
          </p:nvPicPr>
          <p:blipFill rotWithShape="1">
            <a:blip r:embed="rId15">
              <a:alphaModFix/>
            </a:blip>
            <a:srcRect r="71580" b="15585"/>
            <a:stretch/>
          </p:blipFill>
          <p:spPr>
            <a:xfrm>
              <a:off x="0" y="6756400"/>
              <a:ext cx="2598717" cy="101600"/>
            </a:xfrm>
            <a:prstGeom prst="rect">
              <a:avLst/>
            </a:prstGeom>
            <a:noFill/>
            <a:ln>
              <a:noFill/>
            </a:ln>
          </p:spPr>
        </p:pic>
        <p:pic>
          <p:nvPicPr>
            <p:cNvPr id="15" name="Google Shape;15;p1"/>
            <p:cNvPicPr preferRelativeResize="0"/>
            <p:nvPr/>
          </p:nvPicPr>
          <p:blipFill rotWithShape="1">
            <a:blip r:embed="rId16">
              <a:alphaModFix/>
            </a:blip>
            <a:srcRect r="71580" b="15585"/>
            <a:stretch/>
          </p:blipFill>
          <p:spPr>
            <a:xfrm>
              <a:off x="9593283" y="6756400"/>
              <a:ext cx="2598717" cy="105496"/>
            </a:xfrm>
            <a:prstGeom prst="rect">
              <a:avLst/>
            </a:prstGeom>
            <a:noFill/>
            <a:ln>
              <a:noFill/>
            </a:ln>
          </p:spPr>
        </p:pic>
      </p:grpSp>
      <p:sp>
        <p:nvSpPr>
          <p:cNvPr id="16" name="Google Shape;16;p1"/>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7" name="Google Shape;17;p1"/>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7F7F7F"/>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44150" y="3874808"/>
            <a:ext cx="10515600" cy="835500"/>
          </a:xfrm>
          <a:prstGeom prst="rect">
            <a:avLst/>
          </a:prstGeom>
          <a:noFill/>
          <a:ln>
            <a:noFill/>
          </a:ln>
        </p:spPr>
        <p:txBody>
          <a:bodyPr spcFirstLastPara="1" wrap="square" lIns="91425" tIns="45700" rIns="91425" bIns="45700" anchor="t" anchorCtr="1">
            <a:noAutofit/>
          </a:bodyPr>
          <a:lstStyle/>
          <a:p>
            <a:pPr marL="0" lvl="0" indent="0" algn="ctr" rtl="0">
              <a:lnSpc>
                <a:spcPct val="90000"/>
              </a:lnSpc>
              <a:spcBef>
                <a:spcPts val="0"/>
              </a:spcBef>
              <a:spcAft>
                <a:spcPts val="0"/>
              </a:spcAft>
              <a:buClr>
                <a:schemeClr val="lt1"/>
              </a:buClr>
              <a:buSzPts val="4000"/>
              <a:buFont typeface="Bookman Old Style"/>
              <a:buNone/>
            </a:pPr>
            <a:r>
              <a:rPr lang="en-US" sz="4000" b="0" dirty="0">
                <a:latin typeface="Bookman Old Style"/>
                <a:ea typeface="Bookman Old Style"/>
                <a:cs typeface="Bookman Old Style"/>
                <a:sym typeface="Bookman Old Style"/>
              </a:rPr>
              <a:t>Linear Algebra (MAT204)</a:t>
            </a:r>
            <a:br>
              <a:rPr lang="en-US" sz="4000" b="0" dirty="0">
                <a:latin typeface="Bookman Old Style"/>
                <a:ea typeface="Bookman Old Style"/>
                <a:cs typeface="Bookman Old Style"/>
                <a:sym typeface="Bookman Old Style"/>
              </a:rPr>
            </a:br>
            <a:br>
              <a:rPr lang="en-US" sz="4000" b="0" dirty="0">
                <a:latin typeface="Bookman Old Style"/>
                <a:ea typeface="Bookman Old Style"/>
                <a:cs typeface="Bookman Old Style"/>
                <a:sym typeface="Bookman Old Style"/>
              </a:rPr>
            </a:br>
            <a:r>
              <a:rPr lang="en-US" sz="4000" b="0" dirty="0">
                <a:latin typeface="Bookman Old Style"/>
                <a:ea typeface="Bookman Old Style"/>
                <a:cs typeface="Bookman Old Style"/>
                <a:sym typeface="Bookman Old Style"/>
              </a:rPr>
              <a:t>Faculty – Prof. Gaurav Goswami</a:t>
            </a:r>
            <a:br>
              <a:rPr lang="en-US" sz="4000" b="0" dirty="0">
                <a:latin typeface="Bookman Old Style"/>
                <a:ea typeface="Bookman Old Style"/>
                <a:cs typeface="Bookman Old Style"/>
                <a:sym typeface="Bookman Old Style"/>
              </a:rPr>
            </a:br>
            <a:endParaRPr sz="4000" b="0" dirty="0">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82427" y="457443"/>
            <a:ext cx="10515600" cy="10697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REPRODUCED WORK</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2062065"/>
            <a:ext cx="10515600" cy="3964916"/>
          </a:xfrm>
          <a:prstGeom prst="rect">
            <a:avLst/>
          </a:prstGeom>
          <a:noFill/>
          <a:ln>
            <a:noFill/>
          </a:ln>
        </p:spPr>
        <p:txBody>
          <a:bodyPr spcFirstLastPara="1" wrap="square" lIns="91425" tIns="45700" rIns="91425" bIns="45700" anchor="t" anchorCtr="0">
            <a:noAutofit/>
          </a:bodyPr>
          <a:lstStyle/>
          <a:p>
            <a:pPr marL="76200" indent="0" rtl="0">
              <a:spcBef>
                <a:spcPts val="0"/>
              </a:spcBef>
              <a:spcAft>
                <a:spcPts val="0"/>
              </a:spcAft>
              <a:buNone/>
            </a:pPr>
            <a:r>
              <a:rPr lang="en-US" sz="2000" dirty="0">
                <a:latin typeface="Droid Serif"/>
              </a:rPr>
              <a:t>Flow Chart of Encryption through Hill Cipher : </a:t>
            </a:r>
          </a:p>
          <a:p>
            <a:pPr marL="76200" indent="0" rtl="0">
              <a:spcBef>
                <a:spcPts val="0"/>
              </a:spcBef>
              <a:spcAft>
                <a:spcPts val="0"/>
              </a:spcAft>
              <a:buNone/>
            </a:pPr>
            <a:endParaRPr lang="en-US" sz="2000" dirty="0">
              <a:latin typeface="Droid Serif"/>
            </a:endParaRPr>
          </a:p>
          <a:p>
            <a:pPr marL="76200" indent="0" rtl="0">
              <a:spcBef>
                <a:spcPts val="0"/>
              </a:spcBef>
              <a:spcAft>
                <a:spcPts val="0"/>
              </a:spcAft>
              <a:buNone/>
            </a:pPr>
            <a:endParaRPr lang="en-US" sz="2000" dirty="0">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10</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pic>
        <p:nvPicPr>
          <p:cNvPr id="3" name="Picture 2">
            <a:extLst>
              <a:ext uri="{FF2B5EF4-FFF2-40B4-BE49-F238E27FC236}">
                <a16:creationId xmlns:a16="http://schemas.microsoft.com/office/drawing/2014/main" id="{E898207B-4E00-417D-8DDB-A056F53B7A06}"/>
              </a:ext>
            </a:extLst>
          </p:cNvPr>
          <p:cNvPicPr>
            <a:picLocks noChangeAspect="1"/>
          </p:cNvPicPr>
          <p:nvPr/>
        </p:nvPicPr>
        <p:blipFill>
          <a:blip r:embed="rId3"/>
          <a:stretch>
            <a:fillRect/>
          </a:stretch>
        </p:blipFill>
        <p:spPr>
          <a:xfrm>
            <a:off x="1307229" y="2620720"/>
            <a:ext cx="9065995" cy="3415592"/>
          </a:xfrm>
          <a:prstGeom prst="rect">
            <a:avLst/>
          </a:prstGeom>
        </p:spPr>
      </p:pic>
    </p:spTree>
    <p:extLst>
      <p:ext uri="{BB962C8B-B14F-4D97-AF65-F5344CB8AC3E}">
        <p14:creationId xmlns:p14="http://schemas.microsoft.com/office/powerpoint/2010/main" val="87277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82427" y="457443"/>
            <a:ext cx="10515600" cy="10697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REPRODUCED WORK</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2062065"/>
            <a:ext cx="10515600" cy="3964916"/>
          </a:xfrm>
          <a:prstGeom prst="rect">
            <a:avLst/>
          </a:prstGeom>
          <a:noFill/>
          <a:ln>
            <a:noFill/>
          </a:ln>
        </p:spPr>
        <p:txBody>
          <a:bodyPr spcFirstLastPara="1" wrap="square" lIns="91425" tIns="45700" rIns="91425" bIns="45700" anchor="t" anchorCtr="0">
            <a:noAutofit/>
          </a:bodyPr>
          <a:lstStyle/>
          <a:p>
            <a:pPr marL="76200" indent="0" rtl="0">
              <a:spcBef>
                <a:spcPts val="0"/>
              </a:spcBef>
              <a:spcAft>
                <a:spcPts val="0"/>
              </a:spcAft>
              <a:buNone/>
            </a:pPr>
            <a:r>
              <a:rPr lang="en-US" sz="2000" dirty="0">
                <a:latin typeface="Droid Serif"/>
              </a:rPr>
              <a:t>Flow Chart of Decryption through Hill Cipher : </a:t>
            </a:r>
          </a:p>
          <a:p>
            <a:pPr marL="76200" indent="0" rtl="0">
              <a:spcBef>
                <a:spcPts val="0"/>
              </a:spcBef>
              <a:spcAft>
                <a:spcPts val="0"/>
              </a:spcAft>
              <a:buNone/>
            </a:pPr>
            <a:endParaRPr lang="en-US" sz="2000" dirty="0">
              <a:latin typeface="Droid Serif"/>
            </a:endParaRPr>
          </a:p>
          <a:p>
            <a:pPr marL="76200" indent="0" rtl="0">
              <a:spcBef>
                <a:spcPts val="0"/>
              </a:spcBef>
              <a:spcAft>
                <a:spcPts val="0"/>
              </a:spcAft>
              <a:buNone/>
            </a:pPr>
            <a:endParaRPr lang="en-US" sz="2000" dirty="0">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11</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pic>
        <p:nvPicPr>
          <p:cNvPr id="3" name="Picture 2">
            <a:extLst>
              <a:ext uri="{FF2B5EF4-FFF2-40B4-BE49-F238E27FC236}">
                <a16:creationId xmlns:a16="http://schemas.microsoft.com/office/drawing/2014/main" id="{E898207B-4E00-417D-8DDB-A056F53B7A06}"/>
              </a:ext>
            </a:extLst>
          </p:cNvPr>
          <p:cNvPicPr>
            <a:picLocks noChangeAspect="1"/>
          </p:cNvPicPr>
          <p:nvPr/>
        </p:nvPicPr>
        <p:blipFill>
          <a:blip r:embed="rId3"/>
          <a:stretch>
            <a:fillRect/>
          </a:stretch>
        </p:blipFill>
        <p:spPr>
          <a:xfrm>
            <a:off x="1307229" y="2620720"/>
            <a:ext cx="9065995" cy="3415592"/>
          </a:xfrm>
          <a:prstGeom prst="rect">
            <a:avLst/>
          </a:prstGeom>
        </p:spPr>
      </p:pic>
      <p:pic>
        <p:nvPicPr>
          <p:cNvPr id="6" name="Picture 5">
            <a:extLst>
              <a:ext uri="{FF2B5EF4-FFF2-40B4-BE49-F238E27FC236}">
                <a16:creationId xmlns:a16="http://schemas.microsoft.com/office/drawing/2014/main" id="{0A5B4905-0D8D-4460-BAE8-D815C03C7975}"/>
              </a:ext>
            </a:extLst>
          </p:cNvPr>
          <p:cNvPicPr>
            <a:picLocks noChangeAspect="1"/>
          </p:cNvPicPr>
          <p:nvPr/>
        </p:nvPicPr>
        <p:blipFill>
          <a:blip r:embed="rId4"/>
          <a:stretch>
            <a:fillRect/>
          </a:stretch>
        </p:blipFill>
        <p:spPr>
          <a:xfrm>
            <a:off x="1307229" y="2571392"/>
            <a:ext cx="9065995" cy="3455589"/>
          </a:xfrm>
          <a:prstGeom prst="rect">
            <a:avLst/>
          </a:prstGeom>
        </p:spPr>
      </p:pic>
    </p:spTree>
    <p:extLst>
      <p:ext uri="{BB962C8B-B14F-4D97-AF65-F5344CB8AC3E}">
        <p14:creationId xmlns:p14="http://schemas.microsoft.com/office/powerpoint/2010/main" val="226670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3600"/>
              <a:buFont typeface="Helvetica Neue"/>
              <a:buNone/>
            </a:pPr>
            <a:r>
              <a:rPr lang="en-US">
                <a:latin typeface="Droid Serif"/>
                <a:ea typeface="Droid Serif"/>
                <a:cs typeface="Droid Serif"/>
                <a:sym typeface="Droid Serif"/>
              </a:rPr>
              <a:t>Thank You</a:t>
            </a:r>
            <a:endParaRPr>
              <a:latin typeface="Droid Serif"/>
              <a:ea typeface="Droid Serif"/>
              <a:cs typeface="Droid Serif"/>
              <a:sym typeface="Droid Serif"/>
            </a:endParaRPr>
          </a:p>
        </p:txBody>
      </p:sp>
      <p:sp>
        <p:nvSpPr>
          <p:cNvPr id="287" name="Google Shape;287;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2000"/>
              <a:buFont typeface="Helvetica Neue Light"/>
              <a:buNone/>
            </a:pPr>
            <a:endParaRPr/>
          </a:p>
          <a:p>
            <a:pPr marL="0" lvl="0" indent="0" algn="l" rtl="0">
              <a:lnSpc>
                <a:spcPct val="90000"/>
              </a:lnSpc>
              <a:spcBef>
                <a:spcPts val="1000"/>
              </a:spcBef>
              <a:spcAft>
                <a:spcPts val="0"/>
              </a:spcAft>
              <a:buClr>
                <a:srgbClr val="888888"/>
              </a:buClr>
              <a:buSzPts val="2000"/>
              <a:buFont typeface="Helvetica Neue Light"/>
              <a:buNone/>
            </a:pPr>
            <a:endParaRPr/>
          </a:p>
          <a:p>
            <a:pPr marL="0" lvl="0" indent="0" algn="l" rtl="0">
              <a:lnSpc>
                <a:spcPct val="90000"/>
              </a:lnSpc>
              <a:spcBef>
                <a:spcPts val="1000"/>
              </a:spcBef>
              <a:spcAft>
                <a:spcPts val="0"/>
              </a:spcAft>
              <a:buClr>
                <a:srgbClr val="888888"/>
              </a:buClr>
              <a:buSzPts val="2000"/>
              <a:buFont typeface="Helvetica Neue Light"/>
              <a:buNone/>
            </a:pPr>
            <a:endParaRPr/>
          </a:p>
        </p:txBody>
      </p:sp>
      <p:sp>
        <p:nvSpPr>
          <p:cNvPr id="288" name="Google Shape;288;p35"/>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12</a:t>
            </a:fld>
            <a:endParaRPr/>
          </a:p>
        </p:txBody>
      </p:sp>
      <p:sp>
        <p:nvSpPr>
          <p:cNvPr id="289" name="Google Shape;289;p35"/>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1850" y="399901"/>
            <a:ext cx="10515600" cy="2524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br>
              <a:rPr lang="en-US" sz="3200" dirty="0">
                <a:latin typeface="Droid Serif"/>
                <a:ea typeface="Droid Serif"/>
                <a:cs typeface="Droid Serif"/>
                <a:sym typeface="Droid Serif"/>
              </a:rPr>
            </a:br>
            <a:r>
              <a:rPr lang="en-US" sz="4000" dirty="0">
                <a:latin typeface="Droid Serif"/>
                <a:ea typeface="Droid Serif"/>
                <a:cs typeface="Droid Serif"/>
                <a:sym typeface="Droid Serif"/>
              </a:rPr>
              <a:t>Project  –  Cryptography</a:t>
            </a:r>
            <a:br>
              <a:rPr lang="en-US" sz="4000" b="0" dirty="0">
                <a:latin typeface="Oswald"/>
                <a:ea typeface="Oswald"/>
                <a:cs typeface="Oswald"/>
                <a:sym typeface="Oswald"/>
              </a:rPr>
            </a:br>
            <a:br>
              <a:rPr lang="en-US" sz="3200" b="0" dirty="0">
                <a:latin typeface="Oswald"/>
                <a:ea typeface="Oswald"/>
                <a:cs typeface="Oswald"/>
                <a:sym typeface="Oswald"/>
              </a:rPr>
            </a:br>
            <a:r>
              <a:rPr lang="en-US" sz="3200" b="0" dirty="0">
                <a:latin typeface="Bookman Old Style"/>
                <a:ea typeface="Bookman Old Style"/>
                <a:cs typeface="Bookman Old Style"/>
                <a:sym typeface="Bookman Old Style"/>
              </a:rPr>
              <a:t> </a:t>
            </a:r>
            <a:endParaRPr dirty="0"/>
          </a:p>
        </p:txBody>
      </p:sp>
      <p:sp>
        <p:nvSpPr>
          <p:cNvPr id="98" name="Google Shape;98;p1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2000"/>
              <a:buFont typeface="Helvetica Neue Light"/>
              <a:buNone/>
            </a:pPr>
            <a:endParaRPr/>
          </a:p>
          <a:p>
            <a:pPr marL="0" lvl="0" indent="0" algn="l" rtl="0">
              <a:lnSpc>
                <a:spcPct val="90000"/>
              </a:lnSpc>
              <a:spcBef>
                <a:spcPts val="1000"/>
              </a:spcBef>
              <a:spcAft>
                <a:spcPts val="0"/>
              </a:spcAft>
              <a:buClr>
                <a:srgbClr val="888888"/>
              </a:buClr>
              <a:buSzPts val="2000"/>
              <a:buFont typeface="Helvetica Neue Light"/>
              <a:buNone/>
            </a:pPr>
            <a:endParaRPr/>
          </a:p>
        </p:txBody>
      </p:sp>
      <p:sp>
        <p:nvSpPr>
          <p:cNvPr id="99" name="Google Shape;99;p15"/>
          <p:cNvSpPr txBox="1">
            <a:spLocks noGrp="1"/>
          </p:cNvSpPr>
          <p:nvPr>
            <p:ph type="sldNum" idx="12"/>
          </p:nvPr>
        </p:nvSpPr>
        <p:spPr>
          <a:xfrm>
            <a:off x="10802678" y="6284675"/>
            <a:ext cx="551100" cy="37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r>
              <a:rPr lang="en-US"/>
              <a:t>|</a:t>
            </a:r>
            <a:r>
              <a:rPr lang="en-US" b="0"/>
              <a:t>  </a:t>
            </a:r>
            <a:fld id="{00000000-1234-1234-1234-123412341234}" type="slidenum">
              <a:rPr lang="en-US" b="0"/>
              <a:t>2</a:t>
            </a:fld>
            <a:endParaRPr b="0"/>
          </a:p>
        </p:txBody>
      </p:sp>
      <p:sp>
        <p:nvSpPr>
          <p:cNvPr id="100" name="Google Shape;100;p15"/>
          <p:cNvSpPr txBox="1">
            <a:spLocks noGrp="1"/>
          </p:cNvSpPr>
          <p:nvPr>
            <p:ph type="dt" idx="10"/>
          </p:nvPr>
        </p:nvSpPr>
        <p:spPr>
          <a:xfrm>
            <a:off x="7924800" y="6284674"/>
            <a:ext cx="2877900" cy="377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17/10/20</a:t>
            </a:r>
            <a:endParaRPr/>
          </a:p>
        </p:txBody>
      </p:sp>
      <p:graphicFrame>
        <p:nvGraphicFramePr>
          <p:cNvPr id="2" name="Table 2">
            <a:extLst>
              <a:ext uri="{FF2B5EF4-FFF2-40B4-BE49-F238E27FC236}">
                <a16:creationId xmlns:a16="http://schemas.microsoft.com/office/drawing/2014/main" id="{3F9699A4-519D-4AC7-AD33-2338518EF399}"/>
              </a:ext>
            </a:extLst>
          </p:cNvPr>
          <p:cNvGraphicFramePr>
            <a:graphicFrameLocks noGrp="1"/>
          </p:cNvGraphicFramePr>
          <p:nvPr>
            <p:extLst>
              <p:ext uri="{D42A27DB-BD31-4B8C-83A1-F6EECF244321}">
                <p14:modId xmlns:p14="http://schemas.microsoft.com/office/powerpoint/2010/main" val="1852989708"/>
              </p:ext>
            </p:extLst>
          </p:nvPr>
        </p:nvGraphicFramePr>
        <p:xfrm>
          <a:off x="2032000" y="3694922"/>
          <a:ext cx="8127999" cy="1987416"/>
        </p:xfrm>
        <a:graphic>
          <a:graphicData uri="http://schemas.openxmlformats.org/drawingml/2006/table">
            <a:tbl>
              <a:tblPr firstRow="1" bandRow="1">
                <a:tableStyleId>{492EEDFB-EBC2-4433-9AE4-A41675F9D05E}</a:tableStyleId>
              </a:tblPr>
              <a:tblGrid>
                <a:gridCol w="2709333">
                  <a:extLst>
                    <a:ext uri="{9D8B030D-6E8A-4147-A177-3AD203B41FA5}">
                      <a16:colId xmlns:a16="http://schemas.microsoft.com/office/drawing/2014/main" val="2799557107"/>
                    </a:ext>
                  </a:extLst>
                </a:gridCol>
                <a:gridCol w="2709333">
                  <a:extLst>
                    <a:ext uri="{9D8B030D-6E8A-4147-A177-3AD203B41FA5}">
                      <a16:colId xmlns:a16="http://schemas.microsoft.com/office/drawing/2014/main" val="175942130"/>
                    </a:ext>
                  </a:extLst>
                </a:gridCol>
                <a:gridCol w="2709333">
                  <a:extLst>
                    <a:ext uri="{9D8B030D-6E8A-4147-A177-3AD203B41FA5}">
                      <a16:colId xmlns:a16="http://schemas.microsoft.com/office/drawing/2014/main" val="1193910285"/>
                    </a:ext>
                  </a:extLst>
                </a:gridCol>
              </a:tblGrid>
              <a:tr h="496854">
                <a:tc>
                  <a:txBody>
                    <a:bodyPr/>
                    <a:lstStyle/>
                    <a:p>
                      <a:r>
                        <a:rPr lang="en-US" dirty="0"/>
                        <a:t>NAME </a:t>
                      </a:r>
                      <a:endParaRPr lang="en-IN" dirty="0"/>
                    </a:p>
                  </a:txBody>
                  <a:tcPr>
                    <a:solidFill>
                      <a:srgbClr val="7D1916"/>
                    </a:solidFill>
                  </a:tcPr>
                </a:tc>
                <a:tc>
                  <a:txBody>
                    <a:bodyPr/>
                    <a:lstStyle/>
                    <a:p>
                      <a:endParaRPr lang="en-IN" dirty="0"/>
                    </a:p>
                  </a:txBody>
                  <a:tcPr>
                    <a:solidFill>
                      <a:srgbClr val="7D1916"/>
                    </a:solidFill>
                  </a:tcPr>
                </a:tc>
                <a:tc>
                  <a:txBody>
                    <a:bodyPr/>
                    <a:lstStyle/>
                    <a:p>
                      <a:endParaRPr lang="en-IN"/>
                    </a:p>
                  </a:txBody>
                  <a:tcPr>
                    <a:solidFill>
                      <a:srgbClr val="7D1916"/>
                    </a:solidFill>
                  </a:tcPr>
                </a:tc>
                <a:extLst>
                  <a:ext uri="{0D108BD9-81ED-4DB2-BD59-A6C34878D82A}">
                    <a16:rowId xmlns:a16="http://schemas.microsoft.com/office/drawing/2014/main" val="2442937487"/>
                  </a:ext>
                </a:extLst>
              </a:tr>
              <a:tr h="496854">
                <a:tc>
                  <a:txBody>
                    <a:bodyPr/>
                    <a:lstStyle/>
                    <a:p>
                      <a:endParaRPr lang="en-IN" dirty="0"/>
                    </a:p>
                  </a:txBody>
                  <a:tcPr>
                    <a:solidFill>
                      <a:srgbClr val="D9CECA"/>
                    </a:solidFill>
                  </a:tcPr>
                </a:tc>
                <a:tc>
                  <a:txBody>
                    <a:bodyPr/>
                    <a:lstStyle/>
                    <a:p>
                      <a:endParaRPr lang="en-IN" dirty="0"/>
                    </a:p>
                  </a:txBody>
                  <a:tcPr>
                    <a:solidFill>
                      <a:srgbClr val="D9CECA"/>
                    </a:solidFill>
                  </a:tcPr>
                </a:tc>
                <a:tc>
                  <a:txBody>
                    <a:bodyPr/>
                    <a:lstStyle/>
                    <a:p>
                      <a:endParaRPr lang="en-IN" dirty="0"/>
                    </a:p>
                  </a:txBody>
                  <a:tcPr>
                    <a:solidFill>
                      <a:srgbClr val="D9CECA"/>
                    </a:solidFill>
                  </a:tcPr>
                </a:tc>
                <a:extLst>
                  <a:ext uri="{0D108BD9-81ED-4DB2-BD59-A6C34878D82A}">
                    <a16:rowId xmlns:a16="http://schemas.microsoft.com/office/drawing/2014/main" val="2366821018"/>
                  </a:ext>
                </a:extLst>
              </a:tr>
              <a:tr h="496854">
                <a:tc>
                  <a:txBody>
                    <a:bodyPr/>
                    <a:lstStyle/>
                    <a:p>
                      <a:endParaRPr lang="en-IN" dirty="0"/>
                    </a:p>
                  </a:txBody>
                  <a:tcPr>
                    <a:solidFill>
                      <a:srgbClr val="EDE8E6"/>
                    </a:solidFill>
                  </a:tcPr>
                </a:tc>
                <a:tc>
                  <a:txBody>
                    <a:bodyPr/>
                    <a:lstStyle/>
                    <a:p>
                      <a:endParaRPr lang="en-IN" dirty="0"/>
                    </a:p>
                  </a:txBody>
                  <a:tcPr>
                    <a:solidFill>
                      <a:srgbClr val="EDE8E6"/>
                    </a:solidFill>
                  </a:tcPr>
                </a:tc>
                <a:tc>
                  <a:txBody>
                    <a:bodyPr/>
                    <a:lstStyle/>
                    <a:p>
                      <a:endParaRPr lang="en-IN" dirty="0"/>
                    </a:p>
                  </a:txBody>
                  <a:tcPr>
                    <a:solidFill>
                      <a:srgbClr val="EDE8E6"/>
                    </a:solidFill>
                  </a:tcPr>
                </a:tc>
                <a:extLst>
                  <a:ext uri="{0D108BD9-81ED-4DB2-BD59-A6C34878D82A}">
                    <a16:rowId xmlns:a16="http://schemas.microsoft.com/office/drawing/2014/main" val="3935480898"/>
                  </a:ext>
                </a:extLst>
              </a:tr>
              <a:tr h="496854">
                <a:tc>
                  <a:txBody>
                    <a:bodyPr/>
                    <a:lstStyle/>
                    <a:p>
                      <a:endParaRPr lang="en-IN" dirty="0"/>
                    </a:p>
                  </a:txBody>
                  <a:tcPr>
                    <a:solidFill>
                      <a:srgbClr val="D9CECA"/>
                    </a:solidFill>
                  </a:tcPr>
                </a:tc>
                <a:tc>
                  <a:txBody>
                    <a:bodyPr/>
                    <a:lstStyle/>
                    <a:p>
                      <a:endParaRPr lang="en-IN" dirty="0"/>
                    </a:p>
                  </a:txBody>
                  <a:tcPr>
                    <a:solidFill>
                      <a:srgbClr val="D9CECA"/>
                    </a:solidFill>
                  </a:tcPr>
                </a:tc>
                <a:tc>
                  <a:txBody>
                    <a:bodyPr/>
                    <a:lstStyle/>
                    <a:p>
                      <a:endParaRPr lang="en-IN" dirty="0"/>
                    </a:p>
                  </a:txBody>
                  <a:tcPr>
                    <a:solidFill>
                      <a:srgbClr val="D9CECA"/>
                    </a:solidFill>
                  </a:tcPr>
                </a:tc>
                <a:extLst>
                  <a:ext uri="{0D108BD9-81ED-4DB2-BD59-A6C34878D82A}">
                    <a16:rowId xmlns:a16="http://schemas.microsoft.com/office/drawing/2014/main" val="293956576"/>
                  </a:ext>
                </a:extLst>
              </a:tr>
            </a:tbl>
          </a:graphicData>
        </a:graphic>
      </p:graphicFrame>
      <p:graphicFrame>
        <p:nvGraphicFramePr>
          <p:cNvPr id="3" name="Table 3">
            <a:extLst>
              <a:ext uri="{FF2B5EF4-FFF2-40B4-BE49-F238E27FC236}">
                <a16:creationId xmlns:a16="http://schemas.microsoft.com/office/drawing/2014/main" id="{917712A0-23C0-4264-A99E-F9846AA280FF}"/>
              </a:ext>
            </a:extLst>
          </p:cNvPr>
          <p:cNvGraphicFramePr>
            <a:graphicFrameLocks noGrp="1"/>
          </p:cNvGraphicFramePr>
          <p:nvPr>
            <p:extLst>
              <p:ext uri="{D42A27DB-BD31-4B8C-83A1-F6EECF244321}">
                <p14:modId xmlns:p14="http://schemas.microsoft.com/office/powerpoint/2010/main" val="478822134"/>
              </p:ext>
            </p:extLst>
          </p:nvPr>
        </p:nvGraphicFramePr>
        <p:xfrm>
          <a:off x="1735947" y="3462794"/>
          <a:ext cx="8707406" cy="2253336"/>
        </p:xfrm>
        <a:graphic>
          <a:graphicData uri="http://schemas.openxmlformats.org/drawingml/2006/table">
            <a:tbl>
              <a:tblPr firstRow="1" bandRow="1">
                <a:tableStyleId>{492EEDFB-EBC2-4433-9AE4-A41675F9D05E}</a:tableStyleId>
              </a:tblPr>
              <a:tblGrid>
                <a:gridCol w="4353703">
                  <a:extLst>
                    <a:ext uri="{9D8B030D-6E8A-4147-A177-3AD203B41FA5}">
                      <a16:colId xmlns:a16="http://schemas.microsoft.com/office/drawing/2014/main" val="3472082282"/>
                    </a:ext>
                  </a:extLst>
                </a:gridCol>
                <a:gridCol w="4353703">
                  <a:extLst>
                    <a:ext uri="{9D8B030D-6E8A-4147-A177-3AD203B41FA5}">
                      <a16:colId xmlns:a16="http://schemas.microsoft.com/office/drawing/2014/main" val="1981152484"/>
                    </a:ext>
                  </a:extLst>
                </a:gridCol>
              </a:tblGrid>
              <a:tr h="563334">
                <a:tc>
                  <a:txBody>
                    <a:bodyPr/>
                    <a:lstStyle/>
                    <a:p>
                      <a:pPr algn="ctr">
                        <a:lnSpc>
                          <a:spcPct val="150000"/>
                        </a:lnSpc>
                      </a:pPr>
                      <a:r>
                        <a:rPr lang="en-US" sz="1600" b="1" dirty="0">
                          <a:latin typeface="Droid Serif"/>
                        </a:rPr>
                        <a:t>NAME</a:t>
                      </a:r>
                      <a:endParaRPr lang="en-IN" sz="1600" b="1" dirty="0">
                        <a:latin typeface="Droid Serif"/>
                      </a:endParaRPr>
                    </a:p>
                  </a:txBody>
                  <a:tcPr>
                    <a:solidFill>
                      <a:srgbClr val="7D1916"/>
                    </a:solidFill>
                  </a:tcPr>
                </a:tc>
                <a:tc>
                  <a:txBody>
                    <a:bodyPr/>
                    <a:lstStyle/>
                    <a:p>
                      <a:pPr algn="ctr">
                        <a:lnSpc>
                          <a:spcPct val="150000"/>
                        </a:lnSpc>
                      </a:pPr>
                      <a:r>
                        <a:rPr lang="en-US" sz="1600" b="1" dirty="0">
                          <a:latin typeface="Droid Serif"/>
                        </a:rPr>
                        <a:t>ENROLLMENT NUMBER </a:t>
                      </a:r>
                      <a:endParaRPr lang="en-IN" sz="1600" b="1" dirty="0">
                        <a:latin typeface="Droid Serif"/>
                      </a:endParaRPr>
                    </a:p>
                  </a:txBody>
                  <a:tcPr>
                    <a:solidFill>
                      <a:srgbClr val="7D1916"/>
                    </a:solidFill>
                  </a:tcPr>
                </a:tc>
                <a:extLst>
                  <a:ext uri="{0D108BD9-81ED-4DB2-BD59-A6C34878D82A}">
                    <a16:rowId xmlns:a16="http://schemas.microsoft.com/office/drawing/2014/main" val="822204252"/>
                  </a:ext>
                </a:extLst>
              </a:tr>
              <a:tr h="563334">
                <a:tc>
                  <a:txBody>
                    <a:bodyPr/>
                    <a:lstStyle/>
                    <a:p>
                      <a:pPr algn="ctr">
                        <a:lnSpc>
                          <a:spcPct val="150000"/>
                        </a:lnSpc>
                      </a:pPr>
                      <a:r>
                        <a:rPr lang="en-US" sz="1500" b="0" dirty="0">
                          <a:latin typeface="Droid Serif"/>
                        </a:rPr>
                        <a:t>JEVIN JIVANI</a:t>
                      </a:r>
                      <a:endParaRPr lang="en-IN" sz="1500" b="0" dirty="0">
                        <a:latin typeface="Droid Serif"/>
                      </a:endParaRPr>
                    </a:p>
                  </a:txBody>
                  <a:tcPr/>
                </a:tc>
                <a:tc>
                  <a:txBody>
                    <a:bodyPr/>
                    <a:lstStyle/>
                    <a:p>
                      <a:pPr algn="ctr">
                        <a:lnSpc>
                          <a:spcPct val="150000"/>
                        </a:lnSpc>
                      </a:pPr>
                      <a:r>
                        <a:rPr lang="en-US" sz="1500" b="0" dirty="0">
                          <a:latin typeface="Droid Serif"/>
                        </a:rPr>
                        <a:t>AU2040051</a:t>
                      </a:r>
                      <a:endParaRPr lang="en-IN" sz="1500" b="0" dirty="0">
                        <a:latin typeface="Droid Serif"/>
                      </a:endParaRPr>
                    </a:p>
                  </a:txBody>
                  <a:tcPr/>
                </a:tc>
                <a:extLst>
                  <a:ext uri="{0D108BD9-81ED-4DB2-BD59-A6C34878D82A}">
                    <a16:rowId xmlns:a16="http://schemas.microsoft.com/office/drawing/2014/main" val="4143156656"/>
                  </a:ext>
                </a:extLst>
              </a:tr>
              <a:tr h="563334">
                <a:tc>
                  <a:txBody>
                    <a:bodyPr/>
                    <a:lstStyle/>
                    <a:p>
                      <a:pPr algn="ctr">
                        <a:lnSpc>
                          <a:spcPct val="150000"/>
                        </a:lnSpc>
                      </a:pPr>
                      <a:r>
                        <a:rPr lang="en-US" sz="1500" b="0" dirty="0">
                          <a:latin typeface="Droid Serif"/>
                        </a:rPr>
                        <a:t>RONIT SHAH</a:t>
                      </a:r>
                      <a:endParaRPr lang="en-IN" sz="1500" b="0" dirty="0">
                        <a:latin typeface="Droid Serif"/>
                      </a:endParaRPr>
                    </a:p>
                  </a:txBody>
                  <a:tcPr/>
                </a:tc>
                <a:tc>
                  <a:txBody>
                    <a:bodyPr/>
                    <a:lstStyle/>
                    <a:p>
                      <a:pPr algn="ctr">
                        <a:lnSpc>
                          <a:spcPct val="150000"/>
                        </a:lnSpc>
                      </a:pPr>
                      <a:r>
                        <a:rPr lang="en-US" sz="1500" b="0" dirty="0">
                          <a:latin typeface="Droid Serif"/>
                        </a:rPr>
                        <a:t>AU2040048</a:t>
                      </a:r>
                    </a:p>
                  </a:txBody>
                  <a:tcPr/>
                </a:tc>
                <a:extLst>
                  <a:ext uri="{0D108BD9-81ED-4DB2-BD59-A6C34878D82A}">
                    <a16:rowId xmlns:a16="http://schemas.microsoft.com/office/drawing/2014/main" val="3153976962"/>
                  </a:ext>
                </a:extLst>
              </a:tr>
              <a:tr h="563334">
                <a:tc>
                  <a:txBody>
                    <a:bodyPr/>
                    <a:lstStyle/>
                    <a:p>
                      <a:pPr algn="ctr">
                        <a:lnSpc>
                          <a:spcPct val="150000"/>
                        </a:lnSpc>
                      </a:pPr>
                      <a:r>
                        <a:rPr lang="en-US" sz="1500" b="0" dirty="0">
                          <a:latin typeface="Droid Serif"/>
                        </a:rPr>
                        <a:t>SHREY SOMANI</a:t>
                      </a:r>
                      <a:endParaRPr lang="en-IN" sz="1500" b="0" dirty="0">
                        <a:latin typeface="Droid Serif"/>
                      </a:endParaRPr>
                    </a:p>
                  </a:txBody>
                  <a:tcPr/>
                </a:tc>
                <a:tc>
                  <a:txBody>
                    <a:bodyPr/>
                    <a:lstStyle/>
                    <a:p>
                      <a:pPr algn="ctr">
                        <a:lnSpc>
                          <a:spcPct val="150000"/>
                        </a:lnSpc>
                      </a:pPr>
                      <a:r>
                        <a:rPr lang="en-US" sz="1500" b="0" dirty="0">
                          <a:latin typeface="Droid Serif"/>
                        </a:rPr>
                        <a:t>AU2040002</a:t>
                      </a:r>
                      <a:endParaRPr lang="en-IN" sz="1500" b="0" dirty="0">
                        <a:latin typeface="Droid Serif"/>
                      </a:endParaRPr>
                    </a:p>
                  </a:txBody>
                  <a:tcPr/>
                </a:tc>
                <a:extLst>
                  <a:ext uri="{0D108BD9-81ED-4DB2-BD59-A6C34878D82A}">
                    <a16:rowId xmlns:a16="http://schemas.microsoft.com/office/drawing/2014/main" val="157613285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94303" y="257369"/>
            <a:ext cx="10515600"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INTRODUCTION</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2108718"/>
            <a:ext cx="10515600" cy="401157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000" dirty="0">
                <a:latin typeface="Droid Serif"/>
              </a:rPr>
              <a:t>Securing data and files comes without saying for an individual as it is a matter of privacy. Through this project, we will show how our day-to-day data is secured using cryptography. Cryptography is a way or technique to secure data or some sort of information from third-party apps or people. The messages are secured via encryption and then decrypted for the reader to understand. Encryption converts plaintext into ciphertext and decryption converts it back into its plaintext.</a:t>
            </a: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3</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94303" y="257369"/>
            <a:ext cx="10515600" cy="1325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BACKGROUND</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2108718"/>
            <a:ext cx="10515600" cy="4011570"/>
          </a:xfrm>
          <a:prstGeom prst="rect">
            <a:avLst/>
          </a:prstGeom>
          <a:noFill/>
          <a:ln>
            <a:noFill/>
          </a:ln>
        </p:spPr>
        <p:txBody>
          <a:bodyPr spcFirstLastPara="1" wrap="square" lIns="91425" tIns="45700" rIns="91425" bIns="45700" anchor="t" anchorCtr="0">
            <a:noAutofit/>
          </a:bodyPr>
          <a:lstStyle/>
          <a:p>
            <a:pPr marL="76200" indent="0" rtl="0">
              <a:lnSpc>
                <a:spcPct val="150000"/>
              </a:lnSpc>
              <a:spcBef>
                <a:spcPts val="0"/>
              </a:spcBef>
              <a:spcAft>
                <a:spcPts val="0"/>
              </a:spcAft>
              <a:buNone/>
            </a:pPr>
            <a:r>
              <a:rPr lang="en-US" sz="2000" b="0" i="1" u="none" strike="noStrike" dirty="0">
                <a:solidFill>
                  <a:srgbClr val="0E101A"/>
                </a:solidFill>
                <a:effectLst/>
                <a:latin typeface="Droid Serif"/>
              </a:rPr>
              <a:t>In earlier times the messenger used to encrypt the information which was to be delivered to the king. The earliest record for encryption dates back to around 400-600 B.C.E where Spartans had used a cipher device called scytale. During World War 1, Germans used the ADFGVX field cipher which involved the use of a 6x6 matrix to encrypt and then pass on the messages and signals. Now, in the modern era computers and algorithms are used to encrypt and decrypt messages. The ciphers which will be used by us are the basics of ciphers. Cyber security firms use even more complex and tough ciphers which are impossible for hackers to crack and break through. </a:t>
            </a:r>
            <a:endParaRPr lang="en-US" sz="2000" b="0" dirty="0">
              <a:effectLst/>
              <a:latin typeface="Droid Serif"/>
            </a:endParaRPr>
          </a:p>
          <a:p>
            <a:pPr marL="76200" indent="0">
              <a:lnSpc>
                <a:spcPct val="150000"/>
              </a:lnSpc>
              <a:buNone/>
            </a:pPr>
            <a:endParaRPr lang="en-US" sz="2000" dirty="0">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4</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spTree>
    <p:extLst>
      <p:ext uri="{BB962C8B-B14F-4D97-AF65-F5344CB8AC3E}">
        <p14:creationId xmlns:p14="http://schemas.microsoft.com/office/powerpoint/2010/main" val="160200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82427" y="291032"/>
            <a:ext cx="10515600" cy="10697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MOTIVATION</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1360780"/>
            <a:ext cx="10515600" cy="4537356"/>
          </a:xfrm>
          <a:prstGeom prst="rect">
            <a:avLst/>
          </a:prstGeom>
          <a:noFill/>
          <a:ln>
            <a:noFill/>
          </a:ln>
        </p:spPr>
        <p:txBody>
          <a:bodyPr spcFirstLastPara="1" wrap="square" lIns="91425" tIns="45700" rIns="91425" bIns="45700" anchor="t" anchorCtr="0">
            <a:noAutofit/>
          </a:bodyPr>
          <a:lstStyle/>
          <a:p>
            <a:pPr marL="76200" indent="0" rtl="0">
              <a:lnSpc>
                <a:spcPct val="150000"/>
              </a:lnSpc>
              <a:spcBef>
                <a:spcPts val="0"/>
              </a:spcBef>
              <a:spcAft>
                <a:spcPts val="0"/>
              </a:spcAft>
              <a:buNone/>
            </a:pPr>
            <a:r>
              <a:rPr lang="en-US" sz="2000" b="0" i="0" u="none" strike="noStrike" dirty="0">
                <a:solidFill>
                  <a:srgbClr val="000000"/>
                </a:solidFill>
                <a:effectLst/>
                <a:latin typeface="Droid Serif"/>
              </a:rPr>
              <a:t>Until just a few years ago, encryption was not a vital part of everyone’s life. People were not so serious to maintain the confidentiality of their data. Firms and companies saw encryption as a tool to invite customers and show how serious the company is to secure data. With an increase in cyber crimes and data breaches, it has now become a regulation.</a:t>
            </a:r>
            <a:r>
              <a:rPr lang="en-US" sz="2000" dirty="0">
                <a:latin typeface="Droid Serif"/>
              </a:rPr>
              <a:t> </a:t>
            </a:r>
            <a:r>
              <a:rPr lang="en-US" sz="2000" b="0" i="0" u="none" strike="noStrike" dirty="0">
                <a:solidFill>
                  <a:srgbClr val="000000"/>
                </a:solidFill>
                <a:effectLst/>
                <a:latin typeface="Droid Serif"/>
              </a:rPr>
              <a:t>Encryption/decryption assures people their confidentiality is maintained and that whoever supplies or accesses the data is authorized personnel. It also ensures that the message or data sent is the same when it is received. Another reason for encryption is non-repudiation which means that the sender or recipient cannot deny the validity of data and that the data is ready for use and at optimum performance level. To sum it up, the main reasons for encryption/decryption are confidentiality, authentication, integrity, non-repudiation and availability.</a:t>
            </a:r>
            <a:endParaRPr lang="en-US" sz="2000" b="0" dirty="0">
              <a:effectLst/>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5</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spTree>
    <p:extLst>
      <p:ext uri="{BB962C8B-B14F-4D97-AF65-F5344CB8AC3E}">
        <p14:creationId xmlns:p14="http://schemas.microsoft.com/office/powerpoint/2010/main" val="393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82427" y="291032"/>
            <a:ext cx="10515600" cy="10697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LITERATURE SURVEY</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1489626"/>
            <a:ext cx="10515600" cy="4537356"/>
          </a:xfrm>
          <a:prstGeom prst="rect">
            <a:avLst/>
          </a:prstGeom>
          <a:noFill/>
          <a:ln>
            <a:noFill/>
          </a:ln>
        </p:spPr>
        <p:txBody>
          <a:bodyPr spcFirstLastPara="1" wrap="square" lIns="91425" tIns="45700" rIns="91425" bIns="45700" anchor="t" anchorCtr="0">
            <a:noAutofit/>
          </a:bodyPr>
          <a:lstStyle/>
          <a:p>
            <a:pPr marL="76200" indent="0" rtl="0">
              <a:lnSpc>
                <a:spcPct val="150000"/>
              </a:lnSpc>
              <a:spcBef>
                <a:spcPts val="0"/>
              </a:spcBef>
              <a:spcAft>
                <a:spcPts val="0"/>
              </a:spcAft>
              <a:buNone/>
            </a:pPr>
            <a:r>
              <a:rPr lang="en-US" sz="2000" b="0" i="0" u="none" strike="noStrike" dirty="0">
                <a:solidFill>
                  <a:srgbClr val="000000"/>
                </a:solidFill>
                <a:effectLst/>
                <a:latin typeface="Droid Serif"/>
              </a:rPr>
              <a:t>Substitution cipher is one of the basic components of classical ciphers.  A substitution cipher is an encryption method in which plaintext units are replaced with ciphertext according to a set of rules; the units can be single letters, pairs of letters, triplets of letters, combinations of the above, and so on. The text is decoded by the recipient via an inverse substitution. There are a number of different types of substitution cipher, for example if a cipher operates on large groups of letters it is called </a:t>
            </a:r>
            <a:r>
              <a:rPr lang="en-US" sz="2000" b="0" i="0" u="none" strike="noStrike" dirty="0" err="1">
                <a:solidFill>
                  <a:srgbClr val="000000"/>
                </a:solidFill>
                <a:effectLst/>
                <a:latin typeface="Droid Serif"/>
              </a:rPr>
              <a:t>polygraphic</a:t>
            </a:r>
            <a:r>
              <a:rPr lang="en-US" sz="2000" b="0" i="0" u="none" strike="noStrike" dirty="0">
                <a:solidFill>
                  <a:srgbClr val="000000"/>
                </a:solidFill>
                <a:effectLst/>
                <a:latin typeface="Droid Serif"/>
              </a:rPr>
              <a:t>. A monoalphabetic cipher uses fixed substitution over the entire message whereas a polyalphabetic cipher uses a number of substitutions at different times in the message such as with homonym, where a unit from the plaintext is mapped to one of various outcomes in the ciphertext. Hill cipher is a type of monoalphabetic </a:t>
            </a:r>
            <a:r>
              <a:rPr lang="en-US" sz="2000" b="0" i="0" u="none" strike="noStrike" dirty="0" err="1">
                <a:solidFill>
                  <a:srgbClr val="000000"/>
                </a:solidFill>
                <a:effectLst/>
                <a:latin typeface="Droid Serif"/>
              </a:rPr>
              <a:t>polygraphic</a:t>
            </a:r>
            <a:r>
              <a:rPr lang="en-US" sz="2000" b="0" i="0" u="none" strike="noStrike" dirty="0">
                <a:solidFill>
                  <a:srgbClr val="000000"/>
                </a:solidFill>
                <a:effectLst/>
                <a:latin typeface="Droid Serif"/>
              </a:rPr>
              <a:t> substitution cipher.</a:t>
            </a:r>
            <a:endParaRPr lang="en-US" sz="2000" b="0" dirty="0">
              <a:effectLst/>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6</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spTree>
    <p:extLst>
      <p:ext uri="{BB962C8B-B14F-4D97-AF65-F5344CB8AC3E}">
        <p14:creationId xmlns:p14="http://schemas.microsoft.com/office/powerpoint/2010/main" val="146669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82427" y="291032"/>
            <a:ext cx="10515600" cy="10697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LITERATURE SURVEY</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1489626"/>
            <a:ext cx="10515600" cy="4537356"/>
          </a:xfrm>
          <a:prstGeom prst="rect">
            <a:avLst/>
          </a:prstGeom>
          <a:noFill/>
          <a:ln>
            <a:noFill/>
          </a:ln>
        </p:spPr>
        <p:txBody>
          <a:bodyPr spcFirstLastPara="1" wrap="square" lIns="91425" tIns="45700" rIns="91425" bIns="45700" anchor="t" anchorCtr="0">
            <a:noAutofit/>
          </a:bodyPr>
          <a:lstStyle/>
          <a:p>
            <a:pPr marL="76200" indent="0" rtl="0">
              <a:lnSpc>
                <a:spcPct val="150000"/>
              </a:lnSpc>
              <a:spcBef>
                <a:spcPts val="0"/>
              </a:spcBef>
              <a:spcAft>
                <a:spcPts val="0"/>
              </a:spcAft>
              <a:buNone/>
            </a:pPr>
            <a:r>
              <a:rPr lang="en-US" sz="2000" b="0" i="0" u="none" strike="noStrike" dirty="0">
                <a:solidFill>
                  <a:srgbClr val="000000"/>
                </a:solidFill>
                <a:effectLst/>
                <a:latin typeface="Droid Serif"/>
              </a:rPr>
              <a:t>Hill cipher is a type of monoalphabetic </a:t>
            </a:r>
            <a:r>
              <a:rPr lang="en-US" sz="2000" b="0" i="0" u="none" strike="noStrike" dirty="0" err="1">
                <a:solidFill>
                  <a:srgbClr val="000000"/>
                </a:solidFill>
                <a:effectLst/>
                <a:latin typeface="Droid Serif"/>
              </a:rPr>
              <a:t>polygrapic</a:t>
            </a:r>
            <a:r>
              <a:rPr lang="en-US" sz="2000" b="0" i="0" u="none" strike="noStrike" dirty="0">
                <a:solidFill>
                  <a:srgbClr val="000000"/>
                </a:solidFill>
                <a:effectLst/>
                <a:latin typeface="Droid Serif"/>
              </a:rPr>
              <a:t> substitution cipher. Hill cipher is a block cipher that has several advantages such as disguising letter frequencies of the plaintext, its simplicity because of using matrix multiplication and inversion for enciphering and deciphering, its high speed, and high throughput. </a:t>
            </a:r>
            <a:endParaRPr lang="en-US" sz="2000" b="0" dirty="0">
              <a:effectLst/>
              <a:latin typeface="Droid Serif"/>
            </a:endParaRPr>
          </a:p>
          <a:p>
            <a:pPr marL="76200" indent="0" rtl="0">
              <a:lnSpc>
                <a:spcPct val="150000"/>
              </a:lnSpc>
              <a:spcBef>
                <a:spcPts val="0"/>
              </a:spcBef>
              <a:spcAft>
                <a:spcPts val="0"/>
              </a:spcAft>
              <a:buNone/>
            </a:pPr>
            <a:r>
              <a:rPr lang="en-US" sz="2000" b="0" i="0" u="none" strike="noStrike" dirty="0">
                <a:solidFill>
                  <a:srgbClr val="000000"/>
                </a:solidFill>
                <a:effectLst/>
                <a:latin typeface="Droid Serif"/>
              </a:rPr>
              <a:t>Hill cipher algorithm has a drawback. It uses random key matrix where we may not be able to decrypt the encrypted message, if the key matrix is not invertible. Also the computational complexity can be reduced by avoiding the process of finding inverse of the matrix at the time of decryption, as we use Involutory key matrix for encryption in the Advanced Hill Cipher. </a:t>
            </a:r>
            <a:endParaRPr lang="en-US" sz="2000" b="0" dirty="0">
              <a:effectLst/>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7</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spTree>
    <p:extLst>
      <p:ext uri="{BB962C8B-B14F-4D97-AF65-F5344CB8AC3E}">
        <p14:creationId xmlns:p14="http://schemas.microsoft.com/office/powerpoint/2010/main" val="208508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82427" y="720240"/>
            <a:ext cx="10515600" cy="10697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PLAN OF ACTION</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2127380"/>
            <a:ext cx="10515600" cy="3899602"/>
          </a:xfrm>
          <a:prstGeom prst="rect">
            <a:avLst/>
          </a:prstGeom>
          <a:noFill/>
          <a:ln>
            <a:noFill/>
          </a:ln>
        </p:spPr>
        <p:txBody>
          <a:bodyPr spcFirstLastPara="1" wrap="square" lIns="91425" tIns="45700" rIns="91425" bIns="45700" anchor="t" anchorCtr="0">
            <a:noAutofit/>
          </a:bodyPr>
          <a:lstStyle/>
          <a:p>
            <a:pPr marL="76200" indent="0" rtl="0">
              <a:lnSpc>
                <a:spcPct val="150000"/>
              </a:lnSpc>
              <a:spcBef>
                <a:spcPts val="0"/>
              </a:spcBef>
              <a:spcAft>
                <a:spcPts val="0"/>
              </a:spcAft>
              <a:buNone/>
            </a:pPr>
            <a:r>
              <a:rPr lang="en-US" sz="2000" b="0" i="0" u="none" strike="noStrike" dirty="0">
                <a:solidFill>
                  <a:srgbClr val="000000"/>
                </a:solidFill>
                <a:effectLst/>
                <a:latin typeface="Droid Serif"/>
              </a:rPr>
              <a:t>We plan to use C++ language to code and program the algorithm. We would encrypt and decrypt a text and an image. To do so, we will be using Advanced Hill Cipher to encrypt and decrypt the image and text. </a:t>
            </a:r>
            <a:endParaRPr lang="en-US" sz="2000" b="0" dirty="0">
              <a:effectLst/>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8</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spTree>
    <p:extLst>
      <p:ext uri="{BB962C8B-B14F-4D97-AF65-F5344CB8AC3E}">
        <p14:creationId xmlns:p14="http://schemas.microsoft.com/office/powerpoint/2010/main" val="223574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82427" y="689648"/>
            <a:ext cx="10515600" cy="10697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2"/>
              </a:buClr>
              <a:buSzPts val="4000"/>
              <a:buFont typeface="Helvetica Neue"/>
              <a:buNone/>
            </a:pPr>
            <a:r>
              <a:rPr lang="en-US" dirty="0">
                <a:solidFill>
                  <a:schemeClr val="dk2"/>
                </a:solidFill>
                <a:latin typeface="Droid Serif"/>
                <a:ea typeface="Droid Serif"/>
                <a:cs typeface="Droid Serif"/>
                <a:sym typeface="Droid Serif"/>
              </a:rPr>
              <a:t>REPRODUCED WORK</a:t>
            </a:r>
            <a:endParaRPr dirty="0">
              <a:solidFill>
                <a:schemeClr val="dk2"/>
              </a:solidFill>
              <a:latin typeface="Droid Serif"/>
              <a:ea typeface="Droid Serif"/>
              <a:cs typeface="Droid Serif"/>
              <a:sym typeface="Droid Serif"/>
            </a:endParaRPr>
          </a:p>
        </p:txBody>
      </p:sp>
      <p:sp>
        <p:nvSpPr>
          <p:cNvPr id="107" name="Google Shape;107;p16"/>
          <p:cNvSpPr txBox="1">
            <a:spLocks noGrp="1"/>
          </p:cNvSpPr>
          <p:nvPr>
            <p:ph type="body" idx="1"/>
          </p:nvPr>
        </p:nvSpPr>
        <p:spPr>
          <a:xfrm>
            <a:off x="582427" y="2062065"/>
            <a:ext cx="10515600" cy="3964916"/>
          </a:xfrm>
          <a:prstGeom prst="rect">
            <a:avLst/>
          </a:prstGeom>
          <a:noFill/>
          <a:ln>
            <a:noFill/>
          </a:ln>
        </p:spPr>
        <p:txBody>
          <a:bodyPr spcFirstLastPara="1" wrap="square" lIns="91425" tIns="45700" rIns="91425" bIns="45700" anchor="t" anchorCtr="0">
            <a:noAutofit/>
          </a:bodyPr>
          <a:lstStyle/>
          <a:p>
            <a:pPr marL="76200" indent="0" rtl="0">
              <a:spcBef>
                <a:spcPts val="0"/>
              </a:spcBef>
              <a:spcAft>
                <a:spcPts val="0"/>
              </a:spcAft>
              <a:buNone/>
            </a:pPr>
            <a:endParaRPr lang="en-US" sz="2000" dirty="0">
              <a:solidFill>
                <a:srgbClr val="000000"/>
              </a:solidFill>
              <a:latin typeface="Droid Serif"/>
            </a:endParaRPr>
          </a:p>
          <a:p>
            <a:pPr marL="76200" indent="0" rtl="0">
              <a:spcBef>
                <a:spcPts val="0"/>
              </a:spcBef>
              <a:spcAft>
                <a:spcPts val="0"/>
              </a:spcAft>
              <a:buNone/>
            </a:pPr>
            <a:r>
              <a:rPr lang="en-US" sz="2000" b="0" u="none" strike="noStrike" dirty="0">
                <a:solidFill>
                  <a:srgbClr val="000000"/>
                </a:solidFill>
                <a:effectLst/>
                <a:latin typeface="Droid Serif"/>
              </a:rPr>
              <a:t>Through this project, we are encrypting plain text using hill cipher. In this method each letter is represented by a number. For example, A=0, B=1,..., z=25 is used. Moreover, ‘.’, ‘?’ and ‘space’ are numbered 26,27 and 29. </a:t>
            </a:r>
          </a:p>
          <a:p>
            <a:pPr marL="76200" indent="0" rtl="0">
              <a:spcBef>
                <a:spcPts val="0"/>
              </a:spcBef>
              <a:spcAft>
                <a:spcPts val="0"/>
              </a:spcAft>
              <a:buNone/>
            </a:pPr>
            <a:endParaRPr lang="en-US" sz="2000" b="0" dirty="0">
              <a:effectLst/>
              <a:latin typeface="Droid Serif"/>
            </a:endParaRPr>
          </a:p>
          <a:p>
            <a:pPr marL="76200" indent="0" rtl="0">
              <a:spcBef>
                <a:spcPts val="0"/>
              </a:spcBef>
              <a:spcAft>
                <a:spcPts val="0"/>
              </a:spcAft>
              <a:buNone/>
            </a:pPr>
            <a:endParaRPr lang="en-US" sz="2000" dirty="0">
              <a:latin typeface="Droid Serif"/>
            </a:endParaRPr>
          </a:p>
          <a:p>
            <a:pPr marL="76200" indent="0" rtl="0">
              <a:spcBef>
                <a:spcPts val="0"/>
              </a:spcBef>
              <a:spcAft>
                <a:spcPts val="0"/>
              </a:spcAft>
              <a:buNone/>
            </a:pPr>
            <a:endParaRPr lang="en-US" sz="2000" b="0" dirty="0">
              <a:effectLst/>
              <a:latin typeface="Droid Serif"/>
            </a:endParaRPr>
          </a:p>
          <a:p>
            <a:pPr marL="76200" indent="0" rtl="0">
              <a:spcBef>
                <a:spcPts val="0"/>
              </a:spcBef>
              <a:spcAft>
                <a:spcPts val="0"/>
              </a:spcAft>
              <a:buNone/>
            </a:pPr>
            <a:endParaRPr lang="en-US" sz="2000" dirty="0">
              <a:latin typeface="Droid Serif"/>
            </a:endParaRPr>
          </a:p>
          <a:p>
            <a:pPr marL="76200" indent="0" rtl="0">
              <a:spcBef>
                <a:spcPts val="0"/>
              </a:spcBef>
              <a:spcAft>
                <a:spcPts val="0"/>
              </a:spcAft>
              <a:buNone/>
            </a:pPr>
            <a:endParaRPr lang="en-US" sz="2000" b="0" dirty="0">
              <a:effectLst/>
              <a:latin typeface="Droid Serif"/>
            </a:endParaRPr>
          </a:p>
          <a:p>
            <a:pPr marL="76200" indent="0" rtl="0">
              <a:spcBef>
                <a:spcPts val="0"/>
              </a:spcBef>
              <a:spcAft>
                <a:spcPts val="0"/>
              </a:spcAft>
              <a:buNone/>
            </a:pPr>
            <a:endParaRPr lang="en-US" sz="2000" dirty="0">
              <a:latin typeface="Droid Serif"/>
            </a:endParaRPr>
          </a:p>
        </p:txBody>
      </p:sp>
      <p:sp>
        <p:nvSpPr>
          <p:cNvPr id="108" name="Google Shape;108;p1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t>|</a:t>
            </a:r>
            <a:r>
              <a:rPr lang="en-US"/>
              <a:t>  </a:t>
            </a:r>
            <a:fld id="{00000000-1234-1234-1234-123412341234}" type="slidenum">
              <a:rPr lang="en-US"/>
              <a:t>9</a:t>
            </a:fld>
            <a:endParaRPr/>
          </a:p>
        </p:txBody>
      </p:sp>
      <p:sp>
        <p:nvSpPr>
          <p:cNvPr id="109" name="Google Shape;109;p1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01-11-2020</a:t>
            </a:r>
            <a:endParaRPr/>
          </a:p>
        </p:txBody>
      </p:sp>
      <p:pic>
        <p:nvPicPr>
          <p:cNvPr id="1026" name="Picture 2">
            <a:extLst>
              <a:ext uri="{FF2B5EF4-FFF2-40B4-BE49-F238E27FC236}">
                <a16:creationId xmlns:a16="http://schemas.microsoft.com/office/drawing/2014/main" id="{49926027-3A4A-4BC0-934E-51BB4703F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15" y="3869716"/>
            <a:ext cx="10632170" cy="106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619211"/>
      </p:ext>
    </p:extLst>
  </p:cSld>
  <p:clrMapOvr>
    <a:masterClrMapping/>
  </p:clrMapOvr>
</p:sld>
</file>

<file path=ppt/theme/theme1.xml><?xml version="1.0" encoding="utf-8"?>
<a:theme xmlns:a="http://schemas.openxmlformats.org/drawingml/2006/main"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849</Words>
  <Application>Microsoft Office PowerPoint</Application>
  <PresentationFormat>Widescreen</PresentationFormat>
  <Paragraphs>59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Bookman Old Style</vt:lpstr>
      <vt:lpstr>Calibri</vt:lpstr>
      <vt:lpstr>Helvetica Neue Light</vt:lpstr>
      <vt:lpstr>Helvetica Neue</vt:lpstr>
      <vt:lpstr>Arial</vt:lpstr>
      <vt:lpstr>Droid Serif</vt:lpstr>
      <vt:lpstr>Oswald</vt:lpstr>
      <vt:lpstr>Office Theme</vt:lpstr>
      <vt:lpstr>Linear Algebra (MAT204)  Faculty – Prof. Gaurav Goswami </vt:lpstr>
      <vt:lpstr> Project  –  Cryptography   </vt:lpstr>
      <vt:lpstr>INTRODUCTION</vt:lpstr>
      <vt:lpstr>BACKGROUND</vt:lpstr>
      <vt:lpstr>MOTIVATION</vt:lpstr>
      <vt:lpstr>LITERATURE SURVEY</vt:lpstr>
      <vt:lpstr>LITERATURE SURVEY</vt:lpstr>
      <vt:lpstr>PLAN OF ACTION</vt:lpstr>
      <vt:lpstr>REPRODUCED WORK</vt:lpstr>
      <vt:lpstr>REPRODUCED WORK</vt:lpstr>
      <vt:lpstr>REPRODUCED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(MAT204)  Faculty – Prof. Gaurav Goswami </dc:title>
  <cp:lastModifiedBy>Jevin Jivani</cp:lastModifiedBy>
  <cp:revision>6</cp:revision>
  <dcterms:modified xsi:type="dcterms:W3CDTF">2021-10-30T09:24:10Z</dcterms:modified>
</cp:coreProperties>
</file>