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Default Extension="jpg" ContentType="image/jpg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002885" cy="10287000"/>
          </a:xfrm>
          <a:custGeom>
            <a:avLst/>
            <a:gdLst/>
            <a:ahLst/>
            <a:cxnLst/>
            <a:rect l="l" t="t" r="r" b="b"/>
            <a:pathLst>
              <a:path w="18002885" h="10287000">
                <a:moveTo>
                  <a:pt x="0" y="10287000"/>
                </a:moveTo>
                <a:lnTo>
                  <a:pt x="18002859" y="10287000"/>
                </a:lnTo>
                <a:lnTo>
                  <a:pt x="18002859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DA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43223" y="3217836"/>
            <a:ext cx="6001552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FFDA1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15581" y="6270344"/>
            <a:ext cx="16256836" cy="2940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"/>
            <a:ext cx="18002885" cy="10287000"/>
          </a:xfrm>
          <a:custGeom>
            <a:avLst/>
            <a:gdLst/>
            <a:ahLst/>
            <a:cxnLst/>
            <a:rect l="l" t="t" r="r" b="b"/>
            <a:pathLst>
              <a:path w="18002885" h="10287000">
                <a:moveTo>
                  <a:pt x="0" y="10287000"/>
                </a:moveTo>
                <a:lnTo>
                  <a:pt x="18002859" y="10287000"/>
                </a:lnTo>
                <a:lnTo>
                  <a:pt x="18002859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2F5F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103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002885" cy="10287000"/>
          </a:xfrm>
          <a:custGeom>
            <a:avLst/>
            <a:gdLst/>
            <a:ahLst/>
            <a:cxnLst/>
            <a:rect l="l" t="t" r="r" b="b"/>
            <a:pathLst>
              <a:path w="18002885" h="10287000">
                <a:moveTo>
                  <a:pt x="0" y="10287000"/>
                </a:moveTo>
                <a:lnTo>
                  <a:pt x="18002859" y="10287000"/>
                </a:lnTo>
                <a:lnTo>
                  <a:pt x="18002859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656618" y="1035704"/>
            <a:ext cx="209550" cy="8229600"/>
          </a:xfrm>
          <a:custGeom>
            <a:avLst/>
            <a:gdLst/>
            <a:ahLst/>
            <a:cxnLst/>
            <a:rect l="l" t="t" r="r" b="b"/>
            <a:pathLst>
              <a:path w="209550" h="8229600">
                <a:moveTo>
                  <a:pt x="20955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209550" y="0"/>
                </a:lnTo>
                <a:lnTo>
                  <a:pt x="209550" y="8229600"/>
                </a:lnTo>
                <a:close/>
              </a:path>
            </a:pathLst>
          </a:custGeom>
          <a:solidFill>
            <a:srgbClr val="F2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2F5F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002885" cy="10287000"/>
          </a:xfrm>
          <a:custGeom>
            <a:avLst/>
            <a:gdLst/>
            <a:ahLst/>
            <a:cxnLst/>
            <a:rect l="l" t="t" r="r" b="b"/>
            <a:pathLst>
              <a:path w="18002885" h="10287000">
                <a:moveTo>
                  <a:pt x="0" y="10287000"/>
                </a:moveTo>
                <a:lnTo>
                  <a:pt x="18002859" y="10287000"/>
                </a:lnTo>
                <a:lnTo>
                  <a:pt x="18002859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DA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8002859" y="4"/>
            <a:ext cx="285750" cy="10287000"/>
          </a:xfrm>
          <a:custGeom>
            <a:avLst/>
            <a:gdLst/>
            <a:ahLst/>
            <a:cxnLst/>
            <a:rect l="l" t="t" r="r" b="b"/>
            <a:pathLst>
              <a:path w="285750" h="10287000">
                <a:moveTo>
                  <a:pt x="285136" y="10286994"/>
                </a:moveTo>
                <a:lnTo>
                  <a:pt x="0" y="10286994"/>
                </a:lnTo>
                <a:lnTo>
                  <a:pt x="0" y="0"/>
                </a:lnTo>
                <a:lnTo>
                  <a:pt x="285136" y="0"/>
                </a:lnTo>
                <a:lnTo>
                  <a:pt x="285136" y="10286994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28700" y="1028705"/>
            <a:ext cx="238125" cy="4114800"/>
          </a:xfrm>
          <a:custGeom>
            <a:avLst/>
            <a:gdLst/>
            <a:ahLst/>
            <a:cxnLst/>
            <a:rect l="l" t="t" r="r" b="b"/>
            <a:pathLst>
              <a:path w="238125" h="4114800">
                <a:moveTo>
                  <a:pt x="238125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238125" y="0"/>
                </a:lnTo>
                <a:lnTo>
                  <a:pt x="238125" y="4114800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2F5F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32624" y="6659992"/>
            <a:ext cx="6222750" cy="640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2F5F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21559" y="3456952"/>
            <a:ext cx="13244880" cy="5129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103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5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hyperlink" Target="https://www.amazon.in/Elementary-Linear-Algebra-Applications-Solutions/dp/0471433292" TargetMode="External"/><Relationship Id="rId5" Type="http://schemas.openxmlformats.org/officeDocument/2006/relationships/hyperlink" Target="https://www.jigsawacademy.com/blogs/cyber-security/hill-cipher/" TargetMode="External"/><Relationship Id="rId6" Type="http://schemas.openxmlformats.org/officeDocument/2006/relationships/hyperlink" Target="https://apprendre-en-ligne.net/crypto/hill/Hillciph.pdf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4620" y="1035704"/>
            <a:ext cx="257175" cy="8229600"/>
          </a:xfrm>
          <a:custGeom>
            <a:avLst/>
            <a:gdLst/>
            <a:ahLst/>
            <a:cxnLst/>
            <a:rect l="l" t="t" r="r" b="b"/>
            <a:pathLst>
              <a:path w="257175" h="8229600">
                <a:moveTo>
                  <a:pt x="257175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257175" y="0"/>
                </a:lnTo>
                <a:lnTo>
                  <a:pt x="257175" y="8229600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002859" y="0"/>
            <a:ext cx="285750" cy="10287000"/>
          </a:xfrm>
          <a:custGeom>
            <a:avLst/>
            <a:gdLst/>
            <a:ahLst/>
            <a:cxnLst/>
            <a:rect l="l" t="t" r="r" b="b"/>
            <a:pathLst>
              <a:path w="285750" h="10287000">
                <a:moveTo>
                  <a:pt x="285136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285136" y="0"/>
                </a:lnTo>
                <a:lnTo>
                  <a:pt x="285136" y="10286999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450" y="3416228"/>
            <a:ext cx="3457559" cy="3457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21076" y="3223903"/>
            <a:ext cx="9608820" cy="2764155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6000" spc="390" b="1">
                <a:solidFill>
                  <a:srgbClr val="010300"/>
                </a:solidFill>
                <a:latin typeface="Arial"/>
                <a:cs typeface="Arial"/>
              </a:rPr>
              <a:t>Group</a:t>
            </a:r>
            <a:r>
              <a:rPr dirty="0" sz="6000" spc="-35" b="1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dirty="0" sz="6000" spc="905" b="1">
                <a:solidFill>
                  <a:srgbClr val="010300"/>
                </a:solidFill>
                <a:latin typeface="Arial"/>
                <a:cs typeface="Arial"/>
              </a:rPr>
              <a:t>08</a:t>
            </a:r>
            <a:endParaRPr sz="6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z="10000" spc="409" b="1">
                <a:solidFill>
                  <a:srgbClr val="010300"/>
                </a:solidFill>
                <a:latin typeface="Arial"/>
                <a:cs typeface="Arial"/>
              </a:rPr>
              <a:t>Inverse</a:t>
            </a:r>
            <a:r>
              <a:rPr dirty="0" sz="10000" spc="-114" b="1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dirty="0" sz="10000" spc="885" b="1">
                <a:solidFill>
                  <a:srgbClr val="010300"/>
                </a:solidFill>
                <a:latin typeface="Arial"/>
                <a:cs typeface="Arial"/>
              </a:rPr>
              <a:t>Matrix</a:t>
            </a:r>
            <a:endParaRPr sz="10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1076" y="6130383"/>
            <a:ext cx="10365740" cy="650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 spc="305" b="1">
                <a:solidFill>
                  <a:srgbClr val="010300"/>
                </a:solidFill>
                <a:latin typeface="Arial"/>
                <a:cs typeface="Arial"/>
              </a:rPr>
              <a:t>Cryptography </a:t>
            </a:r>
            <a:r>
              <a:rPr dirty="0" sz="4100" spc="65" b="1">
                <a:solidFill>
                  <a:srgbClr val="010300"/>
                </a:solidFill>
                <a:latin typeface="Arial"/>
                <a:cs typeface="Arial"/>
              </a:rPr>
              <a:t>: </a:t>
            </a:r>
            <a:r>
              <a:rPr dirty="0" sz="4100" spc="135" b="1">
                <a:solidFill>
                  <a:srgbClr val="010300"/>
                </a:solidFill>
                <a:latin typeface="Arial"/>
                <a:cs typeface="Arial"/>
              </a:rPr>
              <a:t>Encryption</a:t>
            </a:r>
            <a:r>
              <a:rPr dirty="0" sz="4100" spc="-509" b="1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dirty="0" sz="4100" spc="175" b="1">
                <a:solidFill>
                  <a:srgbClr val="010300"/>
                </a:solidFill>
                <a:latin typeface="Arial"/>
                <a:cs typeface="Arial"/>
              </a:rPr>
              <a:t>Decryption</a:t>
            </a:r>
            <a:endParaRPr sz="4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1076" y="985519"/>
            <a:ext cx="692277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110">
                <a:solidFill>
                  <a:srgbClr val="010300"/>
                </a:solidFill>
                <a:latin typeface="Arial"/>
                <a:cs typeface="Arial"/>
              </a:rPr>
              <a:t>APPLIED </a:t>
            </a:r>
            <a:r>
              <a:rPr dirty="0" sz="4200" spc="-95">
                <a:solidFill>
                  <a:srgbClr val="010300"/>
                </a:solidFill>
                <a:latin typeface="Arial"/>
                <a:cs typeface="Arial"/>
              </a:rPr>
              <a:t>LINEAR</a:t>
            </a:r>
            <a:r>
              <a:rPr dirty="0" sz="4200" spc="-185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dirty="0" sz="4200" spc="-55">
                <a:solidFill>
                  <a:srgbClr val="010300"/>
                </a:solidFill>
                <a:latin typeface="Arial"/>
                <a:cs typeface="Arial"/>
              </a:rPr>
              <a:t>ALGEBRA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77878" y="5"/>
            <a:ext cx="11620499" cy="10286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8193" y="1477583"/>
            <a:ext cx="4856480" cy="2552065"/>
          </a:xfrm>
          <a:prstGeom prst="rect"/>
        </p:spPr>
        <p:txBody>
          <a:bodyPr wrap="square" lIns="0" tIns="477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60"/>
              </a:spcBef>
            </a:pPr>
            <a:r>
              <a:rPr dirty="0" sz="8000" spc="225" b="1">
                <a:solidFill>
                  <a:srgbClr val="010300"/>
                </a:solidFill>
                <a:latin typeface="Arial"/>
                <a:cs typeface="Arial"/>
              </a:rPr>
              <a:t>R</a:t>
            </a:r>
            <a:r>
              <a:rPr dirty="0" sz="8000" spc="-425" b="1">
                <a:solidFill>
                  <a:srgbClr val="010300"/>
                </a:solidFill>
                <a:latin typeface="Arial"/>
                <a:cs typeface="Arial"/>
              </a:rPr>
              <a:t>E</a:t>
            </a:r>
            <a:r>
              <a:rPr dirty="0" sz="8000" spc="315" b="1">
                <a:solidFill>
                  <a:srgbClr val="010300"/>
                </a:solidFill>
                <a:latin typeface="Arial"/>
                <a:cs typeface="Arial"/>
              </a:rPr>
              <a:t>S</a:t>
            </a:r>
            <a:r>
              <a:rPr dirty="0" sz="8000" spc="445" b="1">
                <a:solidFill>
                  <a:srgbClr val="010300"/>
                </a:solidFill>
                <a:latin typeface="Arial"/>
                <a:cs typeface="Arial"/>
              </a:rPr>
              <a:t>U</a:t>
            </a:r>
            <a:r>
              <a:rPr dirty="0" sz="8000" spc="-95" b="1">
                <a:solidFill>
                  <a:srgbClr val="010300"/>
                </a:solidFill>
                <a:latin typeface="Arial"/>
                <a:cs typeface="Arial"/>
              </a:rPr>
              <a:t>L</a:t>
            </a:r>
            <a:r>
              <a:rPr dirty="0" sz="8000" spc="155" b="1">
                <a:solidFill>
                  <a:srgbClr val="010300"/>
                </a:solidFill>
                <a:latin typeface="Arial"/>
                <a:cs typeface="Arial"/>
              </a:rPr>
              <a:t>T</a:t>
            </a:r>
            <a:r>
              <a:rPr dirty="0" sz="8000" spc="40" b="1">
                <a:solidFill>
                  <a:srgbClr val="010300"/>
                </a:solidFill>
                <a:latin typeface="Arial"/>
                <a:cs typeface="Arial"/>
              </a:rPr>
              <a:t>S</a:t>
            </a:r>
            <a:endParaRPr sz="8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dirty="0" spc="215" b="1">
                <a:solidFill>
                  <a:srgbClr val="010300"/>
                </a:solidFill>
                <a:latin typeface="Arial"/>
                <a:cs typeface="Arial"/>
              </a:rPr>
              <a:t>DECRYPTION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6000" y="8935084"/>
            <a:ext cx="386842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400" spc="-190">
                <a:solidFill>
                  <a:srgbClr val="010300"/>
                </a:solidFill>
                <a:latin typeface="Arial"/>
                <a:cs typeface="Arial"/>
              </a:rPr>
              <a:t>GROUP </a:t>
            </a:r>
            <a:r>
              <a:rPr dirty="0" sz="2400" spc="-35">
                <a:solidFill>
                  <a:srgbClr val="010300"/>
                </a:solidFill>
                <a:latin typeface="Arial"/>
                <a:cs typeface="Arial"/>
              </a:rPr>
              <a:t>08 </a:t>
            </a:r>
            <a:r>
              <a:rPr dirty="0" sz="2400" spc="-30">
                <a:solidFill>
                  <a:srgbClr val="010300"/>
                </a:solidFill>
                <a:latin typeface="Arial"/>
                <a:cs typeface="Arial"/>
              </a:rPr>
              <a:t>: </a:t>
            </a:r>
            <a:r>
              <a:rPr dirty="0" sz="2400" spc="-245">
                <a:solidFill>
                  <a:srgbClr val="010300"/>
                </a:solidFill>
                <a:latin typeface="Arial"/>
                <a:cs typeface="Arial"/>
              </a:rPr>
              <a:t>INVERSE</a:t>
            </a:r>
            <a:r>
              <a:rPr dirty="0" sz="2400" spc="145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dirty="0" sz="2400" spc="-229">
                <a:solidFill>
                  <a:srgbClr val="010300"/>
                </a:solidFill>
                <a:latin typeface="Arial"/>
                <a:cs typeface="Arial"/>
              </a:rPr>
              <a:t>MATRIX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02885" cy="10287000"/>
          </a:xfrm>
          <a:custGeom>
            <a:avLst/>
            <a:gdLst/>
            <a:ahLst/>
            <a:cxnLst/>
            <a:rect l="l" t="t" r="r" b="b"/>
            <a:pathLst>
              <a:path w="18002885" h="10287000">
                <a:moveTo>
                  <a:pt x="0" y="10287000"/>
                </a:moveTo>
                <a:lnTo>
                  <a:pt x="18002859" y="10287000"/>
                </a:lnTo>
                <a:lnTo>
                  <a:pt x="18002859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DA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002859" y="0"/>
            <a:ext cx="285750" cy="10287000"/>
          </a:xfrm>
          <a:custGeom>
            <a:avLst/>
            <a:gdLst/>
            <a:ahLst/>
            <a:cxnLst/>
            <a:rect l="l" t="t" r="r" b="b"/>
            <a:pathLst>
              <a:path w="285750" h="10287000">
                <a:moveTo>
                  <a:pt x="285136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285136" y="0"/>
                </a:lnTo>
                <a:lnTo>
                  <a:pt x="285136" y="10286999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8700" y="1028699"/>
            <a:ext cx="238125" cy="4114800"/>
          </a:xfrm>
          <a:custGeom>
            <a:avLst/>
            <a:gdLst/>
            <a:ahLst/>
            <a:cxnLst/>
            <a:rect l="l" t="t" r="r" b="b"/>
            <a:pathLst>
              <a:path w="238125" h="4114800">
                <a:moveTo>
                  <a:pt x="238125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238125" y="0"/>
                </a:lnTo>
                <a:lnTo>
                  <a:pt x="238125" y="4114800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38193" y="1942794"/>
            <a:ext cx="485648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225" b="1">
                <a:solidFill>
                  <a:srgbClr val="010300"/>
                </a:solidFill>
                <a:latin typeface="Arial"/>
                <a:cs typeface="Arial"/>
              </a:rPr>
              <a:t>R</a:t>
            </a:r>
            <a:r>
              <a:rPr dirty="0" sz="8000" spc="-425" b="1">
                <a:solidFill>
                  <a:srgbClr val="010300"/>
                </a:solidFill>
                <a:latin typeface="Arial"/>
                <a:cs typeface="Arial"/>
              </a:rPr>
              <a:t>E</a:t>
            </a:r>
            <a:r>
              <a:rPr dirty="0" sz="8000" spc="315" b="1">
                <a:solidFill>
                  <a:srgbClr val="010300"/>
                </a:solidFill>
                <a:latin typeface="Arial"/>
                <a:cs typeface="Arial"/>
              </a:rPr>
              <a:t>S</a:t>
            </a:r>
            <a:r>
              <a:rPr dirty="0" sz="8000" spc="445" b="1">
                <a:solidFill>
                  <a:srgbClr val="010300"/>
                </a:solidFill>
                <a:latin typeface="Arial"/>
                <a:cs typeface="Arial"/>
              </a:rPr>
              <a:t>U</a:t>
            </a:r>
            <a:r>
              <a:rPr dirty="0" sz="8000" spc="-95" b="1">
                <a:solidFill>
                  <a:srgbClr val="010300"/>
                </a:solidFill>
                <a:latin typeface="Arial"/>
                <a:cs typeface="Arial"/>
              </a:rPr>
              <a:t>L</a:t>
            </a:r>
            <a:r>
              <a:rPr dirty="0" sz="8000" spc="155" b="1">
                <a:solidFill>
                  <a:srgbClr val="010300"/>
                </a:solidFill>
                <a:latin typeface="Arial"/>
                <a:cs typeface="Arial"/>
              </a:rPr>
              <a:t>T</a:t>
            </a:r>
            <a:r>
              <a:rPr dirty="0" sz="8000" spc="40" b="1">
                <a:solidFill>
                  <a:srgbClr val="010300"/>
                </a:solidFill>
                <a:latin typeface="Arial"/>
                <a:cs typeface="Arial"/>
              </a:rPr>
              <a:t>S</a:t>
            </a:r>
            <a:endParaRPr sz="8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1128" y="4684410"/>
            <a:ext cx="13335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31128" y="5808360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31128" y="6932310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31128" y="7494285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38193" y="3394502"/>
            <a:ext cx="13296265" cy="5508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195" b="1">
                <a:solidFill>
                  <a:srgbClr val="010300"/>
                </a:solidFill>
                <a:latin typeface="Arial"/>
                <a:cs typeface="Arial"/>
              </a:rPr>
              <a:t>DESCRIPTION</a:t>
            </a:r>
            <a:endParaRPr sz="4000">
              <a:latin typeface="Arial"/>
              <a:cs typeface="Arial"/>
            </a:endParaRPr>
          </a:p>
          <a:p>
            <a:pPr marL="711835" marR="743585">
              <a:lnSpc>
                <a:spcPct val="115199"/>
              </a:lnSpc>
              <a:spcBef>
                <a:spcPts val="2970"/>
              </a:spcBef>
            </a:pPr>
            <a:r>
              <a:rPr dirty="0" sz="3200" spc="-185">
                <a:solidFill>
                  <a:srgbClr val="010300"/>
                </a:solidFill>
                <a:latin typeface="Arial"/>
                <a:cs typeface="Arial"/>
              </a:rPr>
              <a:t>The </a:t>
            </a:r>
            <a:r>
              <a:rPr dirty="0" sz="3200" spc="55">
                <a:solidFill>
                  <a:srgbClr val="010300"/>
                </a:solidFill>
                <a:latin typeface="Arial"/>
                <a:cs typeface="Arial"/>
              </a:rPr>
              <a:t>length </a:t>
            </a:r>
            <a:r>
              <a:rPr dirty="0" sz="3200" spc="135">
                <a:solidFill>
                  <a:srgbClr val="010300"/>
                </a:solidFill>
                <a:latin typeface="Arial"/>
                <a:cs typeface="Arial"/>
              </a:rPr>
              <a:t>of </a:t>
            </a:r>
            <a:r>
              <a:rPr dirty="0" sz="3200" spc="55">
                <a:solidFill>
                  <a:srgbClr val="010300"/>
                </a:solidFill>
                <a:latin typeface="Arial"/>
                <a:cs typeface="Arial"/>
              </a:rPr>
              <a:t>the </a:t>
            </a:r>
            <a:r>
              <a:rPr dirty="0" sz="3200" spc="-35">
                <a:solidFill>
                  <a:srgbClr val="010300"/>
                </a:solidFill>
                <a:latin typeface="Arial"/>
                <a:cs typeface="Arial"/>
              </a:rPr>
              <a:t>message </a:t>
            </a:r>
            <a:r>
              <a:rPr dirty="0" sz="3200" spc="114">
                <a:solidFill>
                  <a:srgbClr val="010300"/>
                </a:solidFill>
                <a:latin typeface="Arial"/>
                <a:cs typeface="Arial"/>
              </a:rPr>
              <a:t>to </a:t>
            </a:r>
            <a:r>
              <a:rPr dirty="0" sz="3200" spc="50">
                <a:solidFill>
                  <a:srgbClr val="010300"/>
                </a:solidFill>
                <a:latin typeface="Arial"/>
                <a:cs typeface="Arial"/>
              </a:rPr>
              <a:t>be </a:t>
            </a:r>
            <a:r>
              <a:rPr dirty="0" sz="3200" spc="60">
                <a:solidFill>
                  <a:srgbClr val="010300"/>
                </a:solidFill>
                <a:latin typeface="Arial"/>
                <a:cs typeface="Arial"/>
              </a:rPr>
              <a:t>encrypted </a:t>
            </a:r>
            <a:r>
              <a:rPr dirty="0" sz="3200" spc="-100">
                <a:solidFill>
                  <a:srgbClr val="010300"/>
                </a:solidFill>
                <a:latin typeface="Arial"/>
                <a:cs typeface="Arial"/>
              </a:rPr>
              <a:t>is </a:t>
            </a:r>
            <a:r>
              <a:rPr dirty="0" sz="3200" spc="140">
                <a:solidFill>
                  <a:srgbClr val="010300"/>
                </a:solidFill>
                <a:latin typeface="Arial"/>
                <a:cs typeface="Arial"/>
              </a:rPr>
              <a:t>22, </a:t>
            </a:r>
            <a:r>
              <a:rPr dirty="0" sz="3200" spc="30">
                <a:solidFill>
                  <a:srgbClr val="010300"/>
                </a:solidFill>
                <a:latin typeface="Arial"/>
                <a:cs typeface="Arial"/>
              </a:rPr>
              <a:t>which </a:t>
            </a:r>
            <a:r>
              <a:rPr dirty="0" sz="3200" spc="-100">
                <a:solidFill>
                  <a:srgbClr val="010300"/>
                </a:solidFill>
                <a:latin typeface="Arial"/>
                <a:cs typeface="Arial"/>
              </a:rPr>
              <a:t>is </a:t>
            </a:r>
            <a:r>
              <a:rPr dirty="0" sz="3200" spc="60">
                <a:solidFill>
                  <a:srgbClr val="010300"/>
                </a:solidFill>
                <a:latin typeface="Arial"/>
                <a:cs typeface="Arial"/>
              </a:rPr>
              <a:t>not </a:t>
            </a:r>
            <a:r>
              <a:rPr dirty="0" sz="3200" spc="40">
                <a:solidFill>
                  <a:srgbClr val="010300"/>
                </a:solidFill>
                <a:latin typeface="Arial"/>
                <a:cs typeface="Arial"/>
              </a:rPr>
              <a:t>a  </a:t>
            </a:r>
            <a:r>
              <a:rPr dirty="0" sz="3200" spc="55">
                <a:solidFill>
                  <a:srgbClr val="010300"/>
                </a:solidFill>
                <a:latin typeface="Arial"/>
                <a:cs typeface="Arial"/>
              </a:rPr>
              <a:t>multiple </a:t>
            </a:r>
            <a:r>
              <a:rPr dirty="0" sz="3200" spc="135">
                <a:solidFill>
                  <a:srgbClr val="010300"/>
                </a:solidFill>
                <a:latin typeface="Arial"/>
                <a:cs typeface="Arial"/>
              </a:rPr>
              <a:t>of</a:t>
            </a:r>
            <a:r>
              <a:rPr dirty="0" sz="3200" spc="27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dirty="0" sz="3200" spc="-30">
                <a:solidFill>
                  <a:srgbClr val="010300"/>
                </a:solidFill>
                <a:latin typeface="Arial"/>
                <a:cs typeface="Arial"/>
              </a:rPr>
              <a:t>3.</a:t>
            </a:r>
            <a:endParaRPr sz="3200">
              <a:latin typeface="Arial"/>
              <a:cs typeface="Arial"/>
            </a:endParaRPr>
          </a:p>
          <a:p>
            <a:pPr marL="711835" marR="5080">
              <a:lnSpc>
                <a:spcPct val="115199"/>
              </a:lnSpc>
              <a:spcBef>
                <a:spcPts val="5"/>
              </a:spcBef>
            </a:pPr>
            <a:r>
              <a:rPr dirty="0" sz="3200" spc="20">
                <a:solidFill>
                  <a:srgbClr val="010300"/>
                </a:solidFill>
                <a:latin typeface="Arial"/>
                <a:cs typeface="Arial"/>
              </a:rPr>
              <a:t>Encrypted </a:t>
            </a:r>
            <a:r>
              <a:rPr dirty="0" sz="3200" spc="-35">
                <a:solidFill>
                  <a:srgbClr val="010300"/>
                </a:solidFill>
                <a:latin typeface="Arial"/>
                <a:cs typeface="Arial"/>
              </a:rPr>
              <a:t>message </a:t>
            </a:r>
            <a:r>
              <a:rPr dirty="0" sz="3200" spc="-80">
                <a:solidFill>
                  <a:srgbClr val="010300"/>
                </a:solidFill>
                <a:latin typeface="Arial"/>
                <a:cs typeface="Arial"/>
              </a:rPr>
              <a:t>has </a:t>
            </a:r>
            <a:r>
              <a:rPr dirty="0" sz="3200" spc="45">
                <a:solidFill>
                  <a:srgbClr val="010300"/>
                </a:solidFill>
                <a:latin typeface="Arial"/>
                <a:cs typeface="Arial"/>
              </a:rPr>
              <a:t>ended </a:t>
            </a:r>
            <a:r>
              <a:rPr dirty="0" sz="3200" spc="80">
                <a:solidFill>
                  <a:srgbClr val="010300"/>
                </a:solidFill>
                <a:latin typeface="Arial"/>
                <a:cs typeface="Arial"/>
              </a:rPr>
              <a:t>with </a:t>
            </a:r>
            <a:r>
              <a:rPr dirty="0" sz="3200" spc="-409">
                <a:solidFill>
                  <a:srgbClr val="010300"/>
                </a:solidFill>
                <a:latin typeface="Arial"/>
                <a:cs typeface="Arial"/>
              </a:rPr>
              <a:t>"@" </a:t>
            </a:r>
            <a:r>
              <a:rPr dirty="0" sz="3200" spc="30">
                <a:solidFill>
                  <a:srgbClr val="010300"/>
                </a:solidFill>
                <a:latin typeface="Arial"/>
                <a:cs typeface="Arial"/>
              </a:rPr>
              <a:t>which </a:t>
            </a:r>
            <a:r>
              <a:rPr dirty="0" sz="3200" spc="65">
                <a:solidFill>
                  <a:srgbClr val="010300"/>
                </a:solidFill>
                <a:latin typeface="Arial"/>
                <a:cs typeface="Arial"/>
              </a:rPr>
              <a:t>indicates </a:t>
            </a:r>
            <a:r>
              <a:rPr dirty="0" sz="3200" spc="125">
                <a:solidFill>
                  <a:srgbClr val="010300"/>
                </a:solidFill>
                <a:latin typeface="Arial"/>
                <a:cs typeface="Arial"/>
              </a:rPr>
              <a:t>that </a:t>
            </a:r>
            <a:r>
              <a:rPr dirty="0" sz="3200" spc="185">
                <a:solidFill>
                  <a:srgbClr val="010300"/>
                </a:solidFill>
                <a:latin typeface="Arial"/>
                <a:cs typeface="Arial"/>
              </a:rPr>
              <a:t>2 </a:t>
            </a:r>
            <a:r>
              <a:rPr dirty="0" sz="3200" spc="-20">
                <a:solidFill>
                  <a:srgbClr val="010300"/>
                </a:solidFill>
                <a:latin typeface="Arial"/>
                <a:cs typeface="Arial"/>
              </a:rPr>
              <a:t>more  </a:t>
            </a:r>
            <a:r>
              <a:rPr dirty="0" sz="3200" spc="60">
                <a:solidFill>
                  <a:srgbClr val="010300"/>
                </a:solidFill>
                <a:latin typeface="Arial"/>
                <a:cs typeface="Arial"/>
              </a:rPr>
              <a:t>letters </a:t>
            </a:r>
            <a:r>
              <a:rPr dirty="0" sz="3200" spc="40">
                <a:solidFill>
                  <a:srgbClr val="010300"/>
                </a:solidFill>
                <a:latin typeface="Arial"/>
                <a:cs typeface="Arial"/>
              </a:rPr>
              <a:t>are </a:t>
            </a:r>
            <a:r>
              <a:rPr dirty="0" sz="3200" spc="50">
                <a:solidFill>
                  <a:srgbClr val="010300"/>
                </a:solidFill>
                <a:latin typeface="Arial"/>
                <a:cs typeface="Arial"/>
              </a:rPr>
              <a:t>needed </a:t>
            </a:r>
            <a:r>
              <a:rPr dirty="0" sz="3200" spc="100">
                <a:solidFill>
                  <a:srgbClr val="010300"/>
                </a:solidFill>
                <a:latin typeface="Arial"/>
                <a:cs typeface="Arial"/>
              </a:rPr>
              <a:t>for </a:t>
            </a:r>
            <a:r>
              <a:rPr dirty="0" sz="3200" spc="55">
                <a:solidFill>
                  <a:srgbClr val="010300"/>
                </a:solidFill>
                <a:latin typeface="Arial"/>
                <a:cs typeface="Arial"/>
              </a:rPr>
              <a:t>the </a:t>
            </a:r>
            <a:r>
              <a:rPr dirty="0" sz="3200" spc="-35">
                <a:solidFill>
                  <a:srgbClr val="010300"/>
                </a:solidFill>
                <a:latin typeface="Arial"/>
                <a:cs typeface="Arial"/>
              </a:rPr>
              <a:t>message </a:t>
            </a:r>
            <a:r>
              <a:rPr dirty="0" sz="3200" spc="114">
                <a:solidFill>
                  <a:srgbClr val="010300"/>
                </a:solidFill>
                <a:latin typeface="Arial"/>
                <a:cs typeface="Arial"/>
              </a:rPr>
              <a:t>to </a:t>
            </a:r>
            <a:r>
              <a:rPr dirty="0" sz="3200" spc="50">
                <a:solidFill>
                  <a:srgbClr val="010300"/>
                </a:solidFill>
                <a:latin typeface="Arial"/>
                <a:cs typeface="Arial"/>
              </a:rPr>
              <a:t>be </a:t>
            </a:r>
            <a:r>
              <a:rPr dirty="0" sz="3200" spc="55">
                <a:solidFill>
                  <a:srgbClr val="010300"/>
                </a:solidFill>
                <a:latin typeface="Arial"/>
                <a:cs typeface="Arial"/>
              </a:rPr>
              <a:t>multiple </a:t>
            </a:r>
            <a:r>
              <a:rPr dirty="0" sz="3200" spc="135">
                <a:solidFill>
                  <a:srgbClr val="010300"/>
                </a:solidFill>
                <a:latin typeface="Arial"/>
                <a:cs typeface="Arial"/>
              </a:rPr>
              <a:t>of</a:t>
            </a:r>
            <a:r>
              <a:rPr dirty="0" sz="3200" spc="1155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dirty="0" sz="3200" spc="-30">
                <a:solidFill>
                  <a:srgbClr val="010300"/>
                </a:solidFill>
                <a:latin typeface="Arial"/>
                <a:cs typeface="Arial"/>
              </a:rPr>
              <a:t>3.</a:t>
            </a:r>
            <a:endParaRPr sz="3200">
              <a:latin typeface="Arial"/>
              <a:cs typeface="Arial"/>
            </a:endParaRPr>
          </a:p>
          <a:p>
            <a:pPr marL="711835">
              <a:lnSpc>
                <a:spcPct val="100000"/>
              </a:lnSpc>
              <a:spcBef>
                <a:spcPts val="585"/>
              </a:spcBef>
            </a:pPr>
            <a:r>
              <a:rPr dirty="0" sz="3200" spc="-185">
                <a:solidFill>
                  <a:srgbClr val="010300"/>
                </a:solidFill>
                <a:latin typeface="Arial"/>
                <a:cs typeface="Arial"/>
              </a:rPr>
              <a:t>The </a:t>
            </a:r>
            <a:r>
              <a:rPr dirty="0" sz="3200" spc="-114">
                <a:solidFill>
                  <a:srgbClr val="010300"/>
                </a:solidFill>
                <a:latin typeface="Arial"/>
                <a:cs typeface="Arial"/>
              </a:rPr>
              <a:t>key </a:t>
            </a:r>
            <a:r>
              <a:rPr dirty="0" sz="3200" spc="-100">
                <a:solidFill>
                  <a:srgbClr val="010300"/>
                </a:solidFill>
                <a:latin typeface="Arial"/>
                <a:cs typeface="Arial"/>
              </a:rPr>
              <a:t>is </a:t>
            </a:r>
            <a:r>
              <a:rPr dirty="0" sz="3200" spc="10">
                <a:solidFill>
                  <a:srgbClr val="010300"/>
                </a:solidFill>
                <a:latin typeface="Arial"/>
                <a:cs typeface="Arial"/>
              </a:rPr>
              <a:t>something </a:t>
            </a:r>
            <a:r>
              <a:rPr dirty="0" sz="3200" spc="30">
                <a:solidFill>
                  <a:srgbClr val="010300"/>
                </a:solidFill>
                <a:latin typeface="Arial"/>
                <a:cs typeface="Arial"/>
              </a:rPr>
              <a:t>which </a:t>
            </a:r>
            <a:r>
              <a:rPr dirty="0" sz="3200" spc="70">
                <a:solidFill>
                  <a:srgbClr val="010300"/>
                </a:solidFill>
                <a:latin typeface="Arial"/>
                <a:cs typeface="Arial"/>
              </a:rPr>
              <a:t>cannot </a:t>
            </a:r>
            <a:r>
              <a:rPr dirty="0" sz="3200" spc="50">
                <a:solidFill>
                  <a:srgbClr val="010300"/>
                </a:solidFill>
                <a:latin typeface="Arial"/>
                <a:cs typeface="Arial"/>
              </a:rPr>
              <a:t>be</a:t>
            </a:r>
            <a:r>
              <a:rPr dirty="0" sz="3200" spc="-35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dirty="0" sz="3200" spc="110">
                <a:solidFill>
                  <a:srgbClr val="010300"/>
                </a:solidFill>
                <a:latin typeface="Arial"/>
                <a:cs typeface="Arial"/>
              </a:rPr>
              <a:t>forgotten.</a:t>
            </a:r>
            <a:endParaRPr sz="3200">
              <a:latin typeface="Arial"/>
              <a:cs typeface="Arial"/>
            </a:endParaRPr>
          </a:p>
          <a:p>
            <a:pPr marL="711835" marR="694690">
              <a:lnSpc>
                <a:spcPct val="115199"/>
              </a:lnSpc>
            </a:pPr>
            <a:r>
              <a:rPr dirty="0" sz="3200" spc="-125">
                <a:solidFill>
                  <a:srgbClr val="010300"/>
                </a:solidFill>
                <a:latin typeface="Arial"/>
                <a:cs typeface="Arial"/>
              </a:rPr>
              <a:t>In </a:t>
            </a:r>
            <a:r>
              <a:rPr dirty="0" sz="3200" spc="55">
                <a:solidFill>
                  <a:srgbClr val="010300"/>
                </a:solidFill>
                <a:latin typeface="Arial"/>
                <a:cs typeface="Arial"/>
              </a:rPr>
              <a:t>the </a:t>
            </a:r>
            <a:r>
              <a:rPr dirty="0" sz="3200" spc="-15">
                <a:solidFill>
                  <a:srgbClr val="010300"/>
                </a:solidFill>
                <a:latin typeface="Arial"/>
                <a:cs typeface="Arial"/>
              </a:rPr>
              <a:t>process </a:t>
            </a:r>
            <a:r>
              <a:rPr dirty="0" sz="3200" spc="135">
                <a:solidFill>
                  <a:srgbClr val="010300"/>
                </a:solidFill>
                <a:latin typeface="Arial"/>
                <a:cs typeface="Arial"/>
              </a:rPr>
              <a:t>of </a:t>
            </a:r>
            <a:r>
              <a:rPr dirty="0" sz="3200" spc="35">
                <a:solidFill>
                  <a:srgbClr val="010300"/>
                </a:solidFill>
                <a:latin typeface="Arial"/>
                <a:cs typeface="Arial"/>
              </a:rPr>
              <a:t>encryption, </a:t>
            </a:r>
            <a:r>
              <a:rPr dirty="0" sz="3200" spc="55">
                <a:solidFill>
                  <a:srgbClr val="010300"/>
                </a:solidFill>
                <a:latin typeface="Arial"/>
                <a:cs typeface="Arial"/>
              </a:rPr>
              <a:t>the </a:t>
            </a:r>
            <a:r>
              <a:rPr dirty="0" sz="3200" spc="35">
                <a:solidFill>
                  <a:srgbClr val="010300"/>
                </a:solidFill>
                <a:latin typeface="Arial"/>
                <a:cs typeface="Arial"/>
              </a:rPr>
              <a:t>QR-Code </a:t>
            </a:r>
            <a:r>
              <a:rPr dirty="0" sz="3200" spc="-100">
                <a:solidFill>
                  <a:srgbClr val="010300"/>
                </a:solidFill>
                <a:latin typeface="Arial"/>
                <a:cs typeface="Arial"/>
              </a:rPr>
              <a:t>is </a:t>
            </a:r>
            <a:r>
              <a:rPr dirty="0" sz="3200" spc="80">
                <a:solidFill>
                  <a:srgbClr val="010300"/>
                </a:solidFill>
                <a:latin typeface="Arial"/>
                <a:cs typeface="Arial"/>
              </a:rPr>
              <a:t>generated </a:t>
            </a:r>
            <a:r>
              <a:rPr dirty="0" sz="3200" spc="40">
                <a:solidFill>
                  <a:srgbClr val="010300"/>
                </a:solidFill>
                <a:latin typeface="Arial"/>
                <a:cs typeface="Arial"/>
              </a:rPr>
              <a:t>and </a:t>
            </a:r>
            <a:r>
              <a:rPr dirty="0" sz="3200" spc="55">
                <a:solidFill>
                  <a:srgbClr val="010300"/>
                </a:solidFill>
                <a:latin typeface="Arial"/>
                <a:cs typeface="Arial"/>
              </a:rPr>
              <a:t>the  </a:t>
            </a:r>
            <a:r>
              <a:rPr dirty="0" sz="3200" spc="-65">
                <a:solidFill>
                  <a:srgbClr val="010300"/>
                </a:solidFill>
                <a:latin typeface="Arial"/>
                <a:cs typeface="Arial"/>
              </a:rPr>
              <a:t>same </a:t>
            </a:r>
            <a:r>
              <a:rPr dirty="0" sz="3200" spc="35">
                <a:solidFill>
                  <a:srgbClr val="010300"/>
                </a:solidFill>
                <a:latin typeface="Arial"/>
                <a:cs typeface="Arial"/>
              </a:rPr>
              <a:t>QR-Code </a:t>
            </a:r>
            <a:r>
              <a:rPr dirty="0" sz="3200" spc="-100">
                <a:solidFill>
                  <a:srgbClr val="010300"/>
                </a:solidFill>
                <a:latin typeface="Arial"/>
                <a:cs typeface="Arial"/>
              </a:rPr>
              <a:t>is </a:t>
            </a:r>
            <a:r>
              <a:rPr dirty="0" sz="3200" spc="10">
                <a:solidFill>
                  <a:srgbClr val="010300"/>
                </a:solidFill>
                <a:latin typeface="Arial"/>
                <a:cs typeface="Arial"/>
              </a:rPr>
              <a:t>scanned </a:t>
            </a:r>
            <a:r>
              <a:rPr dirty="0" sz="3200" spc="114">
                <a:solidFill>
                  <a:srgbClr val="010300"/>
                </a:solidFill>
                <a:latin typeface="Arial"/>
                <a:cs typeface="Arial"/>
              </a:rPr>
              <a:t>to </a:t>
            </a:r>
            <a:r>
              <a:rPr dirty="0" sz="3200" spc="20">
                <a:solidFill>
                  <a:srgbClr val="010300"/>
                </a:solidFill>
                <a:latin typeface="Arial"/>
                <a:cs typeface="Arial"/>
              </a:rPr>
              <a:t>give </a:t>
            </a:r>
            <a:r>
              <a:rPr dirty="0" sz="3200" spc="55">
                <a:solidFill>
                  <a:srgbClr val="010300"/>
                </a:solidFill>
                <a:latin typeface="Arial"/>
                <a:cs typeface="Arial"/>
              </a:rPr>
              <a:t>cipher </a:t>
            </a:r>
            <a:r>
              <a:rPr dirty="0" sz="3200" spc="100">
                <a:solidFill>
                  <a:srgbClr val="010300"/>
                </a:solidFill>
                <a:latin typeface="Arial"/>
                <a:cs typeface="Arial"/>
              </a:rPr>
              <a:t>text </a:t>
            </a:r>
            <a:r>
              <a:rPr dirty="0" sz="3200" spc="-20">
                <a:solidFill>
                  <a:srgbClr val="010300"/>
                </a:solidFill>
                <a:latin typeface="Arial"/>
                <a:cs typeface="Arial"/>
              </a:rPr>
              <a:t>in </a:t>
            </a:r>
            <a:r>
              <a:rPr dirty="0" sz="3200" spc="55">
                <a:solidFill>
                  <a:srgbClr val="010300"/>
                </a:solidFill>
                <a:latin typeface="Arial"/>
                <a:cs typeface="Arial"/>
              </a:rPr>
              <a:t>the </a:t>
            </a:r>
            <a:r>
              <a:rPr dirty="0" sz="3200" spc="65">
                <a:solidFill>
                  <a:srgbClr val="010300"/>
                </a:solidFill>
                <a:latin typeface="Arial"/>
                <a:cs typeface="Arial"/>
              </a:rPr>
              <a:t>decryption  </a:t>
            </a:r>
            <a:r>
              <a:rPr dirty="0" sz="3200" spc="-5">
                <a:solidFill>
                  <a:srgbClr val="010300"/>
                </a:solidFill>
                <a:latin typeface="Arial"/>
                <a:cs typeface="Arial"/>
              </a:rPr>
              <a:t>process.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31128" y="9180210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437813" y="8951673"/>
            <a:ext cx="81184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5">
                <a:solidFill>
                  <a:srgbClr val="010300"/>
                </a:solidFill>
                <a:latin typeface="Arial"/>
                <a:cs typeface="Arial"/>
              </a:rPr>
              <a:t>Enter </a:t>
            </a:r>
            <a:r>
              <a:rPr dirty="0" sz="3200" spc="55">
                <a:solidFill>
                  <a:srgbClr val="010300"/>
                </a:solidFill>
                <a:latin typeface="Arial"/>
                <a:cs typeface="Arial"/>
              </a:rPr>
              <a:t>the </a:t>
            </a:r>
            <a:r>
              <a:rPr dirty="0" sz="3200" spc="-114">
                <a:solidFill>
                  <a:srgbClr val="010300"/>
                </a:solidFill>
                <a:latin typeface="Arial"/>
                <a:cs typeface="Arial"/>
              </a:rPr>
              <a:t>key </a:t>
            </a:r>
            <a:r>
              <a:rPr dirty="0" sz="3200" spc="40">
                <a:solidFill>
                  <a:srgbClr val="010300"/>
                </a:solidFill>
                <a:latin typeface="Arial"/>
                <a:cs typeface="Arial"/>
              </a:rPr>
              <a:t>and </a:t>
            </a:r>
            <a:r>
              <a:rPr dirty="0" sz="3200" spc="125">
                <a:solidFill>
                  <a:srgbClr val="010300"/>
                </a:solidFill>
                <a:latin typeface="Arial"/>
                <a:cs typeface="Arial"/>
              </a:rPr>
              <a:t>get </a:t>
            </a:r>
            <a:r>
              <a:rPr dirty="0" sz="3200" spc="55">
                <a:solidFill>
                  <a:srgbClr val="010300"/>
                </a:solidFill>
                <a:latin typeface="Arial"/>
                <a:cs typeface="Arial"/>
              </a:rPr>
              <a:t>the </a:t>
            </a:r>
            <a:r>
              <a:rPr dirty="0" sz="3200" spc="70">
                <a:solidFill>
                  <a:srgbClr val="010300"/>
                </a:solidFill>
                <a:latin typeface="Arial"/>
                <a:cs typeface="Arial"/>
              </a:rPr>
              <a:t>original</a:t>
            </a:r>
            <a:r>
              <a:rPr dirty="0" sz="3200" spc="185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dirty="0" sz="3200" spc="-25">
                <a:solidFill>
                  <a:srgbClr val="010300"/>
                </a:solidFill>
                <a:latin typeface="Arial"/>
                <a:cs typeface="Arial"/>
              </a:rPr>
              <a:t>message.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02102" y="8858884"/>
            <a:ext cx="38684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90">
                <a:solidFill>
                  <a:srgbClr val="010300"/>
                </a:solidFill>
                <a:latin typeface="Arial"/>
                <a:cs typeface="Arial"/>
              </a:rPr>
              <a:t>GROUP </a:t>
            </a:r>
            <a:r>
              <a:rPr dirty="0" sz="2400" spc="-35">
                <a:solidFill>
                  <a:srgbClr val="010300"/>
                </a:solidFill>
                <a:latin typeface="Arial"/>
                <a:cs typeface="Arial"/>
              </a:rPr>
              <a:t>08 </a:t>
            </a:r>
            <a:r>
              <a:rPr dirty="0" sz="2400" spc="-30">
                <a:solidFill>
                  <a:srgbClr val="010300"/>
                </a:solidFill>
                <a:latin typeface="Arial"/>
                <a:cs typeface="Arial"/>
              </a:rPr>
              <a:t>: </a:t>
            </a:r>
            <a:r>
              <a:rPr dirty="0" sz="2400" spc="-245">
                <a:solidFill>
                  <a:srgbClr val="010300"/>
                </a:solidFill>
                <a:latin typeface="Arial"/>
                <a:cs typeface="Arial"/>
              </a:rPr>
              <a:t>INVERSE</a:t>
            </a:r>
            <a:r>
              <a:rPr dirty="0" sz="2400" spc="145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dirty="0" sz="2400" spc="-229">
                <a:solidFill>
                  <a:srgbClr val="010300"/>
                </a:solidFill>
                <a:latin typeface="Arial"/>
                <a:cs typeface="Arial"/>
              </a:rPr>
              <a:t>MATRIX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02859" y="0"/>
            <a:ext cx="285750" cy="10287000"/>
          </a:xfrm>
          <a:custGeom>
            <a:avLst/>
            <a:gdLst/>
            <a:ahLst/>
            <a:cxnLst/>
            <a:rect l="l" t="t" r="r" b="b"/>
            <a:pathLst>
              <a:path w="285750" h="10287000">
                <a:moveTo>
                  <a:pt x="285136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285136" y="0"/>
                </a:lnTo>
                <a:lnTo>
                  <a:pt x="285136" y="10286999"/>
                </a:lnTo>
                <a:close/>
              </a:path>
            </a:pathLst>
          </a:custGeom>
          <a:solidFill>
            <a:srgbClr val="F2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28700" y="1028699"/>
            <a:ext cx="238125" cy="1647825"/>
          </a:xfrm>
          <a:custGeom>
            <a:avLst/>
            <a:gdLst/>
            <a:ahLst/>
            <a:cxnLst/>
            <a:rect l="l" t="t" r="r" b="b"/>
            <a:pathLst>
              <a:path w="238125" h="1647825">
                <a:moveTo>
                  <a:pt x="238125" y="1647825"/>
                </a:moveTo>
                <a:lnTo>
                  <a:pt x="0" y="1647825"/>
                </a:lnTo>
                <a:lnTo>
                  <a:pt x="0" y="0"/>
                </a:lnTo>
                <a:lnTo>
                  <a:pt x="238125" y="0"/>
                </a:lnTo>
                <a:lnTo>
                  <a:pt x="238125" y="1647825"/>
                </a:lnTo>
                <a:close/>
              </a:path>
            </a:pathLst>
          </a:custGeom>
          <a:solidFill>
            <a:srgbClr val="F2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38193" y="1208012"/>
            <a:ext cx="766127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630" b="1">
                <a:solidFill>
                  <a:srgbClr val="FFDA15"/>
                </a:solidFill>
                <a:latin typeface="Arial"/>
                <a:cs typeface="Arial"/>
              </a:rPr>
              <a:t>CONCLUSION</a:t>
            </a:r>
            <a:endParaRPr sz="8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93793" y="4136912"/>
            <a:ext cx="123825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93793" y="5203712"/>
            <a:ext cx="123825" cy="12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93793" y="6270512"/>
            <a:ext cx="123825" cy="12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93793" y="7870713"/>
            <a:ext cx="123825" cy="123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385893" y="3847987"/>
            <a:ext cx="14384655" cy="5402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113155">
              <a:lnSpc>
                <a:spcPct val="116700"/>
              </a:lnSpc>
              <a:spcBef>
                <a:spcPts val="95"/>
              </a:spcBef>
            </a:pPr>
            <a:r>
              <a:rPr dirty="0" sz="3000" spc="-170">
                <a:solidFill>
                  <a:srgbClr val="F2F5F9"/>
                </a:solidFill>
                <a:latin typeface="Arial"/>
                <a:cs typeface="Arial"/>
              </a:rPr>
              <a:t>The </a:t>
            </a:r>
            <a:r>
              <a:rPr dirty="0" sz="3000" spc="85">
                <a:solidFill>
                  <a:srgbClr val="F2F5F9"/>
                </a:solidFill>
                <a:latin typeface="Arial"/>
                <a:cs typeface="Arial"/>
              </a:rPr>
              <a:t>modified </a:t>
            </a:r>
            <a:r>
              <a:rPr dirty="0" sz="3000" spc="-25">
                <a:solidFill>
                  <a:srgbClr val="F2F5F9"/>
                </a:solidFill>
                <a:latin typeface="Arial"/>
                <a:cs typeface="Arial"/>
              </a:rPr>
              <a:t>Hill </a:t>
            </a:r>
            <a:r>
              <a:rPr dirty="0" sz="3000" spc="45">
                <a:solidFill>
                  <a:srgbClr val="F2F5F9"/>
                </a:solidFill>
                <a:latin typeface="Arial"/>
                <a:cs typeface="Arial"/>
              </a:rPr>
              <a:t>Cipher </a:t>
            </a:r>
            <a:r>
              <a:rPr dirty="0" sz="3000" spc="-25">
                <a:solidFill>
                  <a:srgbClr val="F2F5F9"/>
                </a:solidFill>
                <a:latin typeface="Arial"/>
                <a:cs typeface="Arial"/>
              </a:rPr>
              <a:t>was </a:t>
            </a:r>
            <a:r>
              <a:rPr dirty="0" sz="3000" spc="-70">
                <a:solidFill>
                  <a:srgbClr val="F2F5F9"/>
                </a:solidFill>
                <a:latin typeface="Arial"/>
                <a:cs typeface="Arial"/>
              </a:rPr>
              <a:t>very </a:t>
            </a:r>
            <a:r>
              <a:rPr dirty="0" sz="3000" spc="125">
                <a:solidFill>
                  <a:srgbClr val="F2F5F9"/>
                </a:solidFill>
                <a:latin typeface="Arial"/>
                <a:cs typeface="Arial"/>
              </a:rPr>
              <a:t>efficient </a:t>
            </a:r>
            <a:r>
              <a:rPr dirty="0" sz="3000" spc="-20">
                <a:solidFill>
                  <a:srgbClr val="F2F5F9"/>
                </a:solidFill>
                <a:latin typeface="Arial"/>
                <a:cs typeface="Arial"/>
              </a:rPr>
              <a:t>in </a:t>
            </a:r>
            <a:r>
              <a:rPr dirty="0" sz="3000" spc="50">
                <a:solidFill>
                  <a:srgbClr val="F2F5F9"/>
                </a:solidFill>
                <a:latin typeface="Arial"/>
                <a:cs typeface="Arial"/>
              </a:rPr>
              <a:t>encrypting </a:t>
            </a:r>
            <a:r>
              <a:rPr dirty="0" sz="3000" spc="-5">
                <a:solidFill>
                  <a:srgbClr val="F2F5F9"/>
                </a:solidFill>
                <a:latin typeface="Arial"/>
                <a:cs typeface="Arial"/>
              </a:rPr>
              <a:t>strings </a:t>
            </a:r>
            <a:r>
              <a:rPr dirty="0" sz="3000">
                <a:solidFill>
                  <a:srgbClr val="F2F5F9"/>
                </a:solidFill>
                <a:latin typeface="Arial"/>
                <a:cs typeface="Arial"/>
              </a:rPr>
              <a:t>or </a:t>
            </a:r>
            <a:r>
              <a:rPr dirty="0" sz="3000" spc="-55">
                <a:solidFill>
                  <a:srgbClr val="F2F5F9"/>
                </a:solidFill>
                <a:latin typeface="Arial"/>
                <a:cs typeface="Arial"/>
              </a:rPr>
              <a:t>messages  </a:t>
            </a:r>
            <a:r>
              <a:rPr dirty="0" sz="3000" spc="30">
                <a:solidFill>
                  <a:srgbClr val="F2F5F9"/>
                </a:solidFill>
                <a:latin typeface="Arial"/>
                <a:cs typeface="Arial"/>
              </a:rPr>
              <a:t>which </a:t>
            </a:r>
            <a:r>
              <a:rPr dirty="0" sz="3000" spc="35">
                <a:solidFill>
                  <a:srgbClr val="F2F5F9"/>
                </a:solidFill>
                <a:latin typeface="Arial"/>
                <a:cs typeface="Arial"/>
              </a:rPr>
              <a:t>were </a:t>
            </a:r>
            <a:r>
              <a:rPr dirty="0" sz="3000" spc="55">
                <a:solidFill>
                  <a:srgbClr val="F2F5F9"/>
                </a:solidFill>
                <a:latin typeface="Arial"/>
                <a:cs typeface="Arial"/>
              </a:rPr>
              <a:t>not </a:t>
            </a:r>
            <a:r>
              <a:rPr dirty="0" sz="3000" spc="40">
                <a:solidFill>
                  <a:srgbClr val="F2F5F9"/>
                </a:solidFill>
                <a:latin typeface="Arial"/>
                <a:cs typeface="Arial"/>
              </a:rPr>
              <a:t>a </a:t>
            </a:r>
            <a:r>
              <a:rPr dirty="0" sz="3000" spc="55">
                <a:solidFill>
                  <a:srgbClr val="F2F5F9"/>
                </a:solidFill>
                <a:latin typeface="Arial"/>
                <a:cs typeface="Arial"/>
              </a:rPr>
              <a:t>multiple </a:t>
            </a:r>
            <a:r>
              <a:rPr dirty="0" sz="3000" spc="130">
                <a:solidFill>
                  <a:srgbClr val="F2F5F9"/>
                </a:solidFill>
                <a:latin typeface="Arial"/>
                <a:cs typeface="Arial"/>
              </a:rPr>
              <a:t>of</a:t>
            </a:r>
            <a:r>
              <a:rPr dirty="0" sz="3000" spc="710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3000" spc="-30">
                <a:solidFill>
                  <a:srgbClr val="F2F5F9"/>
                </a:solidFill>
                <a:latin typeface="Arial"/>
                <a:cs typeface="Arial"/>
              </a:rPr>
              <a:t>3.</a:t>
            </a:r>
            <a:endParaRPr sz="3000">
              <a:latin typeface="Arial"/>
              <a:cs typeface="Arial"/>
            </a:endParaRPr>
          </a:p>
          <a:p>
            <a:pPr marL="12700" marR="1541780">
              <a:lnSpc>
                <a:spcPts val="4200"/>
              </a:lnSpc>
              <a:spcBef>
                <a:spcPts val="240"/>
              </a:spcBef>
            </a:pPr>
            <a:r>
              <a:rPr dirty="0" sz="3000" spc="55">
                <a:solidFill>
                  <a:srgbClr val="F2F5F9"/>
                </a:solidFill>
                <a:latin typeface="Arial"/>
                <a:cs typeface="Arial"/>
              </a:rPr>
              <a:t>Special characters </a:t>
            </a:r>
            <a:r>
              <a:rPr dirty="0" sz="3000">
                <a:solidFill>
                  <a:srgbClr val="F2F5F9"/>
                </a:solidFill>
                <a:latin typeface="Arial"/>
                <a:cs typeface="Arial"/>
              </a:rPr>
              <a:t>like </a:t>
            </a:r>
            <a:r>
              <a:rPr dirty="0" sz="3000" spc="45">
                <a:solidFill>
                  <a:srgbClr val="F2F5F9"/>
                </a:solidFill>
                <a:latin typeface="Arial"/>
                <a:cs typeface="Arial"/>
              </a:rPr>
              <a:t>'!' </a:t>
            </a:r>
            <a:r>
              <a:rPr dirty="0" sz="3000" spc="40">
                <a:solidFill>
                  <a:srgbClr val="F2F5F9"/>
                </a:solidFill>
                <a:latin typeface="Arial"/>
                <a:cs typeface="Arial"/>
              </a:rPr>
              <a:t>and </a:t>
            </a:r>
            <a:r>
              <a:rPr dirty="0" sz="3000" spc="-45">
                <a:solidFill>
                  <a:srgbClr val="F2F5F9"/>
                </a:solidFill>
                <a:latin typeface="Arial"/>
                <a:cs typeface="Arial"/>
              </a:rPr>
              <a:t>even </a:t>
            </a:r>
            <a:r>
              <a:rPr dirty="0" sz="3000" spc="35">
                <a:solidFill>
                  <a:srgbClr val="F2F5F9"/>
                </a:solidFill>
                <a:latin typeface="Arial"/>
                <a:cs typeface="Arial"/>
              </a:rPr>
              <a:t>uppercase </a:t>
            </a:r>
            <a:r>
              <a:rPr dirty="0" sz="3000" spc="55">
                <a:solidFill>
                  <a:srgbClr val="F2F5F9"/>
                </a:solidFill>
                <a:latin typeface="Arial"/>
                <a:cs typeface="Arial"/>
              </a:rPr>
              <a:t>letters </a:t>
            </a:r>
            <a:r>
              <a:rPr dirty="0" sz="3000" spc="40">
                <a:solidFill>
                  <a:srgbClr val="F2F5F9"/>
                </a:solidFill>
                <a:latin typeface="Arial"/>
                <a:cs typeface="Arial"/>
              </a:rPr>
              <a:t>are </a:t>
            </a:r>
            <a:r>
              <a:rPr dirty="0" sz="3000" spc="120">
                <a:solidFill>
                  <a:srgbClr val="F2F5F9"/>
                </a:solidFill>
                <a:latin typeface="Arial"/>
                <a:cs typeface="Arial"/>
              </a:rPr>
              <a:t>accepted </a:t>
            </a:r>
            <a:r>
              <a:rPr dirty="0" sz="3000" spc="-20">
                <a:solidFill>
                  <a:srgbClr val="F2F5F9"/>
                </a:solidFill>
                <a:latin typeface="Arial"/>
                <a:cs typeface="Arial"/>
              </a:rPr>
              <a:t>in </a:t>
            </a:r>
            <a:r>
              <a:rPr dirty="0" sz="3000" spc="50">
                <a:solidFill>
                  <a:srgbClr val="F2F5F9"/>
                </a:solidFill>
                <a:latin typeface="Arial"/>
                <a:cs typeface="Arial"/>
              </a:rPr>
              <a:t>the  </a:t>
            </a:r>
            <a:r>
              <a:rPr dirty="0" sz="3000" spc="85">
                <a:solidFill>
                  <a:srgbClr val="F2F5F9"/>
                </a:solidFill>
                <a:latin typeface="Arial"/>
                <a:cs typeface="Arial"/>
              </a:rPr>
              <a:t>modified </a:t>
            </a:r>
            <a:r>
              <a:rPr dirty="0" sz="3000" spc="-25">
                <a:solidFill>
                  <a:srgbClr val="F2F5F9"/>
                </a:solidFill>
                <a:latin typeface="Arial"/>
                <a:cs typeface="Arial"/>
              </a:rPr>
              <a:t>Hill</a:t>
            </a:r>
            <a:r>
              <a:rPr dirty="0" sz="3000" spc="220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3000" spc="45">
                <a:solidFill>
                  <a:srgbClr val="F2F5F9"/>
                </a:solidFill>
                <a:latin typeface="Arial"/>
                <a:cs typeface="Arial"/>
              </a:rPr>
              <a:t>Cipher.</a:t>
            </a:r>
            <a:endParaRPr sz="3000">
              <a:latin typeface="Arial"/>
              <a:cs typeface="Arial"/>
            </a:endParaRPr>
          </a:p>
          <a:p>
            <a:pPr marL="12700" marR="1154430">
              <a:lnSpc>
                <a:spcPts val="4200"/>
              </a:lnSpc>
            </a:pPr>
            <a:r>
              <a:rPr dirty="0" sz="3000" spc="-170">
                <a:solidFill>
                  <a:srgbClr val="F2F5F9"/>
                </a:solidFill>
                <a:latin typeface="Arial"/>
                <a:cs typeface="Arial"/>
              </a:rPr>
              <a:t>The </a:t>
            </a:r>
            <a:r>
              <a:rPr dirty="0" sz="3000" spc="65">
                <a:solidFill>
                  <a:srgbClr val="F2F5F9"/>
                </a:solidFill>
                <a:latin typeface="Arial"/>
                <a:cs typeface="Arial"/>
              </a:rPr>
              <a:t>original </a:t>
            </a:r>
            <a:r>
              <a:rPr dirty="0" sz="3000" spc="55">
                <a:solidFill>
                  <a:srgbClr val="F2F5F9"/>
                </a:solidFill>
                <a:latin typeface="Arial"/>
                <a:cs typeface="Arial"/>
              </a:rPr>
              <a:t>cipher </a:t>
            </a:r>
            <a:r>
              <a:rPr dirty="0" sz="3000" spc="90">
                <a:solidFill>
                  <a:srgbClr val="F2F5F9"/>
                </a:solidFill>
                <a:latin typeface="Arial"/>
                <a:cs typeface="Arial"/>
              </a:rPr>
              <a:t>did </a:t>
            </a:r>
            <a:r>
              <a:rPr dirty="0" sz="3000" spc="55">
                <a:solidFill>
                  <a:srgbClr val="F2F5F9"/>
                </a:solidFill>
                <a:latin typeface="Arial"/>
                <a:cs typeface="Arial"/>
              </a:rPr>
              <a:t>not </a:t>
            </a:r>
            <a:r>
              <a:rPr dirty="0" sz="3000" spc="35">
                <a:solidFill>
                  <a:srgbClr val="F2F5F9"/>
                </a:solidFill>
                <a:latin typeface="Arial"/>
                <a:cs typeface="Arial"/>
              </a:rPr>
              <a:t>convert </a:t>
            </a:r>
            <a:r>
              <a:rPr dirty="0" sz="3000" spc="50">
                <a:solidFill>
                  <a:srgbClr val="F2F5F9"/>
                </a:solidFill>
                <a:latin typeface="Arial"/>
                <a:cs typeface="Arial"/>
              </a:rPr>
              <a:t>the </a:t>
            </a:r>
            <a:r>
              <a:rPr dirty="0" sz="3000" spc="55">
                <a:solidFill>
                  <a:srgbClr val="F2F5F9"/>
                </a:solidFill>
                <a:latin typeface="Arial"/>
                <a:cs typeface="Arial"/>
              </a:rPr>
              <a:t>encrypted </a:t>
            </a:r>
            <a:r>
              <a:rPr dirty="0" sz="3000" spc="-35">
                <a:solidFill>
                  <a:srgbClr val="F2F5F9"/>
                </a:solidFill>
                <a:latin typeface="Arial"/>
                <a:cs typeface="Arial"/>
              </a:rPr>
              <a:t>message </a:t>
            </a:r>
            <a:r>
              <a:rPr dirty="0" sz="3000" spc="70">
                <a:solidFill>
                  <a:srgbClr val="F2F5F9"/>
                </a:solidFill>
                <a:latin typeface="Arial"/>
                <a:cs typeface="Arial"/>
              </a:rPr>
              <a:t>into </a:t>
            </a:r>
            <a:r>
              <a:rPr dirty="0" sz="3000" spc="40">
                <a:solidFill>
                  <a:srgbClr val="F2F5F9"/>
                </a:solidFill>
                <a:latin typeface="Arial"/>
                <a:cs typeface="Arial"/>
              </a:rPr>
              <a:t>a </a:t>
            </a:r>
            <a:r>
              <a:rPr dirty="0" sz="3000" spc="-215">
                <a:solidFill>
                  <a:srgbClr val="F2F5F9"/>
                </a:solidFill>
                <a:latin typeface="Arial"/>
                <a:cs typeface="Arial"/>
              </a:rPr>
              <a:t>QR </a:t>
            </a:r>
            <a:r>
              <a:rPr dirty="0" sz="3000" spc="70">
                <a:solidFill>
                  <a:srgbClr val="F2F5F9"/>
                </a:solidFill>
                <a:latin typeface="Arial"/>
                <a:cs typeface="Arial"/>
              </a:rPr>
              <a:t>Code  </a:t>
            </a:r>
            <a:r>
              <a:rPr dirty="0" sz="3000" spc="75">
                <a:solidFill>
                  <a:srgbClr val="F2F5F9"/>
                </a:solidFill>
                <a:latin typeface="Arial"/>
                <a:cs typeface="Arial"/>
              </a:rPr>
              <a:t>but </a:t>
            </a:r>
            <a:r>
              <a:rPr dirty="0" sz="3000" spc="50">
                <a:solidFill>
                  <a:srgbClr val="F2F5F9"/>
                </a:solidFill>
                <a:latin typeface="Arial"/>
                <a:cs typeface="Arial"/>
              </a:rPr>
              <a:t>the </a:t>
            </a:r>
            <a:r>
              <a:rPr dirty="0" sz="3000" spc="85">
                <a:solidFill>
                  <a:srgbClr val="F2F5F9"/>
                </a:solidFill>
                <a:latin typeface="Arial"/>
                <a:cs typeface="Arial"/>
              </a:rPr>
              <a:t>modified </a:t>
            </a:r>
            <a:r>
              <a:rPr dirty="0" sz="3000" spc="-35">
                <a:solidFill>
                  <a:srgbClr val="F2F5F9"/>
                </a:solidFill>
                <a:latin typeface="Arial"/>
                <a:cs typeface="Arial"/>
              </a:rPr>
              <a:t>version </a:t>
            </a:r>
            <a:r>
              <a:rPr dirty="0" sz="3000" spc="25">
                <a:solidFill>
                  <a:srgbClr val="F2F5F9"/>
                </a:solidFill>
                <a:latin typeface="Arial"/>
                <a:cs typeface="Arial"/>
              </a:rPr>
              <a:t>made </a:t>
            </a:r>
            <a:r>
              <a:rPr dirty="0" sz="3000" spc="-50">
                <a:solidFill>
                  <a:srgbClr val="F2F5F9"/>
                </a:solidFill>
                <a:latin typeface="Arial"/>
                <a:cs typeface="Arial"/>
              </a:rPr>
              <a:t>by </a:t>
            </a:r>
            <a:r>
              <a:rPr dirty="0" sz="3000" spc="-175">
                <a:solidFill>
                  <a:srgbClr val="F2F5F9"/>
                </a:solidFill>
                <a:latin typeface="Arial"/>
                <a:cs typeface="Arial"/>
              </a:rPr>
              <a:t>us </a:t>
            </a:r>
            <a:r>
              <a:rPr dirty="0" sz="3000" spc="-75">
                <a:solidFill>
                  <a:srgbClr val="F2F5F9"/>
                </a:solidFill>
                <a:latin typeface="Arial"/>
                <a:cs typeface="Arial"/>
              </a:rPr>
              <a:t>makes </a:t>
            </a:r>
            <a:r>
              <a:rPr dirty="0" sz="3000" spc="40">
                <a:solidFill>
                  <a:srgbClr val="F2F5F9"/>
                </a:solidFill>
                <a:latin typeface="Arial"/>
                <a:cs typeface="Arial"/>
              </a:rPr>
              <a:t>a </a:t>
            </a:r>
            <a:r>
              <a:rPr dirty="0" sz="3000" spc="-215">
                <a:solidFill>
                  <a:srgbClr val="F2F5F9"/>
                </a:solidFill>
                <a:latin typeface="Arial"/>
                <a:cs typeface="Arial"/>
              </a:rPr>
              <a:t>QR </a:t>
            </a:r>
            <a:r>
              <a:rPr dirty="0" sz="3000" spc="70">
                <a:solidFill>
                  <a:srgbClr val="F2F5F9"/>
                </a:solidFill>
                <a:latin typeface="Arial"/>
                <a:cs typeface="Arial"/>
              </a:rPr>
              <a:t>Code </a:t>
            </a:r>
            <a:r>
              <a:rPr dirty="0" sz="3000" spc="-5">
                <a:solidFill>
                  <a:srgbClr val="F2F5F9"/>
                </a:solidFill>
                <a:latin typeface="Arial"/>
                <a:cs typeface="Arial"/>
              </a:rPr>
              <a:t>making </a:t>
            </a:r>
            <a:r>
              <a:rPr dirty="0" sz="3000" spc="130">
                <a:solidFill>
                  <a:srgbClr val="F2F5F9"/>
                </a:solidFill>
                <a:latin typeface="Arial"/>
                <a:cs typeface="Arial"/>
              </a:rPr>
              <a:t>it </a:t>
            </a:r>
            <a:r>
              <a:rPr dirty="0" sz="3000" spc="135">
                <a:solidFill>
                  <a:srgbClr val="F2F5F9"/>
                </a:solidFill>
                <a:latin typeface="Arial"/>
                <a:cs typeface="Arial"/>
              </a:rPr>
              <a:t>difficult </a:t>
            </a:r>
            <a:r>
              <a:rPr dirty="0" sz="3000" spc="110">
                <a:solidFill>
                  <a:srgbClr val="F2F5F9"/>
                </a:solidFill>
                <a:latin typeface="Arial"/>
                <a:cs typeface="Arial"/>
              </a:rPr>
              <a:t>to  </a:t>
            </a:r>
            <a:r>
              <a:rPr dirty="0" sz="3000" spc="20">
                <a:solidFill>
                  <a:srgbClr val="F2F5F9"/>
                </a:solidFill>
                <a:latin typeface="Arial"/>
                <a:cs typeface="Arial"/>
              </a:rPr>
              <a:t>break </a:t>
            </a:r>
            <a:r>
              <a:rPr dirty="0" sz="3000" spc="30">
                <a:solidFill>
                  <a:srgbClr val="F2F5F9"/>
                </a:solidFill>
                <a:latin typeface="Arial"/>
                <a:cs typeface="Arial"/>
              </a:rPr>
              <a:t>through </a:t>
            </a:r>
            <a:r>
              <a:rPr dirty="0" sz="3000" spc="50">
                <a:solidFill>
                  <a:srgbClr val="F2F5F9"/>
                </a:solidFill>
                <a:latin typeface="Arial"/>
                <a:cs typeface="Arial"/>
              </a:rPr>
              <a:t>the</a:t>
            </a:r>
            <a:r>
              <a:rPr dirty="0" sz="3000" spc="409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3000" spc="55">
                <a:solidFill>
                  <a:srgbClr val="F2F5F9"/>
                </a:solidFill>
                <a:latin typeface="Arial"/>
                <a:cs typeface="Arial"/>
              </a:rPr>
              <a:t>cipher.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3000" spc="-170">
                <a:solidFill>
                  <a:srgbClr val="F2F5F9"/>
                </a:solidFill>
                <a:latin typeface="Arial"/>
                <a:cs typeface="Arial"/>
              </a:rPr>
              <a:t>The </a:t>
            </a:r>
            <a:r>
              <a:rPr dirty="0" sz="3000" spc="-5">
                <a:solidFill>
                  <a:srgbClr val="F2F5F9"/>
                </a:solidFill>
                <a:latin typeface="Arial"/>
                <a:cs typeface="Arial"/>
              </a:rPr>
              <a:t>spaces </a:t>
            </a:r>
            <a:r>
              <a:rPr dirty="0" sz="3000" spc="70">
                <a:solidFill>
                  <a:srgbClr val="F2F5F9"/>
                </a:solidFill>
                <a:latin typeface="Arial"/>
                <a:cs typeface="Arial"/>
              </a:rPr>
              <a:t>between </a:t>
            </a:r>
            <a:r>
              <a:rPr dirty="0" sz="3000" spc="5">
                <a:solidFill>
                  <a:srgbClr val="F2F5F9"/>
                </a:solidFill>
                <a:latin typeface="Arial"/>
                <a:cs typeface="Arial"/>
              </a:rPr>
              <a:t>words </a:t>
            </a:r>
            <a:r>
              <a:rPr dirty="0" sz="3000" spc="35">
                <a:solidFill>
                  <a:srgbClr val="F2F5F9"/>
                </a:solidFill>
                <a:latin typeface="Arial"/>
                <a:cs typeface="Arial"/>
              </a:rPr>
              <a:t>were </a:t>
            </a:r>
            <a:r>
              <a:rPr dirty="0" sz="3000" spc="55">
                <a:solidFill>
                  <a:srgbClr val="F2F5F9"/>
                </a:solidFill>
                <a:latin typeface="Arial"/>
                <a:cs typeface="Arial"/>
              </a:rPr>
              <a:t>not </a:t>
            </a:r>
            <a:r>
              <a:rPr dirty="0" sz="3000" spc="120">
                <a:solidFill>
                  <a:srgbClr val="F2F5F9"/>
                </a:solidFill>
                <a:latin typeface="Arial"/>
                <a:cs typeface="Arial"/>
              </a:rPr>
              <a:t>accepted </a:t>
            </a:r>
            <a:r>
              <a:rPr dirty="0" sz="3000" spc="-20">
                <a:solidFill>
                  <a:srgbClr val="F2F5F9"/>
                </a:solidFill>
                <a:latin typeface="Arial"/>
                <a:cs typeface="Arial"/>
              </a:rPr>
              <a:t>in </a:t>
            </a:r>
            <a:r>
              <a:rPr dirty="0" sz="3000" spc="50">
                <a:solidFill>
                  <a:srgbClr val="F2F5F9"/>
                </a:solidFill>
                <a:latin typeface="Arial"/>
                <a:cs typeface="Arial"/>
              </a:rPr>
              <a:t>the </a:t>
            </a:r>
            <a:r>
              <a:rPr dirty="0" sz="3000" spc="65">
                <a:solidFill>
                  <a:srgbClr val="F2F5F9"/>
                </a:solidFill>
                <a:latin typeface="Arial"/>
                <a:cs typeface="Arial"/>
              </a:rPr>
              <a:t>original</a:t>
            </a:r>
            <a:r>
              <a:rPr dirty="0" sz="3000" spc="740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3000" spc="55">
                <a:solidFill>
                  <a:srgbClr val="F2F5F9"/>
                </a:solidFill>
                <a:latin typeface="Arial"/>
                <a:cs typeface="Arial"/>
              </a:rPr>
              <a:t>cipher.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2410"/>
              </a:spcBef>
            </a:pPr>
            <a:r>
              <a:rPr dirty="0" sz="2400" spc="-190">
                <a:solidFill>
                  <a:srgbClr val="F2F5F9"/>
                </a:solidFill>
                <a:latin typeface="Arial"/>
                <a:cs typeface="Arial"/>
              </a:rPr>
              <a:t>GROUP </a:t>
            </a:r>
            <a:r>
              <a:rPr dirty="0" sz="2400" spc="-35">
                <a:solidFill>
                  <a:srgbClr val="F2F5F9"/>
                </a:solidFill>
                <a:latin typeface="Arial"/>
                <a:cs typeface="Arial"/>
              </a:rPr>
              <a:t>08 </a:t>
            </a:r>
            <a:r>
              <a:rPr dirty="0" sz="2400" spc="-30">
                <a:solidFill>
                  <a:srgbClr val="F2F5F9"/>
                </a:solidFill>
                <a:latin typeface="Arial"/>
                <a:cs typeface="Arial"/>
              </a:rPr>
              <a:t>: </a:t>
            </a:r>
            <a:r>
              <a:rPr dirty="0" sz="2400" spc="-245">
                <a:solidFill>
                  <a:srgbClr val="F2F5F9"/>
                </a:solidFill>
                <a:latin typeface="Arial"/>
                <a:cs typeface="Arial"/>
              </a:rPr>
              <a:t>INVERSE</a:t>
            </a:r>
            <a:r>
              <a:rPr dirty="0" sz="2400" spc="145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2400" spc="-229">
                <a:solidFill>
                  <a:srgbClr val="F2F5F9"/>
                </a:solidFill>
                <a:latin typeface="Arial"/>
                <a:cs typeface="Arial"/>
              </a:rPr>
              <a:t>MATRIX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28700" y="1028699"/>
            <a:ext cx="219075" cy="2952750"/>
          </a:xfrm>
          <a:custGeom>
            <a:avLst/>
            <a:gdLst/>
            <a:ahLst/>
            <a:cxnLst/>
            <a:rect l="l" t="t" r="r" b="b"/>
            <a:pathLst>
              <a:path w="219075" h="2952750">
                <a:moveTo>
                  <a:pt x="219075" y="2952750"/>
                </a:moveTo>
                <a:lnTo>
                  <a:pt x="0" y="2952750"/>
                </a:lnTo>
                <a:lnTo>
                  <a:pt x="0" y="0"/>
                </a:lnTo>
                <a:lnTo>
                  <a:pt x="219075" y="0"/>
                </a:lnTo>
                <a:lnTo>
                  <a:pt x="219075" y="2952750"/>
                </a:lnTo>
                <a:close/>
              </a:path>
            </a:pathLst>
          </a:custGeom>
          <a:solidFill>
            <a:srgbClr val="F2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94439" y="6737268"/>
            <a:ext cx="9248759" cy="2609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59561" y="3340150"/>
            <a:ext cx="7591409" cy="2609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38193" y="1652247"/>
            <a:ext cx="1204087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185" b="1">
                <a:solidFill>
                  <a:srgbClr val="FFDA15"/>
                </a:solidFill>
                <a:latin typeface="Arial"/>
                <a:cs typeface="Arial"/>
              </a:rPr>
              <a:t>LINEAR </a:t>
            </a:r>
            <a:r>
              <a:rPr dirty="0" sz="5000" spc="130" b="1">
                <a:solidFill>
                  <a:srgbClr val="FFDA15"/>
                </a:solidFill>
                <a:latin typeface="Arial"/>
                <a:cs typeface="Arial"/>
              </a:rPr>
              <a:t>ALGEBRA </a:t>
            </a:r>
            <a:r>
              <a:rPr dirty="0" sz="5000" spc="250" b="1">
                <a:solidFill>
                  <a:srgbClr val="FFDA15"/>
                </a:solidFill>
                <a:latin typeface="Arial"/>
                <a:cs typeface="Arial"/>
              </a:rPr>
              <a:t>CONCEPTS</a:t>
            </a:r>
            <a:r>
              <a:rPr dirty="0" sz="5000" spc="625" b="1">
                <a:solidFill>
                  <a:srgbClr val="FFDA15"/>
                </a:solidFill>
                <a:latin typeface="Arial"/>
                <a:cs typeface="Arial"/>
              </a:rPr>
              <a:t> </a:t>
            </a:r>
            <a:r>
              <a:rPr dirty="0" sz="5000" spc="70" b="1">
                <a:solidFill>
                  <a:srgbClr val="FFDA15"/>
                </a:solidFill>
                <a:latin typeface="Arial"/>
                <a:cs typeface="Arial"/>
              </a:rPr>
              <a:t>USED</a:t>
            </a:r>
            <a:endParaRPr sz="5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15745" y="9224644"/>
            <a:ext cx="3812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90">
                <a:solidFill>
                  <a:srgbClr val="F2F5F9"/>
                </a:solidFill>
                <a:latin typeface="Arial"/>
                <a:cs typeface="Arial"/>
              </a:rPr>
              <a:t>GROUP </a:t>
            </a:r>
            <a:r>
              <a:rPr dirty="0" sz="2400" spc="-254">
                <a:solidFill>
                  <a:srgbClr val="F2F5F9"/>
                </a:solidFill>
                <a:latin typeface="Arial"/>
                <a:cs typeface="Arial"/>
              </a:rPr>
              <a:t>12 </a:t>
            </a:r>
            <a:r>
              <a:rPr dirty="0" sz="2400" spc="-30">
                <a:solidFill>
                  <a:srgbClr val="F2F5F9"/>
                </a:solidFill>
                <a:latin typeface="Arial"/>
                <a:cs typeface="Arial"/>
              </a:rPr>
              <a:t>: </a:t>
            </a:r>
            <a:r>
              <a:rPr dirty="0" sz="2400" spc="-245">
                <a:solidFill>
                  <a:srgbClr val="F2F5F9"/>
                </a:solidFill>
                <a:latin typeface="Arial"/>
                <a:cs typeface="Arial"/>
              </a:rPr>
              <a:t>INVERSE</a:t>
            </a:r>
            <a:r>
              <a:rPr dirty="0" sz="2400" spc="-50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2400" spc="-229">
                <a:solidFill>
                  <a:srgbClr val="F2F5F9"/>
                </a:solidFill>
                <a:latin typeface="Arial"/>
                <a:cs typeface="Arial"/>
              </a:rPr>
              <a:t>MATRIX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1128" y="4345959"/>
            <a:ext cx="133350" cy="133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437813" y="4117423"/>
            <a:ext cx="44481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90">
                <a:solidFill>
                  <a:srgbClr val="F2F5F9"/>
                </a:solidFill>
                <a:latin typeface="Arial"/>
                <a:cs typeface="Arial"/>
              </a:rPr>
              <a:t>Multiplication </a:t>
            </a:r>
            <a:r>
              <a:rPr dirty="0" sz="3200" spc="135">
                <a:solidFill>
                  <a:srgbClr val="F2F5F9"/>
                </a:solidFill>
                <a:latin typeface="Arial"/>
                <a:cs typeface="Arial"/>
              </a:rPr>
              <a:t>of</a:t>
            </a:r>
            <a:r>
              <a:rPr dirty="0" sz="3200" spc="195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3200" spc="50">
                <a:solidFill>
                  <a:srgbClr val="F2F5F9"/>
                </a:solidFill>
                <a:latin typeface="Arial"/>
                <a:cs typeface="Arial"/>
              </a:rPr>
              <a:t>Matrix.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31128" y="7743077"/>
            <a:ext cx="133350" cy="133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437813" y="7514541"/>
            <a:ext cx="30886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70">
                <a:solidFill>
                  <a:srgbClr val="F2F5F9"/>
                </a:solidFill>
                <a:latin typeface="Arial"/>
                <a:cs typeface="Arial"/>
              </a:rPr>
              <a:t>Inverse </a:t>
            </a:r>
            <a:r>
              <a:rPr dirty="0" sz="3200" spc="135">
                <a:solidFill>
                  <a:srgbClr val="F2F5F9"/>
                </a:solidFill>
                <a:latin typeface="Arial"/>
                <a:cs typeface="Arial"/>
              </a:rPr>
              <a:t>of</a:t>
            </a:r>
            <a:r>
              <a:rPr dirty="0" sz="3200" spc="345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3200" spc="50">
                <a:solidFill>
                  <a:srgbClr val="F2F5F9"/>
                </a:solidFill>
                <a:latin typeface="Arial"/>
                <a:cs typeface="Arial"/>
              </a:rPr>
              <a:t>Matrix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15906" y="6354083"/>
            <a:ext cx="260985" cy="654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30">
                <a:solidFill>
                  <a:srgbClr val="FFFFFF"/>
                </a:solidFill>
                <a:latin typeface="Noto Sans"/>
                <a:cs typeface="Noto Sans"/>
              </a:rPr>
              <a:t>_</a:t>
            </a:r>
            <a:endParaRPr sz="41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28700" y="1028699"/>
            <a:ext cx="219075" cy="2952750"/>
          </a:xfrm>
          <a:custGeom>
            <a:avLst/>
            <a:gdLst/>
            <a:ahLst/>
            <a:cxnLst/>
            <a:rect l="l" t="t" r="r" b="b"/>
            <a:pathLst>
              <a:path w="219075" h="2952750">
                <a:moveTo>
                  <a:pt x="219075" y="2952750"/>
                </a:moveTo>
                <a:lnTo>
                  <a:pt x="0" y="2952750"/>
                </a:lnTo>
                <a:lnTo>
                  <a:pt x="0" y="0"/>
                </a:lnTo>
                <a:lnTo>
                  <a:pt x="219075" y="0"/>
                </a:lnTo>
                <a:lnTo>
                  <a:pt x="219075" y="2952750"/>
                </a:lnTo>
                <a:close/>
              </a:path>
            </a:pathLst>
          </a:custGeom>
          <a:solidFill>
            <a:srgbClr val="F2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04884" y="3393353"/>
            <a:ext cx="6943709" cy="2505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38193" y="1652247"/>
            <a:ext cx="1204087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185" b="1">
                <a:solidFill>
                  <a:srgbClr val="FFDA15"/>
                </a:solidFill>
                <a:latin typeface="Arial"/>
                <a:cs typeface="Arial"/>
              </a:rPr>
              <a:t>LINEAR </a:t>
            </a:r>
            <a:r>
              <a:rPr dirty="0" sz="5000" spc="130" b="1">
                <a:solidFill>
                  <a:srgbClr val="FFDA15"/>
                </a:solidFill>
                <a:latin typeface="Arial"/>
                <a:cs typeface="Arial"/>
              </a:rPr>
              <a:t>ALGEBRA </a:t>
            </a:r>
            <a:r>
              <a:rPr dirty="0" sz="5000" spc="250" b="1">
                <a:solidFill>
                  <a:srgbClr val="FFDA15"/>
                </a:solidFill>
                <a:latin typeface="Arial"/>
                <a:cs typeface="Arial"/>
              </a:rPr>
              <a:t>CONCEPTS</a:t>
            </a:r>
            <a:r>
              <a:rPr dirty="0" sz="5000" spc="625" b="1">
                <a:solidFill>
                  <a:srgbClr val="FFDA15"/>
                </a:solidFill>
                <a:latin typeface="Arial"/>
                <a:cs typeface="Arial"/>
              </a:rPr>
              <a:t> </a:t>
            </a:r>
            <a:r>
              <a:rPr dirty="0" sz="5000" spc="70" b="1">
                <a:solidFill>
                  <a:srgbClr val="FFDA15"/>
                </a:solidFill>
                <a:latin typeface="Arial"/>
                <a:cs typeface="Arial"/>
              </a:rPr>
              <a:t>USED</a:t>
            </a:r>
            <a:endParaRPr sz="5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1128" y="4345959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437813" y="4117423"/>
            <a:ext cx="4002404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60">
                <a:solidFill>
                  <a:srgbClr val="F2F5F9"/>
                </a:solidFill>
                <a:latin typeface="Arial"/>
                <a:cs typeface="Arial"/>
              </a:rPr>
              <a:t>Modulation </a:t>
            </a:r>
            <a:r>
              <a:rPr dirty="0" sz="3200" spc="135">
                <a:solidFill>
                  <a:srgbClr val="F2F5F9"/>
                </a:solidFill>
                <a:latin typeface="Arial"/>
                <a:cs typeface="Arial"/>
              </a:rPr>
              <a:t>of</a:t>
            </a:r>
            <a:r>
              <a:rPr dirty="0" sz="3200" spc="215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3200" spc="50">
                <a:solidFill>
                  <a:srgbClr val="F2F5F9"/>
                </a:solidFill>
                <a:latin typeface="Arial"/>
                <a:cs typeface="Arial"/>
              </a:rPr>
              <a:t>Matrix.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22368" y="7798978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429053" y="7570441"/>
            <a:ext cx="409829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0">
                <a:solidFill>
                  <a:srgbClr val="F2F5F9"/>
                </a:solidFill>
                <a:latin typeface="Arial"/>
                <a:cs typeface="Arial"/>
              </a:rPr>
              <a:t>Determinate </a:t>
            </a:r>
            <a:r>
              <a:rPr dirty="0" sz="3200" spc="135">
                <a:solidFill>
                  <a:srgbClr val="F2F5F9"/>
                </a:solidFill>
                <a:latin typeface="Arial"/>
                <a:cs typeface="Arial"/>
              </a:rPr>
              <a:t>of</a:t>
            </a:r>
            <a:r>
              <a:rPr dirty="0" sz="3200" spc="200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3200" spc="50">
                <a:solidFill>
                  <a:srgbClr val="F2F5F9"/>
                </a:solidFill>
                <a:latin typeface="Arial"/>
                <a:cs typeface="Arial"/>
              </a:rPr>
              <a:t>Matrix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02102" y="8935084"/>
            <a:ext cx="386842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400" spc="-190">
                <a:solidFill>
                  <a:srgbClr val="F2F5F9"/>
                </a:solidFill>
                <a:latin typeface="Arial"/>
                <a:cs typeface="Arial"/>
              </a:rPr>
              <a:t>GROUP </a:t>
            </a:r>
            <a:r>
              <a:rPr dirty="0" sz="2400" spc="-35">
                <a:solidFill>
                  <a:srgbClr val="F2F5F9"/>
                </a:solidFill>
                <a:latin typeface="Arial"/>
                <a:cs typeface="Arial"/>
              </a:rPr>
              <a:t>08 </a:t>
            </a:r>
            <a:r>
              <a:rPr dirty="0" sz="2400" spc="-30">
                <a:solidFill>
                  <a:srgbClr val="F2F5F9"/>
                </a:solidFill>
                <a:latin typeface="Arial"/>
                <a:cs typeface="Arial"/>
              </a:rPr>
              <a:t>: </a:t>
            </a:r>
            <a:r>
              <a:rPr dirty="0" sz="2400" spc="-245">
                <a:solidFill>
                  <a:srgbClr val="F2F5F9"/>
                </a:solidFill>
                <a:latin typeface="Arial"/>
                <a:cs typeface="Arial"/>
              </a:rPr>
              <a:t>INVERSE</a:t>
            </a:r>
            <a:r>
              <a:rPr dirty="0" sz="2400" spc="145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2400" spc="-229">
                <a:solidFill>
                  <a:srgbClr val="F2F5F9"/>
                </a:solidFill>
                <a:latin typeface="Arial"/>
                <a:cs typeface="Arial"/>
              </a:rPr>
              <a:t>MATRIX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02885" cy="10287000"/>
          </a:xfrm>
          <a:custGeom>
            <a:avLst/>
            <a:gdLst/>
            <a:ahLst/>
            <a:cxnLst/>
            <a:rect l="l" t="t" r="r" b="b"/>
            <a:pathLst>
              <a:path w="18002885" h="10287000">
                <a:moveTo>
                  <a:pt x="0" y="10287000"/>
                </a:moveTo>
                <a:lnTo>
                  <a:pt x="18002859" y="10287000"/>
                </a:lnTo>
                <a:lnTo>
                  <a:pt x="18002859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DA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002859" y="0"/>
            <a:ext cx="285750" cy="10287000"/>
          </a:xfrm>
          <a:custGeom>
            <a:avLst/>
            <a:gdLst/>
            <a:ahLst/>
            <a:cxnLst/>
            <a:rect l="l" t="t" r="r" b="b"/>
            <a:pathLst>
              <a:path w="285750" h="10287000">
                <a:moveTo>
                  <a:pt x="285136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285136" y="0"/>
                </a:lnTo>
                <a:lnTo>
                  <a:pt x="285136" y="10286999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8700" y="1028699"/>
            <a:ext cx="238125" cy="1647825"/>
          </a:xfrm>
          <a:custGeom>
            <a:avLst/>
            <a:gdLst/>
            <a:ahLst/>
            <a:cxnLst/>
            <a:rect l="l" t="t" r="r" b="b"/>
            <a:pathLst>
              <a:path w="238125" h="1647825">
                <a:moveTo>
                  <a:pt x="238125" y="1647825"/>
                </a:moveTo>
                <a:lnTo>
                  <a:pt x="0" y="1647825"/>
                </a:lnTo>
                <a:lnTo>
                  <a:pt x="0" y="0"/>
                </a:lnTo>
                <a:lnTo>
                  <a:pt x="238125" y="0"/>
                </a:lnTo>
                <a:lnTo>
                  <a:pt x="238125" y="1647825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38193" y="1208012"/>
            <a:ext cx="639572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85" b="1">
                <a:solidFill>
                  <a:srgbClr val="010300"/>
                </a:solidFill>
                <a:latin typeface="Arial"/>
                <a:cs typeface="Arial"/>
              </a:rPr>
              <a:t>REFRENCES</a:t>
            </a:r>
            <a:endParaRPr sz="8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8080" y="2865845"/>
            <a:ext cx="13335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18080" y="5113745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18080" y="6799670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81619" y="4208881"/>
            <a:ext cx="15688944" cy="38100"/>
          </a:xfrm>
          <a:custGeom>
            <a:avLst/>
            <a:gdLst/>
            <a:ahLst/>
            <a:cxnLst/>
            <a:rect l="l" t="t" r="r" b="b"/>
            <a:pathLst>
              <a:path w="15688944" h="38100">
                <a:moveTo>
                  <a:pt x="15688437" y="0"/>
                </a:moveTo>
                <a:lnTo>
                  <a:pt x="15688437" y="0"/>
                </a:lnTo>
                <a:lnTo>
                  <a:pt x="0" y="0"/>
                </a:lnTo>
                <a:lnTo>
                  <a:pt x="0" y="38100"/>
                </a:lnTo>
                <a:lnTo>
                  <a:pt x="15688437" y="38100"/>
                </a:lnTo>
                <a:lnTo>
                  <a:pt x="15688437" y="0"/>
                </a:lnTo>
                <a:close/>
              </a:path>
            </a:pathLst>
          </a:custGeom>
          <a:solidFill>
            <a:srgbClr val="3B72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71929" y="5894806"/>
            <a:ext cx="11426190" cy="38100"/>
          </a:xfrm>
          <a:custGeom>
            <a:avLst/>
            <a:gdLst/>
            <a:ahLst/>
            <a:cxnLst/>
            <a:rect l="l" t="t" r="r" b="b"/>
            <a:pathLst>
              <a:path w="11426190" h="38100">
                <a:moveTo>
                  <a:pt x="11426000" y="0"/>
                </a:moveTo>
                <a:lnTo>
                  <a:pt x="11426000" y="0"/>
                </a:lnTo>
                <a:lnTo>
                  <a:pt x="0" y="0"/>
                </a:lnTo>
                <a:lnTo>
                  <a:pt x="0" y="38100"/>
                </a:lnTo>
                <a:lnTo>
                  <a:pt x="11426000" y="38100"/>
                </a:lnTo>
                <a:lnTo>
                  <a:pt x="11426000" y="0"/>
                </a:lnTo>
                <a:close/>
              </a:path>
            </a:pathLst>
          </a:custGeom>
          <a:solidFill>
            <a:srgbClr val="3B72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71929" y="8142706"/>
            <a:ext cx="9155430" cy="38100"/>
          </a:xfrm>
          <a:custGeom>
            <a:avLst/>
            <a:gdLst/>
            <a:ahLst/>
            <a:cxnLst/>
            <a:rect l="l" t="t" r="r" b="b"/>
            <a:pathLst>
              <a:path w="9155430" h="38100">
                <a:moveTo>
                  <a:pt x="9155151" y="0"/>
                </a:moveTo>
                <a:lnTo>
                  <a:pt x="9155151" y="0"/>
                </a:lnTo>
                <a:lnTo>
                  <a:pt x="0" y="0"/>
                </a:lnTo>
                <a:lnTo>
                  <a:pt x="0" y="38100"/>
                </a:lnTo>
                <a:lnTo>
                  <a:pt x="9155151" y="38100"/>
                </a:lnTo>
                <a:lnTo>
                  <a:pt x="9155151" y="0"/>
                </a:lnTo>
                <a:close/>
              </a:path>
            </a:pathLst>
          </a:custGeom>
          <a:solidFill>
            <a:srgbClr val="3B72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92023" y="2562937"/>
            <a:ext cx="16574135" cy="564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085" marR="5080">
              <a:lnSpc>
                <a:spcPct val="115199"/>
              </a:lnSpc>
              <a:spcBef>
                <a:spcPts val="100"/>
              </a:spcBef>
            </a:pPr>
            <a:r>
              <a:rPr dirty="0" sz="3200" spc="-70">
                <a:latin typeface="Arial"/>
                <a:cs typeface="Arial"/>
              </a:rPr>
              <a:t>Howard </a:t>
            </a:r>
            <a:r>
              <a:rPr dirty="0" sz="3200" spc="-85">
                <a:latin typeface="Arial"/>
                <a:cs typeface="Arial"/>
              </a:rPr>
              <a:t>Anton, </a:t>
            </a:r>
            <a:r>
              <a:rPr dirty="0" sz="3200" spc="-105">
                <a:latin typeface="Arial"/>
                <a:cs typeface="Arial"/>
              </a:rPr>
              <a:t>Chris </a:t>
            </a:r>
            <a:r>
              <a:rPr dirty="0" sz="3200" spc="-185">
                <a:latin typeface="Arial"/>
                <a:cs typeface="Arial"/>
              </a:rPr>
              <a:t>Rorres </a:t>
            </a:r>
            <a:r>
              <a:rPr dirty="0" sz="3200" spc="-25">
                <a:latin typeface="Arial"/>
                <a:cs typeface="Arial"/>
              </a:rPr>
              <a:t>(2005), </a:t>
            </a:r>
            <a:r>
              <a:rPr dirty="0" sz="3200" spc="-100">
                <a:latin typeface="Arial"/>
                <a:cs typeface="Arial"/>
              </a:rPr>
              <a:t>Elementary </a:t>
            </a:r>
            <a:r>
              <a:rPr dirty="0" sz="3200" spc="-114">
                <a:latin typeface="Arial"/>
                <a:cs typeface="Arial"/>
              </a:rPr>
              <a:t>Linear </a:t>
            </a:r>
            <a:r>
              <a:rPr dirty="0" sz="3200" spc="-40">
                <a:latin typeface="Arial"/>
                <a:cs typeface="Arial"/>
              </a:rPr>
              <a:t>Algebra, </a:t>
            </a:r>
            <a:r>
              <a:rPr dirty="0" sz="3200">
                <a:latin typeface="Arial"/>
                <a:cs typeface="Arial"/>
              </a:rPr>
              <a:t>Application </a:t>
            </a:r>
            <a:r>
              <a:rPr dirty="0" sz="3200" spc="-100">
                <a:latin typeface="Arial"/>
                <a:cs typeface="Arial"/>
              </a:rPr>
              <a:t>Version </a:t>
            </a:r>
            <a:r>
              <a:rPr dirty="0" sz="3200" spc="-50">
                <a:latin typeface="Arial"/>
                <a:cs typeface="Arial"/>
              </a:rPr>
              <a:t>9th </a:t>
            </a:r>
            <a:r>
              <a:rPr dirty="0" sz="3200" spc="-60">
                <a:latin typeface="Arial"/>
                <a:cs typeface="Arial"/>
              </a:rPr>
              <a:t>Edition,  </a:t>
            </a:r>
            <a:r>
              <a:rPr dirty="0" sz="3200" spc="-160">
                <a:latin typeface="Arial"/>
                <a:cs typeface="Arial"/>
              </a:rPr>
              <a:t>Wiley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 spc="-50">
                <a:latin typeface="Arial"/>
                <a:cs typeface="Arial"/>
              </a:rPr>
              <a:t>India.</a:t>
            </a:r>
            <a:endParaRPr sz="32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585"/>
              </a:spcBef>
            </a:pPr>
            <a:r>
              <a:rPr dirty="0" u="heavy" sz="3200" spc="5" i="1">
                <a:solidFill>
                  <a:srgbClr val="3B72C7"/>
                </a:solidFill>
                <a:uFill>
                  <a:solidFill>
                    <a:srgbClr val="3B72C7"/>
                  </a:solidFill>
                </a:uFill>
                <a:latin typeface="Arial"/>
                <a:cs typeface="Arial"/>
                <a:hlinkClick r:id="rId4"/>
              </a:rPr>
              <a:t>htt</a:t>
            </a:r>
            <a:r>
              <a:rPr dirty="0" sz="3200" spc="5" i="1">
                <a:solidFill>
                  <a:srgbClr val="3B72C7"/>
                </a:solidFill>
                <a:latin typeface="Arial"/>
                <a:cs typeface="Arial"/>
                <a:hlinkClick r:id="rId4"/>
              </a:rPr>
              <a:t>ps://www.amazon.in/Elementary-Linear-Algebra-Applications-Solutions/dp/0471433292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850">
              <a:latin typeface="Arial"/>
              <a:cs typeface="Arial"/>
            </a:endParaRPr>
          </a:p>
          <a:p>
            <a:pPr marL="12700" marR="1243330" indent="32384">
              <a:lnSpc>
                <a:spcPct val="115199"/>
              </a:lnSpc>
            </a:pPr>
            <a:r>
              <a:rPr dirty="0" sz="3200" spc="-160">
                <a:latin typeface="Arial"/>
                <a:cs typeface="Arial"/>
              </a:rPr>
              <a:t>Isha </a:t>
            </a:r>
            <a:r>
              <a:rPr dirty="0" sz="3200" spc="-100">
                <a:latin typeface="Arial"/>
                <a:cs typeface="Arial"/>
              </a:rPr>
              <a:t>Upadhyay </a:t>
            </a:r>
            <a:r>
              <a:rPr dirty="0" sz="3200" spc="-125">
                <a:latin typeface="Arial"/>
                <a:cs typeface="Arial"/>
              </a:rPr>
              <a:t>(2021, </a:t>
            </a:r>
            <a:r>
              <a:rPr dirty="0" sz="3200" spc="-145">
                <a:latin typeface="Arial"/>
                <a:cs typeface="Arial"/>
              </a:rPr>
              <a:t>January </a:t>
            </a:r>
            <a:r>
              <a:rPr dirty="0" sz="3200" spc="-90">
                <a:latin typeface="Arial"/>
                <a:cs typeface="Arial"/>
              </a:rPr>
              <a:t>5), </a:t>
            </a:r>
            <a:r>
              <a:rPr dirty="0" sz="3200" spc="-105">
                <a:latin typeface="Arial"/>
                <a:cs typeface="Arial"/>
              </a:rPr>
              <a:t>Hill </a:t>
            </a:r>
            <a:r>
              <a:rPr dirty="0" sz="3200" spc="-35">
                <a:latin typeface="Arial"/>
                <a:cs typeface="Arial"/>
              </a:rPr>
              <a:t>Cipher: </a:t>
            </a:r>
            <a:r>
              <a:rPr dirty="0" sz="3200" spc="-160">
                <a:latin typeface="Arial"/>
                <a:cs typeface="Arial"/>
              </a:rPr>
              <a:t>A </a:t>
            </a:r>
            <a:r>
              <a:rPr dirty="0" sz="3200" spc="-100">
                <a:latin typeface="Arial"/>
                <a:cs typeface="Arial"/>
              </a:rPr>
              <a:t>Comprehensive </a:t>
            </a:r>
            <a:r>
              <a:rPr dirty="0" sz="3200" spc="-45">
                <a:latin typeface="Arial"/>
                <a:cs typeface="Arial"/>
              </a:rPr>
              <a:t>Guide, </a:t>
            </a:r>
            <a:r>
              <a:rPr dirty="0" sz="3200" spc="-110">
                <a:latin typeface="Arial"/>
                <a:cs typeface="Arial"/>
              </a:rPr>
              <a:t>Jigsaw </a:t>
            </a:r>
            <a:r>
              <a:rPr dirty="0" sz="3200" spc="-75">
                <a:latin typeface="Arial"/>
                <a:cs typeface="Arial"/>
              </a:rPr>
              <a:t>Academy.  </a:t>
            </a:r>
            <a:r>
              <a:rPr dirty="0" u="heavy" sz="3200" spc="45" i="1">
                <a:solidFill>
                  <a:srgbClr val="3B72C7"/>
                </a:solidFill>
                <a:uFill>
                  <a:solidFill>
                    <a:srgbClr val="3B72C7"/>
                  </a:solidFill>
                </a:uFill>
                <a:latin typeface="Arial"/>
                <a:cs typeface="Arial"/>
                <a:hlinkClick r:id="rId5"/>
              </a:rPr>
              <a:t>htt</a:t>
            </a:r>
            <a:r>
              <a:rPr dirty="0" sz="3200" spc="45" i="1">
                <a:solidFill>
                  <a:srgbClr val="3B72C7"/>
                </a:solidFill>
                <a:latin typeface="Arial"/>
                <a:cs typeface="Arial"/>
                <a:hlinkClick r:id="rId5"/>
              </a:rPr>
              <a:t>ps://www.jigsawacademy.com/blogs/cyber-security/hill-cipher/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>
              <a:latin typeface="Arial"/>
              <a:cs typeface="Arial"/>
            </a:endParaRPr>
          </a:p>
          <a:p>
            <a:pPr marL="45085" marR="342900">
              <a:lnSpc>
                <a:spcPct val="115199"/>
              </a:lnSpc>
            </a:pPr>
            <a:r>
              <a:rPr dirty="0" sz="3200" spc="-114">
                <a:latin typeface="Arial"/>
                <a:cs typeface="Arial"/>
              </a:rPr>
              <a:t>Murray </a:t>
            </a:r>
            <a:r>
              <a:rPr dirty="0" sz="3200" spc="-105">
                <a:latin typeface="Arial"/>
                <a:cs typeface="Arial"/>
              </a:rPr>
              <a:t>Eisenberg, Hill </a:t>
            </a:r>
            <a:r>
              <a:rPr dirty="0" sz="3200" spc="-70">
                <a:latin typeface="Arial"/>
                <a:cs typeface="Arial"/>
              </a:rPr>
              <a:t>ciphers </a:t>
            </a:r>
            <a:r>
              <a:rPr dirty="0" sz="3200" spc="-25">
                <a:latin typeface="Arial"/>
                <a:cs typeface="Arial"/>
              </a:rPr>
              <a:t>and </a:t>
            </a:r>
            <a:r>
              <a:rPr dirty="0" sz="3200" spc="-60">
                <a:latin typeface="Arial"/>
                <a:cs typeface="Arial"/>
              </a:rPr>
              <a:t>modular </a:t>
            </a:r>
            <a:r>
              <a:rPr dirty="0" sz="3200" spc="-40">
                <a:latin typeface="Arial"/>
                <a:cs typeface="Arial"/>
              </a:rPr>
              <a:t>linear </a:t>
            </a:r>
            <a:r>
              <a:rPr dirty="0" sz="3200" spc="-15">
                <a:latin typeface="Arial"/>
                <a:cs typeface="Arial"/>
              </a:rPr>
              <a:t>algebra, </a:t>
            </a:r>
            <a:r>
              <a:rPr dirty="0" sz="3200" spc="-50">
                <a:latin typeface="Arial"/>
                <a:cs typeface="Arial"/>
              </a:rPr>
              <a:t>mimeographed </a:t>
            </a:r>
            <a:r>
              <a:rPr dirty="0" sz="3200" spc="-90">
                <a:latin typeface="Arial"/>
                <a:cs typeface="Arial"/>
              </a:rPr>
              <a:t>notes, </a:t>
            </a:r>
            <a:r>
              <a:rPr dirty="0" sz="3200" spc="-120">
                <a:latin typeface="Arial"/>
                <a:cs typeface="Arial"/>
              </a:rPr>
              <a:t>University </a:t>
            </a:r>
            <a:r>
              <a:rPr dirty="0" sz="3200" spc="85">
                <a:latin typeface="Arial"/>
                <a:cs typeface="Arial"/>
              </a:rPr>
              <a:t>of  </a:t>
            </a:r>
            <a:r>
              <a:rPr dirty="0" sz="3200" spc="-110">
                <a:latin typeface="Arial"/>
                <a:cs typeface="Arial"/>
              </a:rPr>
              <a:t>Massachusetts, </a:t>
            </a:r>
            <a:r>
              <a:rPr dirty="0" sz="3200" spc="-285">
                <a:latin typeface="Arial"/>
                <a:cs typeface="Arial"/>
              </a:rPr>
              <a:t>1998, </a:t>
            </a:r>
            <a:r>
              <a:rPr dirty="0" sz="3200" spc="-505">
                <a:latin typeface="Arial"/>
                <a:cs typeface="Arial"/>
              </a:rPr>
              <a:t>19</a:t>
            </a:r>
            <a:r>
              <a:rPr dirty="0" sz="3200" spc="-300">
                <a:latin typeface="Arial"/>
                <a:cs typeface="Arial"/>
              </a:rPr>
              <a:t> </a:t>
            </a:r>
            <a:r>
              <a:rPr dirty="0" sz="3200" spc="-45">
                <a:latin typeface="Arial"/>
                <a:cs typeface="Arial"/>
              </a:rPr>
              <a:t>pages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u="heavy" sz="3200" spc="60" i="1">
                <a:solidFill>
                  <a:srgbClr val="3B72C7"/>
                </a:solidFill>
                <a:uFill>
                  <a:solidFill>
                    <a:srgbClr val="3B72C7"/>
                  </a:solidFill>
                </a:uFill>
                <a:latin typeface="Arial"/>
                <a:cs typeface="Arial"/>
                <a:hlinkClick r:id="rId6"/>
              </a:rPr>
              <a:t>htt</a:t>
            </a:r>
            <a:r>
              <a:rPr dirty="0" sz="3200" spc="60" i="1">
                <a:solidFill>
                  <a:srgbClr val="3B72C7"/>
                </a:solidFill>
                <a:latin typeface="Arial"/>
                <a:cs typeface="Arial"/>
                <a:hlinkClick r:id="rId6"/>
              </a:rPr>
              <a:t>ps://apprendre-en-ligne.net/crypto/hill/Hillciph.pdf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02102" y="8935084"/>
            <a:ext cx="386842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400" spc="-190">
                <a:solidFill>
                  <a:srgbClr val="F2F5F9"/>
                </a:solidFill>
                <a:latin typeface="Arial"/>
                <a:cs typeface="Arial"/>
              </a:rPr>
              <a:t>GROUP </a:t>
            </a:r>
            <a:r>
              <a:rPr dirty="0" sz="2400" spc="-35">
                <a:solidFill>
                  <a:srgbClr val="F2F5F9"/>
                </a:solidFill>
                <a:latin typeface="Arial"/>
                <a:cs typeface="Arial"/>
              </a:rPr>
              <a:t>08 </a:t>
            </a:r>
            <a:r>
              <a:rPr dirty="0" sz="2400" spc="-30">
                <a:solidFill>
                  <a:srgbClr val="F2F5F9"/>
                </a:solidFill>
                <a:latin typeface="Arial"/>
                <a:cs typeface="Arial"/>
              </a:rPr>
              <a:t>: </a:t>
            </a:r>
            <a:r>
              <a:rPr dirty="0" sz="2400" spc="-245">
                <a:solidFill>
                  <a:srgbClr val="F2F5F9"/>
                </a:solidFill>
                <a:latin typeface="Arial"/>
                <a:cs typeface="Arial"/>
              </a:rPr>
              <a:t>INVERSE</a:t>
            </a:r>
            <a:r>
              <a:rPr dirty="0" sz="2400" spc="145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2400" spc="-229">
                <a:solidFill>
                  <a:srgbClr val="F2F5F9"/>
                </a:solidFill>
                <a:latin typeface="Arial"/>
                <a:cs typeface="Arial"/>
              </a:rPr>
              <a:t>MATRIX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028699"/>
            <a:ext cx="209550" cy="8229600"/>
          </a:xfrm>
          <a:custGeom>
            <a:avLst/>
            <a:gdLst/>
            <a:ahLst/>
            <a:cxnLst/>
            <a:rect l="l" t="t" r="r" b="b"/>
            <a:pathLst>
              <a:path w="209550" h="8229600">
                <a:moveTo>
                  <a:pt x="20955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209550" y="0"/>
                </a:lnTo>
                <a:lnTo>
                  <a:pt x="209550" y="8229600"/>
                </a:lnTo>
                <a:close/>
              </a:path>
            </a:pathLst>
          </a:custGeom>
          <a:solidFill>
            <a:srgbClr val="F2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0452" y="1814181"/>
            <a:ext cx="691642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425" b="1">
                <a:solidFill>
                  <a:srgbClr val="FFDA15"/>
                </a:solidFill>
                <a:latin typeface="Arial"/>
                <a:cs typeface="Arial"/>
              </a:rPr>
              <a:t>CONTRIBUTION</a:t>
            </a:r>
            <a:endParaRPr sz="6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02859" y="0"/>
            <a:ext cx="285750" cy="10287000"/>
          </a:xfrm>
          <a:custGeom>
            <a:avLst/>
            <a:gdLst/>
            <a:ahLst/>
            <a:cxnLst/>
            <a:rect l="l" t="t" r="r" b="b"/>
            <a:pathLst>
              <a:path w="285750" h="10287000">
                <a:moveTo>
                  <a:pt x="285136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285136" y="0"/>
                </a:lnTo>
                <a:lnTo>
                  <a:pt x="285136" y="10286999"/>
                </a:lnTo>
                <a:close/>
              </a:path>
            </a:pathLst>
          </a:custGeom>
          <a:solidFill>
            <a:srgbClr val="F2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24627" y="4825471"/>
            <a:ext cx="13335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24627" y="5387446"/>
            <a:ext cx="13335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24627" y="5949421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24627" y="6511396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24627" y="7073371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140452" y="2900204"/>
            <a:ext cx="13437869" cy="5019675"/>
          </a:xfrm>
          <a:prstGeom prst="rect">
            <a:avLst/>
          </a:prstGeom>
        </p:spPr>
        <p:txBody>
          <a:bodyPr wrap="square" lIns="0" tIns="522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15"/>
              </a:spcBef>
            </a:pPr>
            <a:r>
              <a:rPr dirty="0" sz="6000" spc="-254">
                <a:solidFill>
                  <a:srgbClr val="F2F5F9"/>
                </a:solidFill>
                <a:latin typeface="Arial"/>
                <a:cs typeface="Arial"/>
              </a:rPr>
              <a:t>JEVIN</a:t>
            </a:r>
            <a:r>
              <a:rPr dirty="0" sz="6000" spc="690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6000" spc="-145">
                <a:solidFill>
                  <a:srgbClr val="F2F5F9"/>
                </a:solidFill>
                <a:latin typeface="Arial"/>
                <a:cs typeface="Arial"/>
              </a:rPr>
              <a:t>JIVANI</a:t>
            </a:r>
            <a:endParaRPr sz="6000">
              <a:latin typeface="Arial"/>
              <a:cs typeface="Arial"/>
            </a:endParaRPr>
          </a:p>
          <a:p>
            <a:pPr marL="702945" marR="5277485">
              <a:lnSpc>
                <a:spcPct val="115199"/>
              </a:lnSpc>
              <a:spcBef>
                <a:spcPts val="1560"/>
              </a:spcBef>
            </a:pPr>
            <a:r>
              <a:rPr dirty="0" sz="3200" spc="-25">
                <a:solidFill>
                  <a:srgbClr val="F2F5F9"/>
                </a:solidFill>
                <a:latin typeface="Arial"/>
                <a:cs typeface="Arial"/>
              </a:rPr>
              <a:t>Researched </a:t>
            </a:r>
            <a:r>
              <a:rPr dirty="0" sz="3200" spc="90">
                <a:solidFill>
                  <a:srgbClr val="F2F5F9"/>
                </a:solidFill>
                <a:latin typeface="Arial"/>
                <a:cs typeface="Arial"/>
              </a:rPr>
              <a:t>about </a:t>
            </a:r>
            <a:r>
              <a:rPr dirty="0" sz="3200" spc="45">
                <a:solidFill>
                  <a:srgbClr val="F2F5F9"/>
                </a:solidFill>
                <a:latin typeface="Arial"/>
                <a:cs typeface="Arial"/>
              </a:rPr>
              <a:t>encryption </a:t>
            </a:r>
            <a:r>
              <a:rPr dirty="0" sz="3200" spc="60">
                <a:solidFill>
                  <a:srgbClr val="F2F5F9"/>
                </a:solidFill>
                <a:latin typeface="Arial"/>
                <a:cs typeface="Arial"/>
              </a:rPr>
              <a:t>algorithm.  </a:t>
            </a:r>
            <a:r>
              <a:rPr dirty="0" sz="3200" spc="85">
                <a:solidFill>
                  <a:srgbClr val="F2F5F9"/>
                </a:solidFill>
                <a:latin typeface="Arial"/>
                <a:cs typeface="Arial"/>
              </a:rPr>
              <a:t>Coded </a:t>
            </a:r>
            <a:r>
              <a:rPr dirty="0" sz="3200" spc="55">
                <a:solidFill>
                  <a:srgbClr val="F2F5F9"/>
                </a:solidFill>
                <a:latin typeface="Arial"/>
                <a:cs typeface="Arial"/>
              </a:rPr>
              <a:t>the </a:t>
            </a:r>
            <a:r>
              <a:rPr dirty="0" sz="3200" spc="-10">
                <a:solidFill>
                  <a:srgbClr val="F2F5F9"/>
                </a:solidFill>
                <a:latin typeface="Arial"/>
                <a:cs typeface="Arial"/>
              </a:rPr>
              <a:t>main </a:t>
            </a:r>
            <a:r>
              <a:rPr dirty="0" sz="3200" spc="85">
                <a:solidFill>
                  <a:srgbClr val="F2F5F9"/>
                </a:solidFill>
                <a:latin typeface="Arial"/>
                <a:cs typeface="Arial"/>
              </a:rPr>
              <a:t>content </a:t>
            </a:r>
            <a:r>
              <a:rPr dirty="0" sz="3200" spc="135">
                <a:solidFill>
                  <a:srgbClr val="F2F5F9"/>
                </a:solidFill>
                <a:latin typeface="Arial"/>
                <a:cs typeface="Arial"/>
              </a:rPr>
              <a:t>of </a:t>
            </a:r>
            <a:r>
              <a:rPr dirty="0" sz="3200" spc="55">
                <a:solidFill>
                  <a:srgbClr val="F2F5F9"/>
                </a:solidFill>
                <a:latin typeface="Arial"/>
                <a:cs typeface="Arial"/>
              </a:rPr>
              <a:t>the</a:t>
            </a:r>
            <a:r>
              <a:rPr dirty="0" sz="3200" spc="610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3200" spc="40">
                <a:solidFill>
                  <a:srgbClr val="F2F5F9"/>
                </a:solidFill>
                <a:latin typeface="Arial"/>
                <a:cs typeface="Arial"/>
              </a:rPr>
              <a:t>Project.</a:t>
            </a:r>
            <a:endParaRPr sz="3200">
              <a:latin typeface="Arial"/>
              <a:cs typeface="Arial"/>
            </a:endParaRPr>
          </a:p>
          <a:p>
            <a:pPr marL="702945" marR="5966460">
              <a:lnSpc>
                <a:spcPct val="115199"/>
              </a:lnSpc>
            </a:pPr>
            <a:r>
              <a:rPr dirty="0" sz="3200" spc="75">
                <a:solidFill>
                  <a:srgbClr val="F2F5F9"/>
                </a:solidFill>
                <a:latin typeface="Arial"/>
                <a:cs typeface="Arial"/>
              </a:rPr>
              <a:t>Contribution </a:t>
            </a:r>
            <a:r>
              <a:rPr dirty="0" sz="3200" spc="-20">
                <a:solidFill>
                  <a:srgbClr val="F2F5F9"/>
                </a:solidFill>
                <a:latin typeface="Arial"/>
                <a:cs typeface="Arial"/>
              </a:rPr>
              <a:t>in </a:t>
            </a:r>
            <a:r>
              <a:rPr dirty="0" sz="3200" spc="95">
                <a:solidFill>
                  <a:srgbClr val="F2F5F9"/>
                </a:solidFill>
                <a:latin typeface="Arial"/>
                <a:cs typeface="Arial"/>
              </a:rPr>
              <a:t>Modified </a:t>
            </a:r>
            <a:r>
              <a:rPr dirty="0" sz="3200" spc="55">
                <a:solidFill>
                  <a:srgbClr val="F2F5F9"/>
                </a:solidFill>
                <a:latin typeface="Arial"/>
                <a:cs typeface="Arial"/>
              </a:rPr>
              <a:t>Hill-Cipher.  </a:t>
            </a:r>
            <a:r>
              <a:rPr dirty="0" sz="3200" spc="15">
                <a:solidFill>
                  <a:srgbClr val="F2F5F9"/>
                </a:solidFill>
                <a:latin typeface="Arial"/>
                <a:cs typeface="Arial"/>
              </a:rPr>
              <a:t>Prepared </a:t>
            </a:r>
            <a:r>
              <a:rPr dirty="0" sz="3200" spc="-25">
                <a:solidFill>
                  <a:srgbClr val="F2F5F9"/>
                </a:solidFill>
                <a:latin typeface="Arial"/>
                <a:cs typeface="Arial"/>
              </a:rPr>
              <a:t>slides </a:t>
            </a:r>
            <a:r>
              <a:rPr dirty="0" sz="3200" spc="100">
                <a:solidFill>
                  <a:srgbClr val="F2F5F9"/>
                </a:solidFill>
                <a:latin typeface="Arial"/>
                <a:cs typeface="Arial"/>
              </a:rPr>
              <a:t>for</a:t>
            </a:r>
            <a:r>
              <a:rPr dirty="0" sz="3200" spc="500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3200" spc="55">
                <a:solidFill>
                  <a:srgbClr val="F2F5F9"/>
                </a:solidFill>
                <a:latin typeface="Arial"/>
                <a:cs typeface="Arial"/>
              </a:rPr>
              <a:t>presentation.</a:t>
            </a:r>
            <a:endParaRPr sz="3200">
              <a:latin typeface="Arial"/>
              <a:cs typeface="Arial"/>
            </a:endParaRPr>
          </a:p>
          <a:p>
            <a:pPr marL="702945" marR="5080">
              <a:lnSpc>
                <a:spcPct val="115199"/>
              </a:lnSpc>
            </a:pPr>
            <a:r>
              <a:rPr dirty="0" sz="3200" spc="-55">
                <a:solidFill>
                  <a:srgbClr val="F2F5F9"/>
                </a:solidFill>
                <a:latin typeface="Arial"/>
                <a:cs typeface="Arial"/>
              </a:rPr>
              <a:t>Found </a:t>
            </a:r>
            <a:r>
              <a:rPr dirty="0" sz="3200" spc="55">
                <a:solidFill>
                  <a:srgbClr val="F2F5F9"/>
                </a:solidFill>
                <a:latin typeface="Arial"/>
                <a:cs typeface="Arial"/>
              </a:rPr>
              <a:t>the </a:t>
            </a:r>
            <a:r>
              <a:rPr dirty="0" sz="3200" spc="40">
                <a:solidFill>
                  <a:srgbClr val="F2F5F9"/>
                </a:solidFill>
                <a:latin typeface="Arial"/>
                <a:cs typeface="Arial"/>
              </a:rPr>
              <a:t>relevant </a:t>
            </a:r>
            <a:r>
              <a:rPr dirty="0" sz="3200" spc="65">
                <a:solidFill>
                  <a:srgbClr val="F2F5F9"/>
                </a:solidFill>
                <a:latin typeface="Arial"/>
                <a:cs typeface="Arial"/>
              </a:rPr>
              <a:t>details </a:t>
            </a:r>
            <a:r>
              <a:rPr dirty="0" sz="3200" spc="30">
                <a:solidFill>
                  <a:srgbClr val="F2F5F9"/>
                </a:solidFill>
                <a:latin typeface="Arial"/>
                <a:cs typeface="Arial"/>
              </a:rPr>
              <a:t>which </a:t>
            </a:r>
            <a:r>
              <a:rPr dirty="0" sz="3200" spc="40">
                <a:solidFill>
                  <a:srgbClr val="F2F5F9"/>
                </a:solidFill>
                <a:latin typeface="Arial"/>
                <a:cs typeface="Arial"/>
              </a:rPr>
              <a:t>are </a:t>
            </a:r>
            <a:r>
              <a:rPr dirty="0" sz="3200" spc="-45">
                <a:solidFill>
                  <a:srgbClr val="F2F5F9"/>
                </a:solidFill>
                <a:latin typeface="Arial"/>
                <a:cs typeface="Arial"/>
              </a:rPr>
              <a:t>used </a:t>
            </a:r>
            <a:r>
              <a:rPr dirty="0" sz="3200" spc="-20">
                <a:solidFill>
                  <a:srgbClr val="F2F5F9"/>
                </a:solidFill>
                <a:latin typeface="Arial"/>
                <a:cs typeface="Arial"/>
              </a:rPr>
              <a:t>in </a:t>
            </a:r>
            <a:r>
              <a:rPr dirty="0" sz="3200" spc="55">
                <a:solidFill>
                  <a:srgbClr val="F2F5F9"/>
                </a:solidFill>
                <a:latin typeface="Arial"/>
                <a:cs typeface="Arial"/>
              </a:rPr>
              <a:t>the </a:t>
            </a:r>
            <a:r>
              <a:rPr dirty="0" sz="3200" spc="105">
                <a:solidFill>
                  <a:srgbClr val="F2F5F9"/>
                </a:solidFill>
                <a:latin typeface="Arial"/>
                <a:cs typeface="Arial"/>
              </a:rPr>
              <a:t>project </a:t>
            </a:r>
            <a:r>
              <a:rPr dirty="0" sz="3200">
                <a:solidFill>
                  <a:srgbClr val="F2F5F9"/>
                </a:solidFill>
                <a:latin typeface="Arial"/>
                <a:cs typeface="Arial"/>
              </a:rPr>
              <a:t>like </a:t>
            </a:r>
            <a:r>
              <a:rPr dirty="0" sz="3200" spc="50">
                <a:solidFill>
                  <a:srgbClr val="F2F5F9"/>
                </a:solidFill>
                <a:latin typeface="Arial"/>
                <a:cs typeface="Arial"/>
              </a:rPr>
              <a:t>articles,  </a:t>
            </a:r>
            <a:r>
              <a:rPr dirty="0" sz="3200">
                <a:solidFill>
                  <a:srgbClr val="F2F5F9"/>
                </a:solidFill>
                <a:latin typeface="Arial"/>
                <a:cs typeface="Arial"/>
              </a:rPr>
              <a:t>useful</a:t>
            </a:r>
            <a:r>
              <a:rPr dirty="0" sz="3200" spc="160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3200" spc="-45">
                <a:solidFill>
                  <a:srgbClr val="F2F5F9"/>
                </a:solidFill>
                <a:latin typeface="Arial"/>
                <a:cs typeface="Arial"/>
              </a:rPr>
              <a:t>links.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02102" y="8935084"/>
            <a:ext cx="386842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400" spc="-190">
                <a:solidFill>
                  <a:srgbClr val="F2F5F9"/>
                </a:solidFill>
                <a:latin typeface="Arial"/>
                <a:cs typeface="Arial"/>
              </a:rPr>
              <a:t>GROUP </a:t>
            </a:r>
            <a:r>
              <a:rPr dirty="0" sz="2400" spc="-35">
                <a:solidFill>
                  <a:srgbClr val="F2F5F9"/>
                </a:solidFill>
                <a:latin typeface="Arial"/>
                <a:cs typeface="Arial"/>
              </a:rPr>
              <a:t>08 </a:t>
            </a:r>
            <a:r>
              <a:rPr dirty="0" sz="2400" spc="-30">
                <a:solidFill>
                  <a:srgbClr val="F2F5F9"/>
                </a:solidFill>
                <a:latin typeface="Arial"/>
                <a:cs typeface="Arial"/>
              </a:rPr>
              <a:t>: </a:t>
            </a:r>
            <a:r>
              <a:rPr dirty="0" sz="2400" spc="-245">
                <a:solidFill>
                  <a:srgbClr val="F2F5F9"/>
                </a:solidFill>
                <a:latin typeface="Arial"/>
                <a:cs typeface="Arial"/>
              </a:rPr>
              <a:t>INVERSE</a:t>
            </a:r>
            <a:r>
              <a:rPr dirty="0" sz="2400" spc="145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2400" spc="-229">
                <a:solidFill>
                  <a:srgbClr val="F2F5F9"/>
                </a:solidFill>
                <a:latin typeface="Arial"/>
                <a:cs typeface="Arial"/>
              </a:rPr>
              <a:t>MATRIX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028712"/>
            <a:ext cx="209550" cy="8229600"/>
          </a:xfrm>
          <a:custGeom>
            <a:avLst/>
            <a:gdLst/>
            <a:ahLst/>
            <a:cxnLst/>
            <a:rect l="l" t="t" r="r" b="b"/>
            <a:pathLst>
              <a:path w="209550" h="8229600">
                <a:moveTo>
                  <a:pt x="20955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209550" y="0"/>
                </a:lnTo>
                <a:lnTo>
                  <a:pt x="209550" y="8229600"/>
                </a:lnTo>
                <a:close/>
              </a:path>
            </a:pathLst>
          </a:custGeom>
          <a:solidFill>
            <a:srgbClr val="F2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0452" y="1814193"/>
            <a:ext cx="691642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425" b="1">
                <a:solidFill>
                  <a:srgbClr val="FFDA15"/>
                </a:solidFill>
                <a:latin typeface="Arial"/>
                <a:cs typeface="Arial"/>
              </a:rPr>
              <a:t>CONTRIBUTION</a:t>
            </a:r>
            <a:endParaRPr sz="6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02859" y="11"/>
            <a:ext cx="285750" cy="10287000"/>
          </a:xfrm>
          <a:custGeom>
            <a:avLst/>
            <a:gdLst/>
            <a:ahLst/>
            <a:cxnLst/>
            <a:rect l="l" t="t" r="r" b="b"/>
            <a:pathLst>
              <a:path w="285750" h="10287000">
                <a:moveTo>
                  <a:pt x="285136" y="10286988"/>
                </a:moveTo>
                <a:lnTo>
                  <a:pt x="0" y="10286988"/>
                </a:lnTo>
                <a:lnTo>
                  <a:pt x="0" y="0"/>
                </a:lnTo>
                <a:lnTo>
                  <a:pt x="285136" y="0"/>
                </a:lnTo>
                <a:lnTo>
                  <a:pt x="285136" y="10286988"/>
                </a:lnTo>
                <a:close/>
              </a:path>
            </a:pathLst>
          </a:custGeom>
          <a:solidFill>
            <a:srgbClr val="F2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24627" y="4825471"/>
            <a:ext cx="13335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24627" y="5387446"/>
            <a:ext cx="13335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24627" y="5949421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24627" y="6511396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140452" y="2900204"/>
            <a:ext cx="13261975" cy="4457700"/>
          </a:xfrm>
          <a:prstGeom prst="rect">
            <a:avLst/>
          </a:prstGeom>
        </p:spPr>
        <p:txBody>
          <a:bodyPr wrap="square" lIns="0" tIns="522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15"/>
              </a:spcBef>
            </a:pPr>
            <a:r>
              <a:rPr dirty="0" sz="6000" spc="-325">
                <a:solidFill>
                  <a:srgbClr val="F2F5F9"/>
                </a:solidFill>
                <a:latin typeface="Arial"/>
                <a:cs typeface="Arial"/>
              </a:rPr>
              <a:t>RONIT</a:t>
            </a:r>
            <a:r>
              <a:rPr dirty="0" sz="6000" spc="690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6000" spc="-310">
                <a:solidFill>
                  <a:srgbClr val="F2F5F9"/>
                </a:solidFill>
                <a:latin typeface="Arial"/>
                <a:cs typeface="Arial"/>
              </a:rPr>
              <a:t>SHAH</a:t>
            </a:r>
            <a:endParaRPr sz="6000">
              <a:latin typeface="Arial"/>
              <a:cs typeface="Arial"/>
            </a:endParaRPr>
          </a:p>
          <a:p>
            <a:pPr marL="702945" marR="5459095">
              <a:lnSpc>
                <a:spcPct val="115199"/>
              </a:lnSpc>
              <a:spcBef>
                <a:spcPts val="1560"/>
              </a:spcBef>
            </a:pPr>
            <a:r>
              <a:rPr dirty="0" sz="3200" spc="15">
                <a:solidFill>
                  <a:srgbClr val="F2F5F9"/>
                </a:solidFill>
                <a:latin typeface="Arial"/>
                <a:cs typeface="Arial"/>
              </a:rPr>
              <a:t>Prepared </a:t>
            </a:r>
            <a:r>
              <a:rPr dirty="0" sz="3200" spc="-25">
                <a:solidFill>
                  <a:srgbClr val="F2F5F9"/>
                </a:solidFill>
                <a:latin typeface="Arial"/>
                <a:cs typeface="Arial"/>
              </a:rPr>
              <a:t>slides </a:t>
            </a:r>
            <a:r>
              <a:rPr dirty="0" sz="3200" spc="100">
                <a:solidFill>
                  <a:srgbClr val="F2F5F9"/>
                </a:solidFill>
                <a:latin typeface="Arial"/>
                <a:cs typeface="Arial"/>
              </a:rPr>
              <a:t>for </a:t>
            </a:r>
            <a:r>
              <a:rPr dirty="0" sz="3200" spc="55">
                <a:solidFill>
                  <a:srgbClr val="F2F5F9"/>
                </a:solidFill>
                <a:latin typeface="Arial"/>
                <a:cs typeface="Arial"/>
              </a:rPr>
              <a:t>presentation.  </a:t>
            </a:r>
            <a:r>
              <a:rPr dirty="0" sz="3200" spc="105">
                <a:solidFill>
                  <a:srgbClr val="F2F5F9"/>
                </a:solidFill>
                <a:latin typeface="Arial"/>
                <a:cs typeface="Arial"/>
              </a:rPr>
              <a:t>Collected </a:t>
            </a:r>
            <a:r>
              <a:rPr dirty="0" sz="3200" spc="65">
                <a:solidFill>
                  <a:srgbClr val="F2F5F9"/>
                </a:solidFill>
                <a:latin typeface="Arial"/>
                <a:cs typeface="Arial"/>
              </a:rPr>
              <a:t>information </a:t>
            </a:r>
            <a:r>
              <a:rPr dirty="0" sz="3200" spc="100">
                <a:solidFill>
                  <a:srgbClr val="F2F5F9"/>
                </a:solidFill>
                <a:latin typeface="Arial"/>
                <a:cs typeface="Arial"/>
              </a:rPr>
              <a:t>for </a:t>
            </a:r>
            <a:r>
              <a:rPr dirty="0" sz="3200" spc="55">
                <a:solidFill>
                  <a:srgbClr val="F2F5F9"/>
                </a:solidFill>
                <a:latin typeface="Arial"/>
                <a:cs typeface="Arial"/>
              </a:rPr>
              <a:t>the</a:t>
            </a:r>
            <a:r>
              <a:rPr dirty="0" sz="3200" spc="380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3200" spc="80">
                <a:solidFill>
                  <a:srgbClr val="F2F5F9"/>
                </a:solidFill>
                <a:latin typeface="Arial"/>
                <a:cs typeface="Arial"/>
              </a:rPr>
              <a:t>content.</a:t>
            </a:r>
            <a:endParaRPr sz="3200">
              <a:latin typeface="Arial"/>
              <a:cs typeface="Arial"/>
            </a:endParaRPr>
          </a:p>
          <a:p>
            <a:pPr marL="702945" marR="5080">
              <a:lnSpc>
                <a:spcPct val="115199"/>
              </a:lnSpc>
            </a:pPr>
            <a:r>
              <a:rPr dirty="0" sz="3200">
                <a:solidFill>
                  <a:srgbClr val="F2F5F9"/>
                </a:solidFill>
                <a:latin typeface="Arial"/>
                <a:cs typeface="Arial"/>
              </a:rPr>
              <a:t>Analyzed </a:t>
            </a:r>
            <a:r>
              <a:rPr dirty="0" sz="3200" spc="55">
                <a:solidFill>
                  <a:srgbClr val="F2F5F9"/>
                </a:solidFill>
                <a:latin typeface="Arial"/>
                <a:cs typeface="Arial"/>
              </a:rPr>
              <a:t>the </a:t>
            </a:r>
            <a:r>
              <a:rPr dirty="0" sz="3200" spc="85">
                <a:solidFill>
                  <a:srgbClr val="F2F5F9"/>
                </a:solidFill>
                <a:latin typeface="Arial"/>
                <a:cs typeface="Arial"/>
              </a:rPr>
              <a:t>code </a:t>
            </a:r>
            <a:r>
              <a:rPr dirty="0" sz="3200" spc="40">
                <a:solidFill>
                  <a:srgbClr val="F2F5F9"/>
                </a:solidFill>
                <a:latin typeface="Arial"/>
                <a:cs typeface="Arial"/>
              </a:rPr>
              <a:t>and </a:t>
            </a:r>
            <a:r>
              <a:rPr dirty="0" sz="3200" spc="100">
                <a:solidFill>
                  <a:srgbClr val="F2F5F9"/>
                </a:solidFill>
                <a:latin typeface="Arial"/>
                <a:cs typeface="Arial"/>
              </a:rPr>
              <a:t>text encryption/decryption </a:t>
            </a:r>
            <a:r>
              <a:rPr dirty="0" sz="3200" spc="60">
                <a:solidFill>
                  <a:srgbClr val="F2F5F9"/>
                </a:solidFill>
                <a:latin typeface="Arial"/>
                <a:cs typeface="Arial"/>
              </a:rPr>
              <a:t>algorithm.  </a:t>
            </a:r>
            <a:r>
              <a:rPr dirty="0" sz="3200" spc="-55">
                <a:solidFill>
                  <a:srgbClr val="F2F5F9"/>
                </a:solidFill>
                <a:latin typeface="Arial"/>
                <a:cs typeface="Arial"/>
              </a:rPr>
              <a:t>Found </a:t>
            </a:r>
            <a:r>
              <a:rPr dirty="0" sz="3200" spc="55">
                <a:solidFill>
                  <a:srgbClr val="F2F5F9"/>
                </a:solidFill>
                <a:latin typeface="Arial"/>
                <a:cs typeface="Arial"/>
              </a:rPr>
              <a:t>the </a:t>
            </a:r>
            <a:r>
              <a:rPr dirty="0" sz="3200" spc="40">
                <a:solidFill>
                  <a:srgbClr val="F2F5F9"/>
                </a:solidFill>
                <a:latin typeface="Arial"/>
                <a:cs typeface="Arial"/>
              </a:rPr>
              <a:t>relevant </a:t>
            </a:r>
            <a:r>
              <a:rPr dirty="0" sz="3200" spc="114">
                <a:solidFill>
                  <a:srgbClr val="F2F5F9"/>
                </a:solidFill>
                <a:latin typeface="Arial"/>
                <a:cs typeface="Arial"/>
              </a:rPr>
              <a:t>detail </a:t>
            </a:r>
            <a:r>
              <a:rPr dirty="0" sz="3200" spc="30">
                <a:solidFill>
                  <a:srgbClr val="F2F5F9"/>
                </a:solidFill>
                <a:latin typeface="Arial"/>
                <a:cs typeface="Arial"/>
              </a:rPr>
              <a:t>which </a:t>
            </a:r>
            <a:r>
              <a:rPr dirty="0" sz="3200" spc="40">
                <a:solidFill>
                  <a:srgbClr val="F2F5F9"/>
                </a:solidFill>
                <a:latin typeface="Arial"/>
                <a:cs typeface="Arial"/>
              </a:rPr>
              <a:t>are </a:t>
            </a:r>
            <a:r>
              <a:rPr dirty="0" sz="3200" spc="-45">
                <a:solidFill>
                  <a:srgbClr val="F2F5F9"/>
                </a:solidFill>
                <a:latin typeface="Arial"/>
                <a:cs typeface="Arial"/>
              </a:rPr>
              <a:t>used </a:t>
            </a:r>
            <a:r>
              <a:rPr dirty="0" sz="3200" spc="-20">
                <a:solidFill>
                  <a:srgbClr val="F2F5F9"/>
                </a:solidFill>
                <a:latin typeface="Arial"/>
                <a:cs typeface="Arial"/>
              </a:rPr>
              <a:t>in </a:t>
            </a:r>
            <a:r>
              <a:rPr dirty="0" sz="3200" spc="55">
                <a:solidFill>
                  <a:srgbClr val="F2F5F9"/>
                </a:solidFill>
                <a:latin typeface="Arial"/>
                <a:cs typeface="Arial"/>
              </a:rPr>
              <a:t>the </a:t>
            </a:r>
            <a:r>
              <a:rPr dirty="0" sz="3200" spc="105">
                <a:solidFill>
                  <a:srgbClr val="F2F5F9"/>
                </a:solidFill>
                <a:latin typeface="Arial"/>
                <a:cs typeface="Arial"/>
              </a:rPr>
              <a:t>project </a:t>
            </a:r>
            <a:r>
              <a:rPr dirty="0" sz="3200">
                <a:solidFill>
                  <a:srgbClr val="F2F5F9"/>
                </a:solidFill>
                <a:latin typeface="Arial"/>
                <a:cs typeface="Arial"/>
              </a:rPr>
              <a:t>like </a:t>
            </a:r>
            <a:r>
              <a:rPr dirty="0" sz="3200" spc="50">
                <a:solidFill>
                  <a:srgbClr val="F2F5F9"/>
                </a:solidFill>
                <a:latin typeface="Arial"/>
                <a:cs typeface="Arial"/>
              </a:rPr>
              <a:t>articles,  </a:t>
            </a:r>
            <a:r>
              <a:rPr dirty="0" sz="3200">
                <a:solidFill>
                  <a:srgbClr val="F2F5F9"/>
                </a:solidFill>
                <a:latin typeface="Arial"/>
                <a:cs typeface="Arial"/>
              </a:rPr>
              <a:t>useful</a:t>
            </a:r>
            <a:r>
              <a:rPr dirty="0" sz="3200" spc="160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3200" spc="-45">
                <a:solidFill>
                  <a:srgbClr val="F2F5F9"/>
                </a:solidFill>
                <a:latin typeface="Arial"/>
                <a:cs typeface="Arial"/>
              </a:rPr>
              <a:t>links.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02102" y="8935084"/>
            <a:ext cx="386842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400" spc="-190">
                <a:solidFill>
                  <a:srgbClr val="F2F5F9"/>
                </a:solidFill>
                <a:latin typeface="Arial"/>
                <a:cs typeface="Arial"/>
              </a:rPr>
              <a:t>GROUP </a:t>
            </a:r>
            <a:r>
              <a:rPr dirty="0" sz="2400" spc="-35">
                <a:solidFill>
                  <a:srgbClr val="F2F5F9"/>
                </a:solidFill>
                <a:latin typeface="Arial"/>
                <a:cs typeface="Arial"/>
              </a:rPr>
              <a:t>08 </a:t>
            </a:r>
            <a:r>
              <a:rPr dirty="0" sz="2400" spc="-30">
                <a:solidFill>
                  <a:srgbClr val="F2F5F9"/>
                </a:solidFill>
                <a:latin typeface="Arial"/>
                <a:cs typeface="Arial"/>
              </a:rPr>
              <a:t>: </a:t>
            </a:r>
            <a:r>
              <a:rPr dirty="0" sz="2400" spc="-245">
                <a:solidFill>
                  <a:srgbClr val="F2F5F9"/>
                </a:solidFill>
                <a:latin typeface="Arial"/>
                <a:cs typeface="Arial"/>
              </a:rPr>
              <a:t>INVERSE</a:t>
            </a:r>
            <a:r>
              <a:rPr dirty="0" sz="2400" spc="145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2400" spc="-229">
                <a:solidFill>
                  <a:srgbClr val="F2F5F9"/>
                </a:solidFill>
                <a:latin typeface="Arial"/>
                <a:cs typeface="Arial"/>
              </a:rPr>
              <a:t>MATRIX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028712"/>
            <a:ext cx="209550" cy="8229600"/>
          </a:xfrm>
          <a:custGeom>
            <a:avLst/>
            <a:gdLst/>
            <a:ahLst/>
            <a:cxnLst/>
            <a:rect l="l" t="t" r="r" b="b"/>
            <a:pathLst>
              <a:path w="209550" h="8229600">
                <a:moveTo>
                  <a:pt x="20955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209550" y="0"/>
                </a:lnTo>
                <a:lnTo>
                  <a:pt x="209550" y="8229600"/>
                </a:lnTo>
                <a:close/>
              </a:path>
            </a:pathLst>
          </a:custGeom>
          <a:solidFill>
            <a:srgbClr val="F2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0452" y="1814193"/>
            <a:ext cx="691642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425" b="1">
                <a:solidFill>
                  <a:srgbClr val="FFDA15"/>
                </a:solidFill>
                <a:latin typeface="Arial"/>
                <a:cs typeface="Arial"/>
              </a:rPr>
              <a:t>CONTRIBUTION</a:t>
            </a:r>
            <a:endParaRPr sz="6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02859" y="11"/>
            <a:ext cx="285750" cy="10287000"/>
          </a:xfrm>
          <a:custGeom>
            <a:avLst/>
            <a:gdLst/>
            <a:ahLst/>
            <a:cxnLst/>
            <a:rect l="l" t="t" r="r" b="b"/>
            <a:pathLst>
              <a:path w="285750" h="10287000">
                <a:moveTo>
                  <a:pt x="285136" y="10286988"/>
                </a:moveTo>
                <a:lnTo>
                  <a:pt x="0" y="10286988"/>
                </a:lnTo>
                <a:lnTo>
                  <a:pt x="0" y="0"/>
                </a:lnTo>
                <a:lnTo>
                  <a:pt x="285136" y="0"/>
                </a:lnTo>
                <a:lnTo>
                  <a:pt x="285136" y="10286988"/>
                </a:lnTo>
                <a:close/>
              </a:path>
            </a:pathLst>
          </a:custGeom>
          <a:solidFill>
            <a:srgbClr val="F2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24627" y="4825471"/>
            <a:ext cx="13335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24627" y="5387446"/>
            <a:ext cx="13335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24627" y="5949421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24627" y="6511396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140452" y="2900204"/>
            <a:ext cx="13437869" cy="4457700"/>
          </a:xfrm>
          <a:prstGeom prst="rect">
            <a:avLst/>
          </a:prstGeom>
        </p:spPr>
        <p:txBody>
          <a:bodyPr wrap="square" lIns="0" tIns="522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15"/>
              </a:spcBef>
            </a:pPr>
            <a:r>
              <a:rPr dirty="0" sz="6000" spc="-390">
                <a:solidFill>
                  <a:srgbClr val="F2F5F9"/>
                </a:solidFill>
                <a:latin typeface="Arial"/>
                <a:cs typeface="Arial"/>
              </a:rPr>
              <a:t>SHREY</a:t>
            </a:r>
            <a:r>
              <a:rPr dirty="0" sz="6000" spc="690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6000" spc="-55">
                <a:solidFill>
                  <a:srgbClr val="F2F5F9"/>
                </a:solidFill>
                <a:latin typeface="Arial"/>
                <a:cs typeface="Arial"/>
              </a:rPr>
              <a:t>SOMANI</a:t>
            </a:r>
            <a:endParaRPr sz="6000">
              <a:latin typeface="Arial"/>
              <a:cs typeface="Arial"/>
            </a:endParaRPr>
          </a:p>
          <a:p>
            <a:pPr marL="702945" marR="6649084">
              <a:lnSpc>
                <a:spcPct val="115199"/>
              </a:lnSpc>
              <a:spcBef>
                <a:spcPts val="1560"/>
              </a:spcBef>
            </a:pPr>
            <a:r>
              <a:rPr dirty="0" sz="3200" spc="40">
                <a:solidFill>
                  <a:srgbClr val="F2F5F9"/>
                </a:solidFill>
                <a:latin typeface="Arial"/>
                <a:cs typeface="Arial"/>
              </a:rPr>
              <a:t>Made </a:t>
            </a:r>
            <a:r>
              <a:rPr dirty="0" sz="3200" spc="-5">
                <a:solidFill>
                  <a:srgbClr val="F2F5F9"/>
                </a:solidFill>
                <a:latin typeface="Arial"/>
                <a:cs typeface="Arial"/>
              </a:rPr>
              <a:t>Report </a:t>
            </a:r>
            <a:r>
              <a:rPr dirty="0" sz="3200" spc="100">
                <a:solidFill>
                  <a:srgbClr val="F2F5F9"/>
                </a:solidFill>
                <a:latin typeface="Arial"/>
                <a:cs typeface="Arial"/>
              </a:rPr>
              <a:t>for project.  </a:t>
            </a:r>
            <a:r>
              <a:rPr dirty="0" sz="3200" spc="15">
                <a:solidFill>
                  <a:srgbClr val="F2F5F9"/>
                </a:solidFill>
                <a:latin typeface="Arial"/>
                <a:cs typeface="Arial"/>
              </a:rPr>
              <a:t>Prepared </a:t>
            </a:r>
            <a:r>
              <a:rPr dirty="0" sz="3200" spc="-25">
                <a:solidFill>
                  <a:srgbClr val="F2F5F9"/>
                </a:solidFill>
                <a:latin typeface="Arial"/>
                <a:cs typeface="Arial"/>
              </a:rPr>
              <a:t>slides </a:t>
            </a:r>
            <a:r>
              <a:rPr dirty="0" sz="3200" spc="100">
                <a:solidFill>
                  <a:srgbClr val="F2F5F9"/>
                </a:solidFill>
                <a:latin typeface="Arial"/>
                <a:cs typeface="Arial"/>
              </a:rPr>
              <a:t>for</a:t>
            </a:r>
            <a:r>
              <a:rPr dirty="0" sz="3200" spc="500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3200" spc="55">
                <a:solidFill>
                  <a:srgbClr val="F2F5F9"/>
                </a:solidFill>
                <a:latin typeface="Arial"/>
                <a:cs typeface="Arial"/>
              </a:rPr>
              <a:t>presentation.</a:t>
            </a:r>
            <a:endParaRPr sz="3200">
              <a:latin typeface="Arial"/>
              <a:cs typeface="Arial"/>
            </a:endParaRPr>
          </a:p>
          <a:p>
            <a:pPr marL="702945">
              <a:lnSpc>
                <a:spcPct val="100000"/>
              </a:lnSpc>
              <a:spcBef>
                <a:spcPts val="585"/>
              </a:spcBef>
            </a:pPr>
            <a:r>
              <a:rPr dirty="0" sz="3200">
                <a:solidFill>
                  <a:srgbClr val="F2F5F9"/>
                </a:solidFill>
                <a:latin typeface="Arial"/>
                <a:cs typeface="Arial"/>
              </a:rPr>
              <a:t>Analyzed </a:t>
            </a:r>
            <a:r>
              <a:rPr dirty="0" sz="3200" spc="55">
                <a:solidFill>
                  <a:srgbClr val="F2F5F9"/>
                </a:solidFill>
                <a:latin typeface="Arial"/>
                <a:cs typeface="Arial"/>
              </a:rPr>
              <a:t>the </a:t>
            </a:r>
            <a:r>
              <a:rPr dirty="0" sz="3200" spc="85">
                <a:solidFill>
                  <a:srgbClr val="F2F5F9"/>
                </a:solidFill>
                <a:latin typeface="Arial"/>
                <a:cs typeface="Arial"/>
              </a:rPr>
              <a:t>code </a:t>
            </a:r>
            <a:r>
              <a:rPr dirty="0" sz="3200" spc="40">
                <a:solidFill>
                  <a:srgbClr val="F2F5F9"/>
                </a:solidFill>
                <a:latin typeface="Arial"/>
                <a:cs typeface="Arial"/>
              </a:rPr>
              <a:t>and </a:t>
            </a:r>
            <a:r>
              <a:rPr dirty="0" sz="3200" spc="100">
                <a:solidFill>
                  <a:srgbClr val="F2F5F9"/>
                </a:solidFill>
                <a:latin typeface="Arial"/>
                <a:cs typeface="Arial"/>
              </a:rPr>
              <a:t>text encryption/decryption</a:t>
            </a:r>
            <a:r>
              <a:rPr dirty="0" sz="3200" spc="730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3200" spc="60">
                <a:solidFill>
                  <a:srgbClr val="F2F5F9"/>
                </a:solidFill>
                <a:latin typeface="Arial"/>
                <a:cs typeface="Arial"/>
              </a:rPr>
              <a:t>algorithm.</a:t>
            </a:r>
            <a:endParaRPr sz="3200">
              <a:latin typeface="Arial"/>
              <a:cs typeface="Arial"/>
            </a:endParaRPr>
          </a:p>
          <a:p>
            <a:pPr marL="702945" marR="5080">
              <a:lnSpc>
                <a:spcPct val="115199"/>
              </a:lnSpc>
            </a:pPr>
            <a:r>
              <a:rPr dirty="0" sz="3200" spc="-55">
                <a:solidFill>
                  <a:srgbClr val="F2F5F9"/>
                </a:solidFill>
                <a:latin typeface="Arial"/>
                <a:cs typeface="Arial"/>
              </a:rPr>
              <a:t>Found </a:t>
            </a:r>
            <a:r>
              <a:rPr dirty="0" sz="3200" spc="55">
                <a:solidFill>
                  <a:srgbClr val="F2F5F9"/>
                </a:solidFill>
                <a:latin typeface="Arial"/>
                <a:cs typeface="Arial"/>
              </a:rPr>
              <a:t>the </a:t>
            </a:r>
            <a:r>
              <a:rPr dirty="0" sz="3200" spc="40">
                <a:solidFill>
                  <a:srgbClr val="F2F5F9"/>
                </a:solidFill>
                <a:latin typeface="Arial"/>
                <a:cs typeface="Arial"/>
              </a:rPr>
              <a:t>relevant </a:t>
            </a:r>
            <a:r>
              <a:rPr dirty="0" sz="3200" spc="65">
                <a:solidFill>
                  <a:srgbClr val="F2F5F9"/>
                </a:solidFill>
                <a:latin typeface="Arial"/>
                <a:cs typeface="Arial"/>
              </a:rPr>
              <a:t>details </a:t>
            </a:r>
            <a:r>
              <a:rPr dirty="0" sz="3200" spc="30">
                <a:solidFill>
                  <a:srgbClr val="F2F5F9"/>
                </a:solidFill>
                <a:latin typeface="Arial"/>
                <a:cs typeface="Arial"/>
              </a:rPr>
              <a:t>which </a:t>
            </a:r>
            <a:r>
              <a:rPr dirty="0" sz="3200" spc="40">
                <a:solidFill>
                  <a:srgbClr val="F2F5F9"/>
                </a:solidFill>
                <a:latin typeface="Arial"/>
                <a:cs typeface="Arial"/>
              </a:rPr>
              <a:t>are </a:t>
            </a:r>
            <a:r>
              <a:rPr dirty="0" sz="3200" spc="-45">
                <a:solidFill>
                  <a:srgbClr val="F2F5F9"/>
                </a:solidFill>
                <a:latin typeface="Arial"/>
                <a:cs typeface="Arial"/>
              </a:rPr>
              <a:t>used </a:t>
            </a:r>
            <a:r>
              <a:rPr dirty="0" sz="3200" spc="-20">
                <a:solidFill>
                  <a:srgbClr val="F2F5F9"/>
                </a:solidFill>
                <a:latin typeface="Arial"/>
                <a:cs typeface="Arial"/>
              </a:rPr>
              <a:t>in </a:t>
            </a:r>
            <a:r>
              <a:rPr dirty="0" sz="3200" spc="55">
                <a:solidFill>
                  <a:srgbClr val="F2F5F9"/>
                </a:solidFill>
                <a:latin typeface="Arial"/>
                <a:cs typeface="Arial"/>
              </a:rPr>
              <a:t>the </a:t>
            </a:r>
            <a:r>
              <a:rPr dirty="0" sz="3200" spc="105">
                <a:solidFill>
                  <a:srgbClr val="F2F5F9"/>
                </a:solidFill>
                <a:latin typeface="Arial"/>
                <a:cs typeface="Arial"/>
              </a:rPr>
              <a:t>project </a:t>
            </a:r>
            <a:r>
              <a:rPr dirty="0" sz="3200">
                <a:solidFill>
                  <a:srgbClr val="F2F5F9"/>
                </a:solidFill>
                <a:latin typeface="Arial"/>
                <a:cs typeface="Arial"/>
              </a:rPr>
              <a:t>like </a:t>
            </a:r>
            <a:r>
              <a:rPr dirty="0" sz="3200" spc="50">
                <a:solidFill>
                  <a:srgbClr val="F2F5F9"/>
                </a:solidFill>
                <a:latin typeface="Arial"/>
                <a:cs typeface="Arial"/>
              </a:rPr>
              <a:t>articles,  </a:t>
            </a:r>
            <a:r>
              <a:rPr dirty="0" sz="3200">
                <a:solidFill>
                  <a:srgbClr val="F2F5F9"/>
                </a:solidFill>
                <a:latin typeface="Arial"/>
                <a:cs typeface="Arial"/>
              </a:rPr>
              <a:t>useful</a:t>
            </a:r>
            <a:r>
              <a:rPr dirty="0" sz="3200" spc="160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3200" spc="-45">
                <a:solidFill>
                  <a:srgbClr val="F2F5F9"/>
                </a:solidFill>
                <a:latin typeface="Arial"/>
                <a:cs typeface="Arial"/>
              </a:rPr>
              <a:t>links.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02102" y="8935084"/>
            <a:ext cx="386842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400" spc="-190">
                <a:solidFill>
                  <a:srgbClr val="F2F5F9"/>
                </a:solidFill>
                <a:latin typeface="Arial"/>
                <a:cs typeface="Arial"/>
              </a:rPr>
              <a:t>GROUP </a:t>
            </a:r>
            <a:r>
              <a:rPr dirty="0" sz="2400" spc="-35">
                <a:solidFill>
                  <a:srgbClr val="F2F5F9"/>
                </a:solidFill>
                <a:latin typeface="Arial"/>
                <a:cs typeface="Arial"/>
              </a:rPr>
              <a:t>08 </a:t>
            </a:r>
            <a:r>
              <a:rPr dirty="0" sz="2400" spc="-30">
                <a:solidFill>
                  <a:srgbClr val="F2F5F9"/>
                </a:solidFill>
                <a:latin typeface="Arial"/>
                <a:cs typeface="Arial"/>
              </a:rPr>
              <a:t>: </a:t>
            </a:r>
            <a:r>
              <a:rPr dirty="0" sz="2400" spc="-245">
                <a:solidFill>
                  <a:srgbClr val="F2F5F9"/>
                </a:solidFill>
                <a:latin typeface="Arial"/>
                <a:cs typeface="Arial"/>
              </a:rPr>
              <a:t>INVERSE</a:t>
            </a:r>
            <a:r>
              <a:rPr dirty="0" sz="2400" spc="145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2400" spc="-229">
                <a:solidFill>
                  <a:srgbClr val="F2F5F9"/>
                </a:solidFill>
                <a:latin typeface="Arial"/>
                <a:cs typeface="Arial"/>
              </a:rPr>
              <a:t>MATRIX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"/>
            <a:ext cx="18002885" cy="10287000"/>
          </a:xfrm>
          <a:custGeom>
            <a:avLst/>
            <a:gdLst/>
            <a:ahLst/>
            <a:cxnLst/>
            <a:rect l="l" t="t" r="r" b="b"/>
            <a:pathLst>
              <a:path w="18002885" h="10287000">
                <a:moveTo>
                  <a:pt x="0" y="10287000"/>
                </a:moveTo>
                <a:lnTo>
                  <a:pt x="18002859" y="10287000"/>
                </a:lnTo>
                <a:lnTo>
                  <a:pt x="18002859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40423" y="1028712"/>
            <a:ext cx="209550" cy="8229600"/>
          </a:xfrm>
          <a:custGeom>
            <a:avLst/>
            <a:gdLst/>
            <a:ahLst/>
            <a:cxnLst/>
            <a:rect l="l" t="t" r="r" b="b"/>
            <a:pathLst>
              <a:path w="209550" h="8229600">
                <a:moveTo>
                  <a:pt x="20955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209550" y="0"/>
                </a:lnTo>
                <a:lnTo>
                  <a:pt x="209550" y="8229600"/>
                </a:lnTo>
                <a:close/>
              </a:path>
            </a:pathLst>
          </a:custGeom>
          <a:solidFill>
            <a:srgbClr val="F2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002859" y="11"/>
            <a:ext cx="285750" cy="10287000"/>
          </a:xfrm>
          <a:custGeom>
            <a:avLst/>
            <a:gdLst/>
            <a:ahLst/>
            <a:cxnLst/>
            <a:rect l="l" t="t" r="r" b="b"/>
            <a:pathLst>
              <a:path w="285750" h="10287000">
                <a:moveTo>
                  <a:pt x="285136" y="10286988"/>
                </a:moveTo>
                <a:lnTo>
                  <a:pt x="0" y="10286988"/>
                </a:lnTo>
                <a:lnTo>
                  <a:pt x="0" y="0"/>
                </a:lnTo>
                <a:lnTo>
                  <a:pt x="285136" y="0"/>
                </a:lnTo>
                <a:lnTo>
                  <a:pt x="285136" y="10286988"/>
                </a:lnTo>
                <a:close/>
              </a:path>
            </a:pathLst>
          </a:custGeom>
          <a:solidFill>
            <a:srgbClr val="F2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0842" y="2272436"/>
            <a:ext cx="6296009" cy="629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3405">
              <a:lnSpc>
                <a:spcPct val="100000"/>
              </a:lnSpc>
              <a:spcBef>
                <a:spcPts val="100"/>
              </a:spcBef>
            </a:pPr>
            <a:r>
              <a:rPr dirty="0" spc="680"/>
              <a:t>G</a:t>
            </a:r>
            <a:r>
              <a:rPr dirty="0" spc="515"/>
              <a:t>I</a:t>
            </a:r>
            <a:r>
              <a:rPr dirty="0" spc="155"/>
              <a:t>T</a:t>
            </a:r>
            <a:r>
              <a:rPr dirty="0" spc="590"/>
              <a:t>H</a:t>
            </a:r>
            <a:r>
              <a:rPr dirty="0" spc="445"/>
              <a:t>U</a:t>
            </a:r>
            <a:r>
              <a:rPr dirty="0" spc="-450"/>
              <a:t>B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902102" y="8935084"/>
            <a:ext cx="386842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400" spc="-190">
                <a:solidFill>
                  <a:srgbClr val="F2F5F9"/>
                </a:solidFill>
                <a:latin typeface="Arial"/>
                <a:cs typeface="Arial"/>
              </a:rPr>
              <a:t>GROUP </a:t>
            </a:r>
            <a:r>
              <a:rPr dirty="0" sz="2400" spc="-35">
                <a:solidFill>
                  <a:srgbClr val="F2F5F9"/>
                </a:solidFill>
                <a:latin typeface="Arial"/>
                <a:cs typeface="Arial"/>
              </a:rPr>
              <a:t>08 </a:t>
            </a:r>
            <a:r>
              <a:rPr dirty="0" sz="2400" spc="-30">
                <a:solidFill>
                  <a:srgbClr val="F2F5F9"/>
                </a:solidFill>
                <a:latin typeface="Arial"/>
                <a:cs typeface="Arial"/>
              </a:rPr>
              <a:t>: </a:t>
            </a:r>
            <a:r>
              <a:rPr dirty="0" sz="2400" spc="-245">
                <a:solidFill>
                  <a:srgbClr val="F2F5F9"/>
                </a:solidFill>
                <a:latin typeface="Arial"/>
                <a:cs typeface="Arial"/>
              </a:rPr>
              <a:t>INVERSE</a:t>
            </a:r>
            <a:r>
              <a:rPr dirty="0" sz="2400" spc="145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2400" spc="-229">
                <a:solidFill>
                  <a:srgbClr val="F2F5F9"/>
                </a:solidFill>
                <a:latin typeface="Arial"/>
                <a:cs typeface="Arial"/>
              </a:rPr>
              <a:t>MATRIX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74096" y="4830038"/>
            <a:ext cx="7601584" cy="116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7100"/>
              </a:lnSpc>
              <a:spcBef>
                <a:spcPts val="95"/>
              </a:spcBef>
            </a:pPr>
            <a:r>
              <a:rPr dirty="0" sz="2550" spc="280" b="1">
                <a:solidFill>
                  <a:srgbClr val="F2F5F9"/>
                </a:solidFill>
                <a:latin typeface="Arial"/>
                <a:cs typeface="Arial"/>
              </a:rPr>
              <a:t>HTTPS://GITHUB.COM/JEVINJIVANI2507/  </a:t>
            </a:r>
            <a:r>
              <a:rPr dirty="0" sz="2550" spc="145" b="1">
                <a:solidFill>
                  <a:srgbClr val="F2F5F9"/>
                </a:solidFill>
                <a:latin typeface="Arial"/>
                <a:cs typeface="Arial"/>
              </a:rPr>
              <a:t>ENCRYPTION_DECRYPTION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240" y="3253426"/>
            <a:ext cx="4957445" cy="1886585"/>
          </a:xfrm>
          <a:prstGeom prst="rect"/>
        </p:spPr>
        <p:txBody>
          <a:bodyPr wrap="square" lIns="0" tIns="116205" rIns="0" bIns="0" rtlCol="0" vert="horz">
            <a:spAutoFit/>
          </a:bodyPr>
          <a:lstStyle/>
          <a:p>
            <a:pPr marL="12700" marR="5080">
              <a:lnSpc>
                <a:spcPts val="6980"/>
              </a:lnSpc>
              <a:spcBef>
                <a:spcPts val="915"/>
              </a:spcBef>
            </a:pPr>
            <a:r>
              <a:rPr dirty="0" sz="6400" spc="210" b="1">
                <a:latin typeface="Arial"/>
                <a:cs typeface="Arial"/>
              </a:rPr>
              <a:t>P</a:t>
            </a:r>
            <a:r>
              <a:rPr dirty="0" sz="6400" spc="180" b="1">
                <a:latin typeface="Arial"/>
                <a:cs typeface="Arial"/>
              </a:rPr>
              <a:t>R</a:t>
            </a:r>
            <a:r>
              <a:rPr dirty="0" sz="6400" spc="850" b="1">
                <a:latin typeface="Arial"/>
                <a:cs typeface="Arial"/>
              </a:rPr>
              <a:t>O</a:t>
            </a:r>
            <a:r>
              <a:rPr dirty="0" sz="6400" spc="210" b="1">
                <a:latin typeface="Arial"/>
                <a:cs typeface="Arial"/>
              </a:rPr>
              <a:t>P</a:t>
            </a:r>
            <a:r>
              <a:rPr dirty="0" sz="6400" spc="850" b="1">
                <a:latin typeface="Arial"/>
                <a:cs typeface="Arial"/>
              </a:rPr>
              <a:t>O</a:t>
            </a:r>
            <a:r>
              <a:rPr dirty="0" sz="6400" spc="250" b="1">
                <a:latin typeface="Arial"/>
                <a:cs typeface="Arial"/>
              </a:rPr>
              <a:t>S</a:t>
            </a:r>
            <a:r>
              <a:rPr dirty="0" sz="6400" spc="615" b="1">
                <a:latin typeface="Arial"/>
                <a:cs typeface="Arial"/>
              </a:rPr>
              <a:t>A</a:t>
            </a:r>
            <a:r>
              <a:rPr dirty="0" sz="6400" spc="-190" b="1">
                <a:latin typeface="Arial"/>
                <a:cs typeface="Arial"/>
              </a:rPr>
              <a:t>L  </a:t>
            </a:r>
            <a:r>
              <a:rPr dirty="0" sz="6400" spc="285" b="1">
                <a:latin typeface="Arial"/>
                <a:cs typeface="Arial"/>
              </a:rPr>
              <a:t>OUTLINE</a:t>
            </a:r>
            <a:endParaRPr sz="6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9240" y="5464540"/>
            <a:ext cx="504698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dirty="0" sz="4200" spc="165" b="1">
                <a:solidFill>
                  <a:srgbClr val="FFDA15"/>
                </a:solidFill>
                <a:latin typeface="Arial"/>
                <a:cs typeface="Arial"/>
              </a:rPr>
              <a:t>KEY </a:t>
            </a:r>
            <a:r>
              <a:rPr dirty="0" sz="4200" spc="280" b="1">
                <a:solidFill>
                  <a:srgbClr val="FFDA15"/>
                </a:solidFill>
                <a:latin typeface="Arial"/>
                <a:cs typeface="Arial"/>
              </a:rPr>
              <a:t>DISCUSSION  POINTS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31300" y="1786908"/>
            <a:ext cx="2212340" cy="5054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50" spc="55">
                <a:solidFill>
                  <a:srgbClr val="F2F5F9"/>
                </a:solidFill>
                <a:latin typeface="Arial"/>
                <a:cs typeface="Arial"/>
              </a:rPr>
              <a:t>Introduction</a:t>
            </a:r>
            <a:endParaRPr sz="3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31300" y="2819418"/>
            <a:ext cx="5371465" cy="168275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150" spc="10">
                <a:solidFill>
                  <a:srgbClr val="F2F5F9"/>
                </a:solidFill>
                <a:latin typeface="Arial"/>
                <a:cs typeface="Arial"/>
              </a:rPr>
              <a:t>Reproduced</a:t>
            </a:r>
            <a:r>
              <a:rPr dirty="0" sz="3150" spc="155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3150" spc="-105">
                <a:solidFill>
                  <a:srgbClr val="F2F5F9"/>
                </a:solidFill>
                <a:latin typeface="Arial"/>
                <a:cs typeface="Arial"/>
              </a:rPr>
              <a:t>Work:</a:t>
            </a:r>
            <a:endParaRPr sz="3150">
              <a:latin typeface="Arial"/>
              <a:cs typeface="Arial"/>
            </a:endParaRPr>
          </a:p>
          <a:p>
            <a:pPr marL="612775" marR="5080">
              <a:lnSpc>
                <a:spcPct val="115100"/>
              </a:lnSpc>
            </a:pPr>
            <a:r>
              <a:rPr dirty="0" sz="3150" spc="-55">
                <a:solidFill>
                  <a:srgbClr val="F2F5F9"/>
                </a:solidFill>
                <a:latin typeface="Arial"/>
                <a:cs typeface="Arial"/>
              </a:rPr>
              <a:t>Problems With </a:t>
            </a:r>
            <a:r>
              <a:rPr dirty="0" sz="3150" spc="-30">
                <a:solidFill>
                  <a:srgbClr val="F2F5F9"/>
                </a:solidFill>
                <a:latin typeface="Arial"/>
                <a:cs typeface="Arial"/>
              </a:rPr>
              <a:t>Hill </a:t>
            </a:r>
            <a:r>
              <a:rPr dirty="0" sz="3150" spc="45">
                <a:solidFill>
                  <a:srgbClr val="F2F5F9"/>
                </a:solidFill>
                <a:latin typeface="Arial"/>
                <a:cs typeface="Arial"/>
              </a:rPr>
              <a:t>Cipher  </a:t>
            </a:r>
            <a:r>
              <a:rPr dirty="0" sz="3150" spc="-25">
                <a:solidFill>
                  <a:srgbClr val="F2F5F9"/>
                </a:solidFill>
                <a:latin typeface="Arial"/>
                <a:cs typeface="Arial"/>
              </a:rPr>
              <a:t>Improvements </a:t>
            </a:r>
            <a:r>
              <a:rPr dirty="0" sz="3150" spc="40">
                <a:solidFill>
                  <a:srgbClr val="F2F5F9"/>
                </a:solidFill>
                <a:latin typeface="Arial"/>
                <a:cs typeface="Arial"/>
              </a:rPr>
              <a:t>Made </a:t>
            </a:r>
            <a:r>
              <a:rPr dirty="0" sz="3150" spc="-275">
                <a:solidFill>
                  <a:srgbClr val="F2F5F9"/>
                </a:solidFill>
                <a:latin typeface="Arial"/>
                <a:cs typeface="Arial"/>
              </a:rPr>
              <a:t>By</a:t>
            </a:r>
            <a:r>
              <a:rPr dirty="0" sz="3150" spc="-210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3150" spc="-260">
                <a:solidFill>
                  <a:srgbClr val="F2F5F9"/>
                </a:solidFill>
                <a:latin typeface="Arial"/>
                <a:cs typeface="Arial"/>
              </a:rPr>
              <a:t>Us</a:t>
            </a:r>
            <a:endParaRPr sz="3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31300" y="5029218"/>
            <a:ext cx="5539105" cy="3340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dirty="0" sz="3150" spc="-35">
                <a:solidFill>
                  <a:srgbClr val="F2F5F9"/>
                </a:solidFill>
                <a:latin typeface="Arial"/>
                <a:cs typeface="Arial"/>
              </a:rPr>
              <a:t>Linear </a:t>
            </a:r>
            <a:r>
              <a:rPr dirty="0" sz="3150" spc="60">
                <a:solidFill>
                  <a:srgbClr val="F2F5F9"/>
                </a:solidFill>
                <a:latin typeface="Arial"/>
                <a:cs typeface="Arial"/>
              </a:rPr>
              <a:t>Algebra </a:t>
            </a:r>
            <a:r>
              <a:rPr dirty="0" sz="3150" spc="50">
                <a:solidFill>
                  <a:srgbClr val="F2F5F9"/>
                </a:solidFill>
                <a:latin typeface="Arial"/>
                <a:cs typeface="Arial"/>
              </a:rPr>
              <a:t>Concepts </a:t>
            </a:r>
            <a:r>
              <a:rPr dirty="0" sz="3150" spc="-45">
                <a:solidFill>
                  <a:srgbClr val="F2F5F9"/>
                </a:solidFill>
                <a:latin typeface="Arial"/>
                <a:cs typeface="Arial"/>
              </a:rPr>
              <a:t>used  </a:t>
            </a:r>
            <a:r>
              <a:rPr dirty="0" sz="3150" spc="-30">
                <a:solidFill>
                  <a:srgbClr val="F2F5F9"/>
                </a:solidFill>
                <a:latin typeface="Arial"/>
                <a:cs typeface="Arial"/>
              </a:rPr>
              <a:t>Problem</a:t>
            </a:r>
            <a:r>
              <a:rPr dirty="0" sz="3150" spc="155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3150" spc="55">
                <a:solidFill>
                  <a:srgbClr val="F2F5F9"/>
                </a:solidFill>
                <a:latin typeface="Arial"/>
                <a:cs typeface="Arial"/>
              </a:rPr>
              <a:t>Statement</a:t>
            </a:r>
            <a:endParaRPr sz="3150">
              <a:latin typeface="Arial"/>
              <a:cs typeface="Arial"/>
            </a:endParaRPr>
          </a:p>
          <a:p>
            <a:pPr marL="12700" marR="3244850">
              <a:lnSpc>
                <a:spcPct val="115100"/>
              </a:lnSpc>
            </a:pPr>
            <a:r>
              <a:rPr dirty="0" sz="3150" spc="-75">
                <a:solidFill>
                  <a:srgbClr val="F2F5F9"/>
                </a:solidFill>
                <a:latin typeface="Arial"/>
                <a:cs typeface="Arial"/>
              </a:rPr>
              <a:t>Result  </a:t>
            </a:r>
            <a:r>
              <a:rPr dirty="0" sz="3150" spc="10">
                <a:solidFill>
                  <a:srgbClr val="F2F5F9"/>
                </a:solidFill>
                <a:latin typeface="Arial"/>
                <a:cs typeface="Arial"/>
              </a:rPr>
              <a:t>Conclusion  </a:t>
            </a:r>
            <a:r>
              <a:rPr dirty="0" sz="3150" spc="-20">
                <a:solidFill>
                  <a:srgbClr val="F2F5F9"/>
                </a:solidFill>
                <a:latin typeface="Arial"/>
                <a:cs typeface="Arial"/>
              </a:rPr>
              <a:t>References  </a:t>
            </a:r>
            <a:r>
              <a:rPr dirty="0" sz="3150" spc="110">
                <a:solidFill>
                  <a:srgbClr val="F2F5F9"/>
                </a:solidFill>
                <a:latin typeface="Arial"/>
                <a:cs typeface="Arial"/>
              </a:rPr>
              <a:t>C</a:t>
            </a:r>
            <a:r>
              <a:rPr dirty="0" sz="3150" spc="70">
                <a:solidFill>
                  <a:srgbClr val="F2F5F9"/>
                </a:solidFill>
                <a:latin typeface="Arial"/>
                <a:cs typeface="Arial"/>
              </a:rPr>
              <a:t>o</a:t>
            </a:r>
            <a:r>
              <a:rPr dirty="0" sz="3150" spc="-60">
                <a:solidFill>
                  <a:srgbClr val="F2F5F9"/>
                </a:solidFill>
                <a:latin typeface="Arial"/>
                <a:cs typeface="Arial"/>
              </a:rPr>
              <a:t>n</a:t>
            </a:r>
            <a:r>
              <a:rPr dirty="0" sz="3150" spc="250">
                <a:solidFill>
                  <a:srgbClr val="F2F5F9"/>
                </a:solidFill>
                <a:latin typeface="Arial"/>
                <a:cs typeface="Arial"/>
              </a:rPr>
              <a:t>t</a:t>
            </a:r>
            <a:r>
              <a:rPr dirty="0" sz="3150" spc="20">
                <a:solidFill>
                  <a:srgbClr val="F2F5F9"/>
                </a:solidFill>
                <a:latin typeface="Arial"/>
                <a:cs typeface="Arial"/>
              </a:rPr>
              <a:t>r</a:t>
            </a:r>
            <a:r>
              <a:rPr dirty="0" sz="3150" spc="110">
                <a:solidFill>
                  <a:srgbClr val="F2F5F9"/>
                </a:solidFill>
                <a:latin typeface="Arial"/>
                <a:cs typeface="Arial"/>
              </a:rPr>
              <a:t>i</a:t>
            </a:r>
            <a:r>
              <a:rPr dirty="0" sz="3150" spc="130">
                <a:solidFill>
                  <a:srgbClr val="F2F5F9"/>
                </a:solidFill>
                <a:latin typeface="Arial"/>
                <a:cs typeface="Arial"/>
              </a:rPr>
              <a:t>b</a:t>
            </a:r>
            <a:r>
              <a:rPr dirty="0" sz="3150" spc="-60">
                <a:solidFill>
                  <a:srgbClr val="F2F5F9"/>
                </a:solidFill>
                <a:latin typeface="Arial"/>
                <a:cs typeface="Arial"/>
              </a:rPr>
              <a:t>u</a:t>
            </a:r>
            <a:r>
              <a:rPr dirty="0" sz="3150" spc="250">
                <a:solidFill>
                  <a:srgbClr val="F2F5F9"/>
                </a:solidFill>
                <a:latin typeface="Arial"/>
                <a:cs typeface="Arial"/>
              </a:rPr>
              <a:t>t</a:t>
            </a:r>
            <a:r>
              <a:rPr dirty="0" sz="3150" spc="110">
                <a:solidFill>
                  <a:srgbClr val="F2F5F9"/>
                </a:solidFill>
                <a:latin typeface="Arial"/>
                <a:cs typeface="Arial"/>
              </a:rPr>
              <a:t>i</a:t>
            </a:r>
            <a:r>
              <a:rPr dirty="0" sz="3150" spc="70">
                <a:solidFill>
                  <a:srgbClr val="F2F5F9"/>
                </a:solidFill>
                <a:latin typeface="Arial"/>
                <a:cs typeface="Arial"/>
              </a:rPr>
              <a:t>o</a:t>
            </a:r>
            <a:r>
              <a:rPr dirty="0" sz="3150" spc="-150">
                <a:solidFill>
                  <a:srgbClr val="F2F5F9"/>
                </a:solidFill>
                <a:latin typeface="Arial"/>
                <a:cs typeface="Arial"/>
              </a:rPr>
              <a:t>n</a:t>
            </a:r>
            <a:endParaRPr sz="3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8858884"/>
            <a:ext cx="38684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90">
                <a:solidFill>
                  <a:srgbClr val="F2F5F9"/>
                </a:solidFill>
                <a:latin typeface="Arial"/>
                <a:cs typeface="Arial"/>
              </a:rPr>
              <a:t>GROUP </a:t>
            </a:r>
            <a:r>
              <a:rPr dirty="0" sz="2400" spc="-35">
                <a:solidFill>
                  <a:srgbClr val="F2F5F9"/>
                </a:solidFill>
                <a:latin typeface="Arial"/>
                <a:cs typeface="Arial"/>
              </a:rPr>
              <a:t>08 </a:t>
            </a:r>
            <a:r>
              <a:rPr dirty="0" sz="2400" spc="-30">
                <a:solidFill>
                  <a:srgbClr val="F2F5F9"/>
                </a:solidFill>
                <a:latin typeface="Arial"/>
                <a:cs typeface="Arial"/>
              </a:rPr>
              <a:t>: </a:t>
            </a:r>
            <a:r>
              <a:rPr dirty="0" sz="2400" spc="-245">
                <a:solidFill>
                  <a:srgbClr val="F2F5F9"/>
                </a:solidFill>
                <a:latin typeface="Arial"/>
                <a:cs typeface="Arial"/>
              </a:rPr>
              <a:t>INVERSE</a:t>
            </a:r>
            <a:r>
              <a:rPr dirty="0" sz="2400" spc="145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2400" spc="-229">
                <a:solidFill>
                  <a:srgbClr val="F2F5F9"/>
                </a:solidFill>
                <a:latin typeface="Arial"/>
                <a:cs typeface="Arial"/>
              </a:rPr>
              <a:t>MATRIX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002859" y="0"/>
            <a:ext cx="285750" cy="10287000"/>
          </a:xfrm>
          <a:custGeom>
            <a:avLst/>
            <a:gdLst/>
            <a:ahLst/>
            <a:cxnLst/>
            <a:rect l="l" t="t" r="r" b="b"/>
            <a:pathLst>
              <a:path w="285750" h="10287000">
                <a:moveTo>
                  <a:pt x="285136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285136" y="0"/>
                </a:lnTo>
                <a:lnTo>
                  <a:pt x="285136" y="10286999"/>
                </a:lnTo>
                <a:close/>
              </a:path>
            </a:pathLst>
          </a:custGeom>
          <a:solidFill>
            <a:srgbClr val="F2F5F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46264" y="2867832"/>
            <a:ext cx="3390899" cy="341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60">
                <a:solidFill>
                  <a:srgbClr val="FFDA15"/>
                </a:solidFill>
              </a:rPr>
              <a:t>Key </a:t>
            </a:r>
            <a:r>
              <a:rPr dirty="0" spc="-50">
                <a:solidFill>
                  <a:srgbClr val="FFDA15"/>
                </a:solidFill>
              </a:rPr>
              <a:t>Value </a:t>
            </a:r>
            <a:r>
              <a:rPr dirty="0" spc="-35">
                <a:solidFill>
                  <a:srgbClr val="FFDA15"/>
                </a:solidFill>
              </a:rPr>
              <a:t>:</a:t>
            </a:r>
            <a:r>
              <a:rPr dirty="0" spc="-484">
                <a:solidFill>
                  <a:srgbClr val="FFDA15"/>
                </a:solidFill>
              </a:rPr>
              <a:t> </a:t>
            </a:r>
            <a:r>
              <a:rPr dirty="0" spc="-25"/>
              <a:t>appliedLAlgebra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02859" y="1"/>
            <a:ext cx="285750" cy="10287000"/>
          </a:xfrm>
          <a:custGeom>
            <a:avLst/>
            <a:gdLst/>
            <a:ahLst/>
            <a:cxnLst/>
            <a:rect l="l" t="t" r="r" b="b"/>
            <a:pathLst>
              <a:path w="285750" h="10287000">
                <a:moveTo>
                  <a:pt x="285136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285136" y="0"/>
                </a:lnTo>
                <a:lnTo>
                  <a:pt x="285136" y="10286998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6000" y="845842"/>
            <a:ext cx="8107680" cy="3030855"/>
          </a:xfrm>
          <a:prstGeom prst="rect">
            <a:avLst/>
          </a:prstGeom>
        </p:spPr>
        <p:txBody>
          <a:bodyPr wrap="square" lIns="0" tIns="180975" rIns="0" bIns="0" rtlCol="0" vert="horz">
            <a:spAutoFit/>
          </a:bodyPr>
          <a:lstStyle/>
          <a:p>
            <a:pPr marL="12700" marR="5080">
              <a:lnSpc>
                <a:spcPts val="11260"/>
              </a:lnSpc>
              <a:spcBef>
                <a:spcPts val="1425"/>
              </a:spcBef>
            </a:pPr>
            <a:r>
              <a:rPr dirty="0" sz="10300" spc="540" b="1">
                <a:solidFill>
                  <a:srgbClr val="010300"/>
                </a:solidFill>
                <a:latin typeface="Arial"/>
                <a:cs typeface="Arial"/>
              </a:rPr>
              <a:t>ABOUT </a:t>
            </a:r>
            <a:r>
              <a:rPr dirty="0" sz="10300" spc="45" b="1">
                <a:solidFill>
                  <a:srgbClr val="010300"/>
                </a:solidFill>
                <a:latin typeface="Arial"/>
                <a:cs typeface="Arial"/>
              </a:rPr>
              <a:t>THE  </a:t>
            </a:r>
            <a:r>
              <a:rPr dirty="0" sz="10300" spc="480" b="1">
                <a:solidFill>
                  <a:srgbClr val="010300"/>
                </a:solidFill>
                <a:latin typeface="Arial"/>
                <a:cs typeface="Arial"/>
              </a:rPr>
              <a:t>TEAM</a:t>
            </a:r>
            <a:endParaRPr sz="10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19503" y="6270344"/>
            <a:ext cx="9352915" cy="2940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2700" marR="5080" indent="1006475">
              <a:lnSpc>
                <a:spcPct val="115900"/>
              </a:lnSpc>
              <a:spcBef>
                <a:spcPts val="100"/>
              </a:spcBef>
            </a:pPr>
            <a:r>
              <a:rPr dirty="0" sz="5500" spc="120">
                <a:solidFill>
                  <a:srgbClr val="010300"/>
                </a:solidFill>
                <a:latin typeface="Arial"/>
                <a:cs typeface="Arial"/>
              </a:rPr>
              <a:t>Jevin </a:t>
            </a:r>
            <a:r>
              <a:rPr dirty="0" sz="5500" spc="220">
                <a:solidFill>
                  <a:srgbClr val="010300"/>
                </a:solidFill>
                <a:latin typeface="Arial"/>
                <a:cs typeface="Arial"/>
              </a:rPr>
              <a:t>Jivani</a:t>
            </a:r>
            <a:r>
              <a:rPr dirty="0" sz="5500" spc="195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dirty="0" sz="5500" spc="35">
                <a:solidFill>
                  <a:srgbClr val="010300"/>
                </a:solidFill>
                <a:latin typeface="Arial"/>
                <a:cs typeface="Arial"/>
              </a:rPr>
              <a:t>-</a:t>
            </a:r>
            <a:r>
              <a:rPr dirty="0" sz="5500" spc="16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dirty="0" sz="5500" spc="60">
                <a:solidFill>
                  <a:srgbClr val="010300"/>
                </a:solidFill>
                <a:latin typeface="Arial"/>
                <a:cs typeface="Arial"/>
              </a:rPr>
              <a:t>AU2040051 </a:t>
            </a:r>
            <a:r>
              <a:rPr dirty="0" sz="5500" spc="-71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dirty="0" sz="5500" spc="100">
                <a:solidFill>
                  <a:srgbClr val="010300"/>
                </a:solidFill>
                <a:latin typeface="Arial"/>
                <a:cs typeface="Arial"/>
              </a:rPr>
              <a:t>Ronit </a:t>
            </a:r>
            <a:r>
              <a:rPr dirty="0" sz="5500" spc="145">
                <a:solidFill>
                  <a:srgbClr val="010300"/>
                </a:solidFill>
                <a:latin typeface="Arial"/>
                <a:cs typeface="Arial"/>
              </a:rPr>
              <a:t>Shah</a:t>
            </a:r>
            <a:r>
              <a:rPr dirty="0" sz="5500" spc="21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dirty="0" sz="5500" spc="35">
                <a:solidFill>
                  <a:srgbClr val="010300"/>
                </a:solidFill>
                <a:latin typeface="Arial"/>
                <a:cs typeface="Arial"/>
              </a:rPr>
              <a:t>-</a:t>
            </a:r>
            <a:r>
              <a:rPr dirty="0" sz="5500" spc="155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dirty="0" sz="5500" spc="254">
                <a:solidFill>
                  <a:srgbClr val="010300"/>
                </a:solidFill>
                <a:latin typeface="Arial"/>
                <a:cs typeface="Arial"/>
              </a:rPr>
              <a:t>AU2040048 </a:t>
            </a:r>
            <a:r>
              <a:rPr dirty="0" sz="5500" spc="-5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dirty="0" sz="5500" spc="145">
                <a:solidFill>
                  <a:srgbClr val="010300"/>
                </a:solidFill>
                <a:latin typeface="Arial"/>
                <a:cs typeface="Arial"/>
              </a:rPr>
              <a:t>Shrey </a:t>
            </a:r>
            <a:r>
              <a:rPr dirty="0" sz="5500" spc="229">
                <a:solidFill>
                  <a:srgbClr val="010300"/>
                </a:solidFill>
                <a:latin typeface="Arial"/>
                <a:cs typeface="Arial"/>
              </a:rPr>
              <a:t>Somani </a:t>
            </a:r>
            <a:r>
              <a:rPr dirty="0" sz="5500" spc="35">
                <a:solidFill>
                  <a:srgbClr val="010300"/>
                </a:solidFill>
                <a:latin typeface="Arial"/>
                <a:cs typeface="Arial"/>
              </a:rPr>
              <a:t>-</a:t>
            </a:r>
            <a:r>
              <a:rPr dirty="0" sz="5500" spc="95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dirty="0" sz="5500" spc="240">
                <a:solidFill>
                  <a:srgbClr val="010300"/>
                </a:solidFill>
                <a:latin typeface="Arial"/>
                <a:cs typeface="Arial"/>
              </a:rPr>
              <a:t>AU2040002</a:t>
            </a:r>
            <a:endParaRPr sz="5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323415" y="1384299"/>
            <a:ext cx="1638300" cy="2387600"/>
          </a:xfrm>
          <a:custGeom>
            <a:avLst/>
            <a:gdLst/>
            <a:ahLst/>
            <a:cxnLst/>
            <a:rect l="l" t="t" r="r" b="b"/>
            <a:pathLst>
              <a:path w="1638300" h="2387600">
                <a:moveTo>
                  <a:pt x="1404835" y="635304"/>
                </a:moveTo>
                <a:lnTo>
                  <a:pt x="1367218" y="539927"/>
                </a:lnTo>
                <a:lnTo>
                  <a:pt x="1328966" y="481431"/>
                </a:lnTo>
                <a:lnTo>
                  <a:pt x="1286268" y="430479"/>
                </a:lnTo>
                <a:lnTo>
                  <a:pt x="1240790" y="386638"/>
                </a:lnTo>
                <a:lnTo>
                  <a:pt x="1194155" y="349478"/>
                </a:lnTo>
                <a:lnTo>
                  <a:pt x="1147991" y="318566"/>
                </a:lnTo>
                <a:lnTo>
                  <a:pt x="1103960" y="293471"/>
                </a:lnTo>
                <a:lnTo>
                  <a:pt x="1063675" y="273748"/>
                </a:lnTo>
                <a:lnTo>
                  <a:pt x="1000937" y="248742"/>
                </a:lnTo>
                <a:lnTo>
                  <a:pt x="943533" y="238467"/>
                </a:lnTo>
                <a:lnTo>
                  <a:pt x="916749" y="247916"/>
                </a:lnTo>
                <a:lnTo>
                  <a:pt x="895464" y="266700"/>
                </a:lnTo>
                <a:lnTo>
                  <a:pt x="882586" y="293141"/>
                </a:lnTo>
                <a:lnTo>
                  <a:pt x="880973" y="322491"/>
                </a:lnTo>
                <a:lnTo>
                  <a:pt x="890371" y="349237"/>
                </a:lnTo>
                <a:lnTo>
                  <a:pt x="909116" y="370484"/>
                </a:lnTo>
                <a:lnTo>
                  <a:pt x="935520" y="383349"/>
                </a:lnTo>
                <a:lnTo>
                  <a:pt x="944524" y="386080"/>
                </a:lnTo>
                <a:lnTo>
                  <a:pt x="967803" y="394309"/>
                </a:lnTo>
                <a:lnTo>
                  <a:pt x="1044448" y="429920"/>
                </a:lnTo>
                <a:lnTo>
                  <a:pt x="1091412" y="458660"/>
                </a:lnTo>
                <a:lnTo>
                  <a:pt x="1139863" y="495566"/>
                </a:lnTo>
                <a:lnTo>
                  <a:pt x="1186637" y="541312"/>
                </a:lnTo>
                <a:lnTo>
                  <a:pt x="1228496" y="596582"/>
                </a:lnTo>
                <a:lnTo>
                  <a:pt x="1262278" y="662038"/>
                </a:lnTo>
                <a:lnTo>
                  <a:pt x="1273810" y="681405"/>
                </a:lnTo>
                <a:lnTo>
                  <a:pt x="1289989" y="695947"/>
                </a:lnTo>
                <a:lnTo>
                  <a:pt x="1309458" y="705091"/>
                </a:lnTo>
                <a:lnTo>
                  <a:pt x="1330871" y="708279"/>
                </a:lnTo>
                <a:lnTo>
                  <a:pt x="1337830" y="707948"/>
                </a:lnTo>
                <a:lnTo>
                  <a:pt x="1383144" y="686612"/>
                </a:lnTo>
                <a:lnTo>
                  <a:pt x="1398981" y="663079"/>
                </a:lnTo>
                <a:lnTo>
                  <a:pt x="1404835" y="635304"/>
                </a:lnTo>
                <a:close/>
              </a:path>
              <a:path w="1638300" h="2387600">
                <a:moveTo>
                  <a:pt x="1638300" y="698500"/>
                </a:moveTo>
                <a:lnTo>
                  <a:pt x="1633067" y="660400"/>
                </a:lnTo>
                <a:lnTo>
                  <a:pt x="1623644" y="609600"/>
                </a:lnTo>
                <a:lnTo>
                  <a:pt x="1611706" y="571500"/>
                </a:lnTo>
                <a:lnTo>
                  <a:pt x="1597329" y="520700"/>
                </a:lnTo>
                <a:lnTo>
                  <a:pt x="1580591" y="482600"/>
                </a:lnTo>
                <a:lnTo>
                  <a:pt x="1561566" y="444500"/>
                </a:lnTo>
                <a:lnTo>
                  <a:pt x="1540344" y="406400"/>
                </a:lnTo>
                <a:lnTo>
                  <a:pt x="1516989" y="368300"/>
                </a:lnTo>
                <a:lnTo>
                  <a:pt x="1497482" y="339039"/>
                </a:lnTo>
                <a:lnTo>
                  <a:pt x="1497482" y="800100"/>
                </a:lnTo>
                <a:lnTo>
                  <a:pt x="1494764" y="850900"/>
                </a:lnTo>
                <a:lnTo>
                  <a:pt x="1486979" y="901700"/>
                </a:lnTo>
                <a:lnTo>
                  <a:pt x="1474622" y="952500"/>
                </a:lnTo>
                <a:lnTo>
                  <a:pt x="1458239" y="990600"/>
                </a:lnTo>
                <a:lnTo>
                  <a:pt x="1438351" y="1041400"/>
                </a:lnTo>
                <a:lnTo>
                  <a:pt x="1415478" y="1079500"/>
                </a:lnTo>
                <a:lnTo>
                  <a:pt x="1390154" y="1130300"/>
                </a:lnTo>
                <a:lnTo>
                  <a:pt x="1362887" y="1168400"/>
                </a:lnTo>
                <a:lnTo>
                  <a:pt x="1308100" y="1257300"/>
                </a:lnTo>
                <a:lnTo>
                  <a:pt x="1281772" y="1295400"/>
                </a:lnTo>
                <a:lnTo>
                  <a:pt x="1255750" y="1333500"/>
                </a:lnTo>
                <a:lnTo>
                  <a:pt x="1230566" y="1384300"/>
                </a:lnTo>
                <a:lnTo>
                  <a:pt x="1206779" y="1435100"/>
                </a:lnTo>
                <a:lnTo>
                  <a:pt x="1184922" y="1485900"/>
                </a:lnTo>
                <a:lnTo>
                  <a:pt x="1165517" y="1536700"/>
                </a:lnTo>
                <a:lnTo>
                  <a:pt x="1149121" y="1587500"/>
                </a:lnTo>
                <a:lnTo>
                  <a:pt x="1128750" y="1587500"/>
                </a:lnTo>
                <a:lnTo>
                  <a:pt x="1128750" y="1739900"/>
                </a:lnTo>
                <a:lnTo>
                  <a:pt x="1126921" y="1765300"/>
                </a:lnTo>
                <a:lnTo>
                  <a:pt x="1126045" y="1778000"/>
                </a:lnTo>
                <a:lnTo>
                  <a:pt x="1125232" y="1790700"/>
                </a:lnTo>
                <a:lnTo>
                  <a:pt x="821537" y="1790700"/>
                </a:lnTo>
                <a:lnTo>
                  <a:pt x="792746" y="1803400"/>
                </a:lnTo>
                <a:lnTo>
                  <a:pt x="769226" y="1816100"/>
                </a:lnTo>
                <a:lnTo>
                  <a:pt x="753376" y="1841500"/>
                </a:lnTo>
                <a:lnTo>
                  <a:pt x="747560" y="1866900"/>
                </a:lnTo>
                <a:lnTo>
                  <a:pt x="753376" y="1892300"/>
                </a:lnTo>
                <a:lnTo>
                  <a:pt x="769226" y="1917700"/>
                </a:lnTo>
                <a:lnTo>
                  <a:pt x="792746" y="1930400"/>
                </a:lnTo>
                <a:lnTo>
                  <a:pt x="821537" y="1943100"/>
                </a:lnTo>
                <a:lnTo>
                  <a:pt x="1122514" y="1943100"/>
                </a:lnTo>
                <a:lnTo>
                  <a:pt x="1121613" y="1955800"/>
                </a:lnTo>
                <a:lnTo>
                  <a:pt x="1118946" y="1981200"/>
                </a:lnTo>
                <a:lnTo>
                  <a:pt x="1114564" y="1993900"/>
                </a:lnTo>
                <a:lnTo>
                  <a:pt x="1108519" y="2006600"/>
                </a:lnTo>
                <a:lnTo>
                  <a:pt x="975550" y="2006600"/>
                </a:lnTo>
                <a:lnTo>
                  <a:pt x="975550" y="2159000"/>
                </a:lnTo>
                <a:lnTo>
                  <a:pt x="935596" y="2197100"/>
                </a:lnTo>
                <a:lnTo>
                  <a:pt x="901230" y="2222500"/>
                </a:lnTo>
                <a:lnTo>
                  <a:pt x="862482" y="2235200"/>
                </a:lnTo>
                <a:lnTo>
                  <a:pt x="821537" y="2247900"/>
                </a:lnTo>
                <a:lnTo>
                  <a:pt x="780592" y="2235200"/>
                </a:lnTo>
                <a:lnTo>
                  <a:pt x="741832" y="2222500"/>
                </a:lnTo>
                <a:lnTo>
                  <a:pt x="707466" y="2197100"/>
                </a:lnTo>
                <a:lnTo>
                  <a:pt x="667524" y="2159000"/>
                </a:lnTo>
                <a:lnTo>
                  <a:pt x="975550" y="2159000"/>
                </a:lnTo>
                <a:lnTo>
                  <a:pt x="975550" y="2006600"/>
                </a:lnTo>
                <a:lnTo>
                  <a:pt x="534543" y="2006600"/>
                </a:lnTo>
                <a:lnTo>
                  <a:pt x="528497" y="1993900"/>
                </a:lnTo>
                <a:lnTo>
                  <a:pt x="524116" y="1981200"/>
                </a:lnTo>
                <a:lnTo>
                  <a:pt x="521449" y="1955800"/>
                </a:lnTo>
                <a:lnTo>
                  <a:pt x="520547" y="1943100"/>
                </a:lnTo>
                <a:lnTo>
                  <a:pt x="520547" y="1803400"/>
                </a:lnTo>
                <a:lnTo>
                  <a:pt x="520395" y="1790700"/>
                </a:lnTo>
                <a:lnTo>
                  <a:pt x="519925" y="1765300"/>
                </a:lnTo>
                <a:lnTo>
                  <a:pt x="519163" y="1752600"/>
                </a:lnTo>
                <a:lnTo>
                  <a:pt x="518109" y="1739900"/>
                </a:lnTo>
                <a:lnTo>
                  <a:pt x="1128750" y="1739900"/>
                </a:lnTo>
                <a:lnTo>
                  <a:pt x="1128750" y="1587500"/>
                </a:lnTo>
                <a:lnTo>
                  <a:pt x="1043800" y="1587500"/>
                </a:lnTo>
                <a:lnTo>
                  <a:pt x="1009954" y="1562100"/>
                </a:lnTo>
                <a:lnTo>
                  <a:pt x="978357" y="1549400"/>
                </a:lnTo>
                <a:lnTo>
                  <a:pt x="948918" y="1524000"/>
                </a:lnTo>
                <a:lnTo>
                  <a:pt x="921588" y="1511300"/>
                </a:lnTo>
                <a:lnTo>
                  <a:pt x="968819" y="1447800"/>
                </a:lnTo>
                <a:lnTo>
                  <a:pt x="990993" y="1409700"/>
                </a:lnTo>
                <a:lnTo>
                  <a:pt x="1005776" y="1384300"/>
                </a:lnTo>
                <a:lnTo>
                  <a:pt x="1033716" y="1333500"/>
                </a:lnTo>
                <a:lnTo>
                  <a:pt x="1053909" y="1270000"/>
                </a:lnTo>
                <a:lnTo>
                  <a:pt x="1067600" y="1219200"/>
                </a:lnTo>
                <a:lnTo>
                  <a:pt x="1076045" y="1181100"/>
                </a:lnTo>
                <a:lnTo>
                  <a:pt x="1082281" y="1130300"/>
                </a:lnTo>
                <a:lnTo>
                  <a:pt x="1082573" y="1117600"/>
                </a:lnTo>
                <a:lnTo>
                  <a:pt x="1078242" y="1066800"/>
                </a:lnTo>
                <a:lnTo>
                  <a:pt x="1065784" y="1028700"/>
                </a:lnTo>
                <a:lnTo>
                  <a:pt x="1050925" y="990600"/>
                </a:lnTo>
                <a:lnTo>
                  <a:pt x="1045972" y="977900"/>
                </a:lnTo>
                <a:lnTo>
                  <a:pt x="1019568" y="939800"/>
                </a:lnTo>
                <a:lnTo>
                  <a:pt x="987336" y="914400"/>
                </a:lnTo>
                <a:lnTo>
                  <a:pt x="950023" y="889000"/>
                </a:lnTo>
                <a:lnTo>
                  <a:pt x="934605" y="879602"/>
                </a:lnTo>
                <a:lnTo>
                  <a:pt x="934605" y="1117600"/>
                </a:lnTo>
                <a:lnTo>
                  <a:pt x="933577" y="1130300"/>
                </a:lnTo>
                <a:lnTo>
                  <a:pt x="928255" y="1168400"/>
                </a:lnTo>
                <a:lnTo>
                  <a:pt x="915098" y="1219200"/>
                </a:lnTo>
                <a:lnTo>
                  <a:pt x="890524" y="1282700"/>
                </a:lnTo>
                <a:lnTo>
                  <a:pt x="873975" y="1320800"/>
                </a:lnTo>
                <a:lnTo>
                  <a:pt x="855306" y="1346200"/>
                </a:lnTo>
                <a:lnTo>
                  <a:pt x="834491" y="1384300"/>
                </a:lnTo>
                <a:lnTo>
                  <a:pt x="764552" y="1346200"/>
                </a:lnTo>
                <a:lnTo>
                  <a:pt x="731989" y="1295400"/>
                </a:lnTo>
                <a:lnTo>
                  <a:pt x="711301" y="1244600"/>
                </a:lnTo>
                <a:lnTo>
                  <a:pt x="699871" y="1193800"/>
                </a:lnTo>
                <a:lnTo>
                  <a:pt x="694372" y="1143000"/>
                </a:lnTo>
                <a:lnTo>
                  <a:pt x="695096" y="1130300"/>
                </a:lnTo>
                <a:lnTo>
                  <a:pt x="705269" y="1066800"/>
                </a:lnTo>
                <a:lnTo>
                  <a:pt x="730872" y="1028700"/>
                </a:lnTo>
                <a:lnTo>
                  <a:pt x="768819" y="1003300"/>
                </a:lnTo>
                <a:lnTo>
                  <a:pt x="815238" y="990600"/>
                </a:lnTo>
                <a:lnTo>
                  <a:pt x="861656" y="1003300"/>
                </a:lnTo>
                <a:lnTo>
                  <a:pt x="899604" y="1028700"/>
                </a:lnTo>
                <a:lnTo>
                  <a:pt x="925220" y="1066800"/>
                </a:lnTo>
                <a:lnTo>
                  <a:pt x="934605" y="1117600"/>
                </a:lnTo>
                <a:lnTo>
                  <a:pt x="934605" y="879602"/>
                </a:lnTo>
                <a:lnTo>
                  <a:pt x="908405" y="863600"/>
                </a:lnTo>
                <a:lnTo>
                  <a:pt x="863219" y="850900"/>
                </a:lnTo>
                <a:lnTo>
                  <a:pt x="767727" y="850900"/>
                </a:lnTo>
                <a:lnTo>
                  <a:pt x="722960" y="863600"/>
                </a:lnTo>
                <a:lnTo>
                  <a:pt x="681647" y="889000"/>
                </a:lnTo>
                <a:lnTo>
                  <a:pt x="644537" y="914400"/>
                </a:lnTo>
                <a:lnTo>
                  <a:pt x="612381" y="939800"/>
                </a:lnTo>
                <a:lnTo>
                  <a:pt x="585901" y="977900"/>
                </a:lnTo>
                <a:lnTo>
                  <a:pt x="565848" y="1016000"/>
                </a:lnTo>
                <a:lnTo>
                  <a:pt x="552958" y="1066800"/>
                </a:lnTo>
                <a:lnTo>
                  <a:pt x="547954" y="1117600"/>
                </a:lnTo>
                <a:lnTo>
                  <a:pt x="546811" y="1130300"/>
                </a:lnTo>
                <a:lnTo>
                  <a:pt x="546862" y="1155700"/>
                </a:lnTo>
                <a:lnTo>
                  <a:pt x="549579" y="1193800"/>
                </a:lnTo>
                <a:lnTo>
                  <a:pt x="556437" y="1231900"/>
                </a:lnTo>
                <a:lnTo>
                  <a:pt x="568921" y="1282700"/>
                </a:lnTo>
                <a:lnTo>
                  <a:pt x="588479" y="1333500"/>
                </a:lnTo>
                <a:lnTo>
                  <a:pt x="616610" y="1397000"/>
                </a:lnTo>
                <a:lnTo>
                  <a:pt x="654761" y="1447800"/>
                </a:lnTo>
                <a:lnTo>
                  <a:pt x="704430" y="1511300"/>
                </a:lnTo>
                <a:lnTo>
                  <a:pt x="677113" y="1536700"/>
                </a:lnTo>
                <a:lnTo>
                  <a:pt x="648385" y="1549400"/>
                </a:lnTo>
                <a:lnTo>
                  <a:pt x="618248" y="1574800"/>
                </a:lnTo>
                <a:lnTo>
                  <a:pt x="586701" y="1587500"/>
                </a:lnTo>
                <a:lnTo>
                  <a:pt x="493699" y="1587500"/>
                </a:lnTo>
                <a:lnTo>
                  <a:pt x="477393" y="1536700"/>
                </a:lnTo>
                <a:lnTo>
                  <a:pt x="458177" y="1485900"/>
                </a:lnTo>
                <a:lnTo>
                  <a:pt x="436562" y="1435100"/>
                </a:lnTo>
                <a:lnTo>
                  <a:pt x="413029" y="1384300"/>
                </a:lnTo>
                <a:lnTo>
                  <a:pt x="388086" y="1346200"/>
                </a:lnTo>
                <a:lnTo>
                  <a:pt x="362254" y="1295400"/>
                </a:lnTo>
                <a:lnTo>
                  <a:pt x="336016" y="1257300"/>
                </a:lnTo>
                <a:lnTo>
                  <a:pt x="281025" y="1168400"/>
                </a:lnTo>
                <a:lnTo>
                  <a:pt x="253593" y="1130300"/>
                </a:lnTo>
                <a:lnTo>
                  <a:pt x="228104" y="1092200"/>
                </a:lnTo>
                <a:lnTo>
                  <a:pt x="205092" y="1041400"/>
                </a:lnTo>
                <a:lnTo>
                  <a:pt x="185077" y="1003300"/>
                </a:lnTo>
                <a:lnTo>
                  <a:pt x="168592" y="952500"/>
                </a:lnTo>
                <a:lnTo>
                  <a:pt x="156171" y="901700"/>
                </a:lnTo>
                <a:lnTo>
                  <a:pt x="148323" y="850900"/>
                </a:lnTo>
                <a:lnTo>
                  <a:pt x="145592" y="800100"/>
                </a:lnTo>
                <a:lnTo>
                  <a:pt x="147294" y="749300"/>
                </a:lnTo>
                <a:lnTo>
                  <a:pt x="152311" y="711200"/>
                </a:lnTo>
                <a:lnTo>
                  <a:pt x="160540" y="660400"/>
                </a:lnTo>
                <a:lnTo>
                  <a:pt x="171869" y="622300"/>
                </a:lnTo>
                <a:lnTo>
                  <a:pt x="186182" y="571500"/>
                </a:lnTo>
                <a:lnTo>
                  <a:pt x="203339" y="533400"/>
                </a:lnTo>
                <a:lnTo>
                  <a:pt x="223266" y="495300"/>
                </a:lnTo>
                <a:lnTo>
                  <a:pt x="245808" y="457200"/>
                </a:lnTo>
                <a:lnTo>
                  <a:pt x="270878" y="419100"/>
                </a:lnTo>
                <a:lnTo>
                  <a:pt x="298335" y="381000"/>
                </a:lnTo>
                <a:lnTo>
                  <a:pt x="328091" y="355600"/>
                </a:lnTo>
                <a:lnTo>
                  <a:pt x="360019" y="317500"/>
                </a:lnTo>
                <a:lnTo>
                  <a:pt x="394004" y="292100"/>
                </a:lnTo>
                <a:lnTo>
                  <a:pt x="429920" y="266700"/>
                </a:lnTo>
                <a:lnTo>
                  <a:pt x="467664" y="241300"/>
                </a:lnTo>
                <a:lnTo>
                  <a:pt x="507123" y="215900"/>
                </a:lnTo>
                <a:lnTo>
                  <a:pt x="548182" y="203200"/>
                </a:lnTo>
                <a:lnTo>
                  <a:pt x="590715" y="177800"/>
                </a:lnTo>
                <a:lnTo>
                  <a:pt x="679754" y="152400"/>
                </a:lnTo>
                <a:lnTo>
                  <a:pt x="726033" y="152400"/>
                </a:lnTo>
                <a:lnTo>
                  <a:pt x="773341" y="139700"/>
                </a:lnTo>
                <a:lnTo>
                  <a:pt x="869746" y="139700"/>
                </a:lnTo>
                <a:lnTo>
                  <a:pt x="917041" y="152400"/>
                </a:lnTo>
                <a:lnTo>
                  <a:pt x="963320" y="152400"/>
                </a:lnTo>
                <a:lnTo>
                  <a:pt x="1052360" y="177800"/>
                </a:lnTo>
                <a:lnTo>
                  <a:pt x="1094892" y="203200"/>
                </a:lnTo>
                <a:lnTo>
                  <a:pt x="1135951" y="215900"/>
                </a:lnTo>
                <a:lnTo>
                  <a:pt x="1175397" y="241300"/>
                </a:lnTo>
                <a:lnTo>
                  <a:pt x="1213154" y="266700"/>
                </a:lnTo>
                <a:lnTo>
                  <a:pt x="1249070" y="292100"/>
                </a:lnTo>
                <a:lnTo>
                  <a:pt x="1283055" y="317500"/>
                </a:lnTo>
                <a:lnTo>
                  <a:pt x="1314983" y="355600"/>
                </a:lnTo>
                <a:lnTo>
                  <a:pt x="1344726" y="381000"/>
                </a:lnTo>
                <a:lnTo>
                  <a:pt x="1372196" y="419100"/>
                </a:lnTo>
                <a:lnTo>
                  <a:pt x="1397266" y="457200"/>
                </a:lnTo>
                <a:lnTo>
                  <a:pt x="1419809" y="495300"/>
                </a:lnTo>
                <a:lnTo>
                  <a:pt x="1439722" y="533400"/>
                </a:lnTo>
                <a:lnTo>
                  <a:pt x="1456893" y="571500"/>
                </a:lnTo>
                <a:lnTo>
                  <a:pt x="1471193" y="622300"/>
                </a:lnTo>
                <a:lnTo>
                  <a:pt x="1482521" y="660400"/>
                </a:lnTo>
                <a:lnTo>
                  <a:pt x="1490764" y="711200"/>
                </a:lnTo>
                <a:lnTo>
                  <a:pt x="1495780" y="749300"/>
                </a:lnTo>
                <a:lnTo>
                  <a:pt x="1497482" y="800100"/>
                </a:lnTo>
                <a:lnTo>
                  <a:pt x="1497482" y="339039"/>
                </a:lnTo>
                <a:lnTo>
                  <a:pt x="1491589" y="330200"/>
                </a:lnTo>
                <a:lnTo>
                  <a:pt x="1464208" y="292100"/>
                </a:lnTo>
                <a:lnTo>
                  <a:pt x="1434934" y="266700"/>
                </a:lnTo>
                <a:lnTo>
                  <a:pt x="1403845" y="228600"/>
                </a:lnTo>
                <a:lnTo>
                  <a:pt x="1371028" y="203200"/>
                </a:lnTo>
                <a:lnTo>
                  <a:pt x="1336535" y="165100"/>
                </a:lnTo>
                <a:lnTo>
                  <a:pt x="1300467" y="139700"/>
                </a:lnTo>
                <a:lnTo>
                  <a:pt x="1262900" y="114300"/>
                </a:lnTo>
                <a:lnTo>
                  <a:pt x="1223899" y="101600"/>
                </a:lnTo>
                <a:lnTo>
                  <a:pt x="1183551" y="76200"/>
                </a:lnTo>
                <a:lnTo>
                  <a:pt x="1141920" y="50800"/>
                </a:lnTo>
                <a:lnTo>
                  <a:pt x="1099108" y="38100"/>
                </a:lnTo>
                <a:lnTo>
                  <a:pt x="964285" y="0"/>
                </a:lnTo>
                <a:lnTo>
                  <a:pt x="678764" y="0"/>
                </a:lnTo>
                <a:lnTo>
                  <a:pt x="543941" y="38100"/>
                </a:lnTo>
                <a:lnTo>
                  <a:pt x="501129" y="50800"/>
                </a:lnTo>
                <a:lnTo>
                  <a:pt x="459511" y="76200"/>
                </a:lnTo>
                <a:lnTo>
                  <a:pt x="419163" y="101600"/>
                </a:lnTo>
                <a:lnTo>
                  <a:pt x="380161" y="114300"/>
                </a:lnTo>
                <a:lnTo>
                  <a:pt x="342582" y="139700"/>
                </a:lnTo>
                <a:lnTo>
                  <a:pt x="306514" y="165100"/>
                </a:lnTo>
                <a:lnTo>
                  <a:pt x="272034" y="203200"/>
                </a:lnTo>
                <a:lnTo>
                  <a:pt x="239204" y="228600"/>
                </a:lnTo>
                <a:lnTo>
                  <a:pt x="208127" y="266700"/>
                </a:lnTo>
                <a:lnTo>
                  <a:pt x="178854" y="292100"/>
                </a:lnTo>
                <a:lnTo>
                  <a:pt x="151472" y="330200"/>
                </a:lnTo>
                <a:lnTo>
                  <a:pt x="126072" y="368300"/>
                </a:lnTo>
                <a:lnTo>
                  <a:pt x="102717" y="406400"/>
                </a:lnTo>
                <a:lnTo>
                  <a:pt x="81483" y="444500"/>
                </a:lnTo>
                <a:lnTo>
                  <a:pt x="62471" y="482600"/>
                </a:lnTo>
                <a:lnTo>
                  <a:pt x="45732" y="520700"/>
                </a:lnTo>
                <a:lnTo>
                  <a:pt x="31356" y="571500"/>
                </a:lnTo>
                <a:lnTo>
                  <a:pt x="19418" y="609600"/>
                </a:lnTo>
                <a:lnTo>
                  <a:pt x="9994" y="660400"/>
                </a:lnTo>
                <a:lnTo>
                  <a:pt x="3175" y="698500"/>
                </a:lnTo>
                <a:lnTo>
                  <a:pt x="0" y="736600"/>
                </a:lnTo>
                <a:lnTo>
                  <a:pt x="0" y="850900"/>
                </a:lnTo>
                <a:lnTo>
                  <a:pt x="6527" y="914400"/>
                </a:lnTo>
                <a:lnTo>
                  <a:pt x="17005" y="952500"/>
                </a:lnTo>
                <a:lnTo>
                  <a:pt x="30886" y="1003300"/>
                </a:lnTo>
                <a:lnTo>
                  <a:pt x="47739" y="1054100"/>
                </a:lnTo>
                <a:lnTo>
                  <a:pt x="67106" y="1092200"/>
                </a:lnTo>
                <a:lnTo>
                  <a:pt x="88557" y="1143000"/>
                </a:lnTo>
                <a:lnTo>
                  <a:pt x="111633" y="1181100"/>
                </a:lnTo>
                <a:lnTo>
                  <a:pt x="135890" y="1219200"/>
                </a:lnTo>
                <a:lnTo>
                  <a:pt x="160883" y="1257300"/>
                </a:lnTo>
                <a:lnTo>
                  <a:pt x="212115" y="1333500"/>
                </a:lnTo>
                <a:lnTo>
                  <a:pt x="237413" y="1384300"/>
                </a:lnTo>
                <a:lnTo>
                  <a:pt x="261683" y="1422400"/>
                </a:lnTo>
                <a:lnTo>
                  <a:pt x="284543" y="1460500"/>
                </a:lnTo>
                <a:lnTo>
                  <a:pt x="305600" y="1498600"/>
                </a:lnTo>
                <a:lnTo>
                  <a:pt x="324459" y="1549400"/>
                </a:lnTo>
                <a:lnTo>
                  <a:pt x="340766" y="1587500"/>
                </a:lnTo>
                <a:lnTo>
                  <a:pt x="354101" y="1638300"/>
                </a:lnTo>
                <a:lnTo>
                  <a:pt x="364121" y="1689100"/>
                </a:lnTo>
                <a:lnTo>
                  <a:pt x="370408" y="1739900"/>
                </a:lnTo>
                <a:lnTo>
                  <a:pt x="372579" y="1803400"/>
                </a:lnTo>
                <a:lnTo>
                  <a:pt x="372579" y="1943100"/>
                </a:lnTo>
                <a:lnTo>
                  <a:pt x="376491" y="1993900"/>
                </a:lnTo>
                <a:lnTo>
                  <a:pt x="387997" y="2044700"/>
                </a:lnTo>
                <a:lnTo>
                  <a:pt x="406831" y="2082800"/>
                </a:lnTo>
                <a:lnTo>
                  <a:pt x="432689" y="2133600"/>
                </a:lnTo>
                <a:lnTo>
                  <a:pt x="465302" y="2159000"/>
                </a:lnTo>
                <a:lnTo>
                  <a:pt x="602830" y="2298700"/>
                </a:lnTo>
                <a:lnTo>
                  <a:pt x="641134" y="2336800"/>
                </a:lnTo>
                <a:lnTo>
                  <a:pt x="683056" y="2362200"/>
                </a:lnTo>
                <a:lnTo>
                  <a:pt x="727697" y="2374900"/>
                </a:lnTo>
                <a:lnTo>
                  <a:pt x="774153" y="2387600"/>
                </a:lnTo>
                <a:lnTo>
                  <a:pt x="868895" y="2387600"/>
                </a:lnTo>
                <a:lnTo>
                  <a:pt x="915365" y="2374900"/>
                </a:lnTo>
                <a:lnTo>
                  <a:pt x="960005" y="2362200"/>
                </a:lnTo>
                <a:lnTo>
                  <a:pt x="1001928" y="2336800"/>
                </a:lnTo>
                <a:lnTo>
                  <a:pt x="1040231" y="2298700"/>
                </a:lnTo>
                <a:lnTo>
                  <a:pt x="1090244" y="2247900"/>
                </a:lnTo>
                <a:lnTo>
                  <a:pt x="1177772" y="2159000"/>
                </a:lnTo>
                <a:lnTo>
                  <a:pt x="1210373" y="2133600"/>
                </a:lnTo>
                <a:lnTo>
                  <a:pt x="1236243" y="2082800"/>
                </a:lnTo>
                <a:lnTo>
                  <a:pt x="1255077" y="2044700"/>
                </a:lnTo>
                <a:lnTo>
                  <a:pt x="1263700" y="2006600"/>
                </a:lnTo>
                <a:lnTo>
                  <a:pt x="1266583" y="1993900"/>
                </a:lnTo>
                <a:lnTo>
                  <a:pt x="1270482" y="1943100"/>
                </a:lnTo>
                <a:lnTo>
                  <a:pt x="1270482" y="1866900"/>
                </a:lnTo>
                <a:lnTo>
                  <a:pt x="1272019" y="1816100"/>
                </a:lnTo>
                <a:lnTo>
                  <a:pt x="1275549" y="1752600"/>
                </a:lnTo>
                <a:lnTo>
                  <a:pt x="1276527" y="1739900"/>
                </a:lnTo>
                <a:lnTo>
                  <a:pt x="1279436" y="1701800"/>
                </a:lnTo>
                <a:lnTo>
                  <a:pt x="1282052" y="1676400"/>
                </a:lnTo>
                <a:lnTo>
                  <a:pt x="1294384" y="1612900"/>
                </a:lnTo>
                <a:lnTo>
                  <a:pt x="1302397" y="1587500"/>
                </a:lnTo>
                <a:lnTo>
                  <a:pt x="1310411" y="1562100"/>
                </a:lnTo>
                <a:lnTo>
                  <a:pt x="1329664" y="1511300"/>
                </a:lnTo>
                <a:lnTo>
                  <a:pt x="1351686" y="1473200"/>
                </a:lnTo>
                <a:lnTo>
                  <a:pt x="1375994" y="1422400"/>
                </a:lnTo>
                <a:lnTo>
                  <a:pt x="1402118" y="1384300"/>
                </a:lnTo>
                <a:lnTo>
                  <a:pt x="1429575" y="1333500"/>
                </a:lnTo>
                <a:lnTo>
                  <a:pt x="1483055" y="1257300"/>
                </a:lnTo>
                <a:lnTo>
                  <a:pt x="1507909" y="1219200"/>
                </a:lnTo>
                <a:lnTo>
                  <a:pt x="1532039" y="1181100"/>
                </a:lnTo>
                <a:lnTo>
                  <a:pt x="1554988" y="1143000"/>
                </a:lnTo>
                <a:lnTo>
                  <a:pt x="1576324" y="1092200"/>
                </a:lnTo>
                <a:lnTo>
                  <a:pt x="1595589" y="1054100"/>
                </a:lnTo>
                <a:lnTo>
                  <a:pt x="1612353" y="1003300"/>
                </a:lnTo>
                <a:lnTo>
                  <a:pt x="1626158" y="952500"/>
                </a:lnTo>
                <a:lnTo>
                  <a:pt x="1636572" y="901700"/>
                </a:lnTo>
                <a:lnTo>
                  <a:pt x="1638300" y="889000"/>
                </a:lnTo>
                <a:lnTo>
                  <a:pt x="1638300" y="698500"/>
                </a:lnTo>
                <a:close/>
              </a:path>
            </a:pathLst>
          </a:custGeom>
          <a:solidFill>
            <a:srgbClr val="FFDA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1727" y="4601198"/>
            <a:ext cx="784479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385" b="1">
                <a:latin typeface="Arial"/>
                <a:cs typeface="Arial"/>
              </a:rPr>
              <a:t>WORDS </a:t>
            </a:r>
            <a:r>
              <a:rPr dirty="0" sz="4500" spc="200" b="1">
                <a:latin typeface="Arial"/>
                <a:cs typeface="Arial"/>
              </a:rPr>
              <a:t>OF</a:t>
            </a:r>
            <a:r>
              <a:rPr dirty="0" sz="4500" spc="165" b="1">
                <a:latin typeface="Arial"/>
                <a:cs typeface="Arial"/>
              </a:rPr>
              <a:t> </a:t>
            </a:r>
            <a:r>
              <a:rPr dirty="0" sz="4500" spc="325" b="1">
                <a:latin typeface="Arial"/>
                <a:cs typeface="Arial"/>
              </a:rPr>
              <a:t>INSPIRATION</a:t>
            </a:r>
            <a:endParaRPr sz="4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6691" y="5656046"/>
            <a:ext cx="6955155" cy="3226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300"/>
              </a:lnSpc>
              <a:spcBef>
                <a:spcPts val="100"/>
              </a:spcBef>
            </a:pPr>
            <a:r>
              <a:rPr dirty="0" sz="3600" spc="-15">
                <a:solidFill>
                  <a:srgbClr val="F2F5F9"/>
                </a:solidFill>
                <a:latin typeface="Noto Sans"/>
                <a:cs typeface="Noto Sans"/>
              </a:rPr>
              <a:t>When </a:t>
            </a:r>
            <a:r>
              <a:rPr dirty="0" sz="3600" spc="-35">
                <a:solidFill>
                  <a:srgbClr val="F2F5F9"/>
                </a:solidFill>
                <a:latin typeface="Noto Sans"/>
                <a:cs typeface="Noto Sans"/>
              </a:rPr>
              <a:t>Cryptography </a:t>
            </a:r>
            <a:r>
              <a:rPr dirty="0" sz="3600" spc="-15">
                <a:solidFill>
                  <a:srgbClr val="F2F5F9"/>
                </a:solidFill>
                <a:latin typeface="Noto Sans"/>
                <a:cs typeface="Noto Sans"/>
              </a:rPr>
              <a:t>is</a:t>
            </a:r>
            <a:r>
              <a:rPr dirty="0" sz="3600" spc="-20">
                <a:solidFill>
                  <a:srgbClr val="F2F5F9"/>
                </a:solidFill>
                <a:latin typeface="Noto Sans"/>
                <a:cs typeface="Noto Sans"/>
              </a:rPr>
              <a:t> </a:t>
            </a:r>
            <a:r>
              <a:rPr dirty="0" sz="3600" spc="-25">
                <a:solidFill>
                  <a:srgbClr val="F2F5F9"/>
                </a:solidFill>
                <a:latin typeface="Noto Sans"/>
                <a:cs typeface="Noto Sans"/>
              </a:rPr>
              <a:t>outlawed, </a:t>
            </a:r>
            <a:r>
              <a:rPr dirty="0" sz="3600" spc="-15">
                <a:solidFill>
                  <a:srgbClr val="F2F5F9"/>
                </a:solidFill>
                <a:latin typeface="Noto Sans"/>
                <a:cs typeface="Noto Sans"/>
              </a:rPr>
              <a:t> </a:t>
            </a:r>
            <a:r>
              <a:rPr dirty="0" sz="3600" spc="-20">
                <a:solidFill>
                  <a:srgbClr val="F2F5F9"/>
                </a:solidFill>
                <a:latin typeface="Noto Sans"/>
                <a:cs typeface="Noto Sans"/>
              </a:rPr>
              <a:t>bayl </a:t>
            </a:r>
            <a:r>
              <a:rPr dirty="0" sz="3600" spc="-50">
                <a:solidFill>
                  <a:srgbClr val="F2F5F9"/>
                </a:solidFill>
                <a:latin typeface="Noto Sans"/>
                <a:cs typeface="Noto Sans"/>
              </a:rPr>
              <a:t>bhgynjf </a:t>
            </a:r>
            <a:r>
              <a:rPr dirty="0" sz="3600" spc="-25">
                <a:solidFill>
                  <a:srgbClr val="F2F5F9"/>
                </a:solidFill>
                <a:latin typeface="Noto Sans"/>
                <a:cs typeface="Noto Sans"/>
              </a:rPr>
              <a:t>jvyy </a:t>
            </a:r>
            <a:r>
              <a:rPr dirty="0" sz="3600" spc="-20">
                <a:solidFill>
                  <a:srgbClr val="F2F5F9"/>
                </a:solidFill>
                <a:latin typeface="Noto Sans"/>
                <a:cs typeface="Noto Sans"/>
              </a:rPr>
              <a:t>unir cevinpl  </a:t>
            </a:r>
            <a:r>
              <a:rPr dirty="0" sz="3600" spc="-15">
                <a:solidFill>
                  <a:srgbClr val="F2F5F9"/>
                </a:solidFill>
                <a:latin typeface="Noto Sans"/>
                <a:cs typeface="Noto Sans"/>
              </a:rPr>
              <a:t>(only </a:t>
            </a:r>
            <a:r>
              <a:rPr dirty="0" sz="3600" spc="-20">
                <a:solidFill>
                  <a:srgbClr val="F2F5F9"/>
                </a:solidFill>
                <a:latin typeface="Noto Sans"/>
                <a:cs typeface="Noto Sans"/>
              </a:rPr>
              <a:t>outlaws </a:t>
            </a:r>
            <a:r>
              <a:rPr dirty="0" sz="3600" spc="-25">
                <a:solidFill>
                  <a:srgbClr val="F2F5F9"/>
                </a:solidFill>
                <a:latin typeface="Noto Sans"/>
                <a:cs typeface="Noto Sans"/>
              </a:rPr>
              <a:t>will </a:t>
            </a:r>
            <a:r>
              <a:rPr dirty="0" sz="3600" spc="-20">
                <a:solidFill>
                  <a:srgbClr val="F2F5F9"/>
                </a:solidFill>
                <a:latin typeface="Noto Sans"/>
                <a:cs typeface="Noto Sans"/>
              </a:rPr>
              <a:t>have</a:t>
            </a:r>
            <a:r>
              <a:rPr dirty="0" sz="3600" spc="40">
                <a:solidFill>
                  <a:srgbClr val="F2F5F9"/>
                </a:solidFill>
                <a:latin typeface="Noto Sans"/>
                <a:cs typeface="Noto Sans"/>
              </a:rPr>
              <a:t> </a:t>
            </a:r>
            <a:r>
              <a:rPr dirty="0" sz="3600" spc="-20">
                <a:solidFill>
                  <a:srgbClr val="F2F5F9"/>
                </a:solidFill>
                <a:latin typeface="Noto Sans"/>
                <a:cs typeface="Noto Sans"/>
              </a:rPr>
              <a:t>privacy)</a:t>
            </a:r>
            <a:endParaRPr sz="36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>
              <a:latin typeface="Noto Sans"/>
              <a:cs typeface="Noto Sans"/>
            </a:endParaRPr>
          </a:p>
          <a:p>
            <a:pPr algn="ctr">
              <a:lnSpc>
                <a:spcPct val="100000"/>
              </a:lnSpc>
            </a:pPr>
            <a:r>
              <a:rPr dirty="0" sz="4100" spc="-190">
                <a:solidFill>
                  <a:srgbClr val="F2F5F9"/>
                </a:solidFill>
                <a:latin typeface="Arial"/>
                <a:cs typeface="Arial"/>
              </a:rPr>
              <a:t>JOHN </a:t>
            </a:r>
            <a:r>
              <a:rPr dirty="0" sz="4100" spc="-350">
                <a:solidFill>
                  <a:srgbClr val="F2F5F9"/>
                </a:solidFill>
                <a:latin typeface="Arial"/>
                <a:cs typeface="Arial"/>
              </a:rPr>
              <a:t>PERRY</a:t>
            </a:r>
            <a:r>
              <a:rPr dirty="0" sz="4100" spc="160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4100" spc="-240">
                <a:solidFill>
                  <a:srgbClr val="F2F5F9"/>
                </a:solidFill>
                <a:latin typeface="Arial"/>
                <a:cs typeface="Arial"/>
              </a:rPr>
              <a:t>BARLOW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002885" cy="10287000"/>
          </a:xfrm>
          <a:custGeom>
            <a:avLst/>
            <a:gdLst/>
            <a:ahLst/>
            <a:cxnLst/>
            <a:rect l="l" t="t" r="r" b="b"/>
            <a:pathLst>
              <a:path w="18002885" h="10287000">
                <a:moveTo>
                  <a:pt x="0" y="10287000"/>
                </a:moveTo>
                <a:lnTo>
                  <a:pt x="18002859" y="10287000"/>
                </a:lnTo>
                <a:lnTo>
                  <a:pt x="18002859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DA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7035" y="1721363"/>
            <a:ext cx="697484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465" b="1">
                <a:solidFill>
                  <a:srgbClr val="010300"/>
                </a:solidFill>
                <a:latin typeface="Arial"/>
                <a:cs typeface="Arial"/>
              </a:rPr>
              <a:t>INTRODUCTION</a:t>
            </a:r>
            <a:endParaRPr sz="6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61685" y="4557826"/>
            <a:ext cx="123825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1685" y="5110276"/>
            <a:ext cx="123825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61685" y="6215176"/>
            <a:ext cx="123825" cy="12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61685" y="6767626"/>
            <a:ext cx="123825" cy="12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61685" y="7320076"/>
            <a:ext cx="123825" cy="123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187035" y="3223071"/>
            <a:ext cx="10391775" cy="4370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385" b="1">
                <a:solidFill>
                  <a:srgbClr val="010300"/>
                </a:solidFill>
                <a:latin typeface="Arial"/>
                <a:cs typeface="Arial"/>
              </a:rPr>
              <a:t>WHAT </a:t>
            </a:r>
            <a:r>
              <a:rPr dirty="0" sz="4200" spc="260" b="1">
                <a:solidFill>
                  <a:srgbClr val="010300"/>
                </a:solidFill>
                <a:latin typeface="Arial"/>
                <a:cs typeface="Arial"/>
              </a:rPr>
              <a:t>WE </a:t>
            </a:r>
            <a:r>
              <a:rPr dirty="0" sz="4200" spc="385" b="1">
                <a:solidFill>
                  <a:srgbClr val="010300"/>
                </a:solidFill>
                <a:latin typeface="Arial"/>
                <a:cs typeface="Arial"/>
              </a:rPr>
              <a:t>AIM </a:t>
            </a:r>
            <a:r>
              <a:rPr dirty="0" sz="4200" spc="250" b="1">
                <a:solidFill>
                  <a:srgbClr val="010300"/>
                </a:solidFill>
                <a:latin typeface="Arial"/>
                <a:cs typeface="Arial"/>
              </a:rPr>
              <a:t>TO</a:t>
            </a:r>
            <a:r>
              <a:rPr dirty="0" sz="4200" spc="80" b="1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dirty="0" sz="4200" spc="-229" b="1">
                <a:solidFill>
                  <a:srgbClr val="010300"/>
                </a:solidFill>
                <a:latin typeface="Arial"/>
                <a:cs typeface="Arial"/>
              </a:rPr>
              <a:t>BE</a:t>
            </a:r>
            <a:endParaRPr sz="4200">
              <a:latin typeface="Arial"/>
              <a:cs typeface="Arial"/>
            </a:endParaRPr>
          </a:p>
          <a:p>
            <a:pPr marL="692150" marR="90805">
              <a:lnSpc>
                <a:spcPct val="115100"/>
              </a:lnSpc>
              <a:spcBef>
                <a:spcPts val="3075"/>
              </a:spcBef>
            </a:pPr>
            <a:r>
              <a:rPr dirty="0" sz="3150" spc="10">
                <a:solidFill>
                  <a:srgbClr val="010300"/>
                </a:solidFill>
                <a:latin typeface="Arial"/>
                <a:cs typeface="Arial"/>
              </a:rPr>
              <a:t>Securing </a:t>
            </a:r>
            <a:r>
              <a:rPr dirty="0" sz="3150" spc="140">
                <a:solidFill>
                  <a:srgbClr val="010300"/>
                </a:solidFill>
                <a:latin typeface="Arial"/>
                <a:cs typeface="Arial"/>
              </a:rPr>
              <a:t>data </a:t>
            </a:r>
            <a:r>
              <a:rPr dirty="0" sz="3150" spc="60">
                <a:solidFill>
                  <a:srgbClr val="010300"/>
                </a:solidFill>
                <a:latin typeface="Arial"/>
                <a:cs typeface="Arial"/>
              </a:rPr>
              <a:t>important, </a:t>
            </a:r>
            <a:r>
              <a:rPr dirty="0" sz="3150" spc="80">
                <a:solidFill>
                  <a:srgbClr val="010300"/>
                </a:solidFill>
                <a:latin typeface="Arial"/>
                <a:cs typeface="Arial"/>
              </a:rPr>
              <a:t>matter </a:t>
            </a:r>
            <a:r>
              <a:rPr dirty="0" sz="3150" spc="130">
                <a:solidFill>
                  <a:srgbClr val="010300"/>
                </a:solidFill>
                <a:latin typeface="Arial"/>
                <a:cs typeface="Arial"/>
              </a:rPr>
              <a:t>of </a:t>
            </a:r>
            <a:r>
              <a:rPr dirty="0" sz="3150" spc="20">
                <a:solidFill>
                  <a:srgbClr val="010300"/>
                </a:solidFill>
                <a:latin typeface="Arial"/>
                <a:cs typeface="Arial"/>
              </a:rPr>
              <a:t>privacy  </a:t>
            </a:r>
            <a:r>
              <a:rPr dirty="0" sz="3150" spc="40">
                <a:solidFill>
                  <a:srgbClr val="010300"/>
                </a:solidFill>
                <a:latin typeface="Arial"/>
                <a:cs typeface="Arial"/>
              </a:rPr>
              <a:t>Cryptography, a </a:t>
            </a:r>
            <a:r>
              <a:rPr dirty="0" sz="3150" spc="55">
                <a:solidFill>
                  <a:srgbClr val="010300"/>
                </a:solidFill>
                <a:latin typeface="Arial"/>
                <a:cs typeface="Arial"/>
              </a:rPr>
              <a:t>technique </a:t>
            </a:r>
            <a:r>
              <a:rPr dirty="0" sz="3150" spc="114">
                <a:solidFill>
                  <a:srgbClr val="010300"/>
                </a:solidFill>
                <a:latin typeface="Arial"/>
                <a:cs typeface="Arial"/>
              </a:rPr>
              <a:t>to </a:t>
            </a:r>
            <a:r>
              <a:rPr dirty="0" sz="3150" spc="-15">
                <a:solidFill>
                  <a:srgbClr val="010300"/>
                </a:solidFill>
                <a:latin typeface="Arial"/>
                <a:cs typeface="Arial"/>
              </a:rPr>
              <a:t>secure </a:t>
            </a:r>
            <a:r>
              <a:rPr dirty="0" sz="3150" spc="140">
                <a:solidFill>
                  <a:srgbClr val="010300"/>
                </a:solidFill>
                <a:latin typeface="Arial"/>
                <a:cs typeface="Arial"/>
              </a:rPr>
              <a:t>data </a:t>
            </a:r>
            <a:r>
              <a:rPr dirty="0" sz="3150" spc="35">
                <a:solidFill>
                  <a:srgbClr val="010300"/>
                </a:solidFill>
                <a:latin typeface="Arial"/>
                <a:cs typeface="Arial"/>
              </a:rPr>
              <a:t>from </a:t>
            </a:r>
            <a:r>
              <a:rPr dirty="0" sz="3150" spc="70">
                <a:solidFill>
                  <a:srgbClr val="010300"/>
                </a:solidFill>
                <a:latin typeface="Arial"/>
                <a:cs typeface="Arial"/>
              </a:rPr>
              <a:t>third  </a:t>
            </a:r>
            <a:r>
              <a:rPr dirty="0" sz="3150" spc="60">
                <a:solidFill>
                  <a:srgbClr val="010300"/>
                </a:solidFill>
                <a:latin typeface="Arial"/>
                <a:cs typeface="Arial"/>
              </a:rPr>
              <a:t>party</a:t>
            </a:r>
            <a:r>
              <a:rPr dirty="0" sz="3150" spc="155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dirty="0" sz="3150" spc="20">
                <a:solidFill>
                  <a:srgbClr val="010300"/>
                </a:solidFill>
                <a:latin typeface="Arial"/>
                <a:cs typeface="Arial"/>
              </a:rPr>
              <a:t>apps</a:t>
            </a:r>
            <a:endParaRPr sz="3150">
              <a:latin typeface="Arial"/>
              <a:cs typeface="Arial"/>
            </a:endParaRPr>
          </a:p>
          <a:p>
            <a:pPr marL="692150" marR="5080">
              <a:lnSpc>
                <a:spcPct val="115100"/>
              </a:lnSpc>
            </a:pPr>
            <a:r>
              <a:rPr dirty="0" sz="3150" spc="5">
                <a:solidFill>
                  <a:srgbClr val="010300"/>
                </a:solidFill>
                <a:latin typeface="Arial"/>
                <a:cs typeface="Arial"/>
              </a:rPr>
              <a:t>Secured </a:t>
            </a:r>
            <a:r>
              <a:rPr dirty="0" sz="3150">
                <a:solidFill>
                  <a:srgbClr val="010300"/>
                </a:solidFill>
                <a:latin typeface="Arial"/>
                <a:cs typeface="Arial"/>
              </a:rPr>
              <a:t>via </a:t>
            </a:r>
            <a:r>
              <a:rPr dirty="0" sz="3150" spc="10">
                <a:solidFill>
                  <a:srgbClr val="010300"/>
                </a:solidFill>
                <a:latin typeface="Arial"/>
                <a:cs typeface="Arial"/>
              </a:rPr>
              <a:t>Encryption </a:t>
            </a:r>
            <a:r>
              <a:rPr dirty="0" sz="3150" spc="35">
                <a:solidFill>
                  <a:srgbClr val="010300"/>
                </a:solidFill>
                <a:latin typeface="Arial"/>
                <a:cs typeface="Arial"/>
              </a:rPr>
              <a:t>and </a:t>
            </a:r>
            <a:r>
              <a:rPr dirty="0" sz="3150" spc="45">
                <a:solidFill>
                  <a:srgbClr val="010300"/>
                </a:solidFill>
                <a:latin typeface="Arial"/>
                <a:cs typeface="Arial"/>
              </a:rPr>
              <a:t>Decrypted </a:t>
            </a:r>
            <a:r>
              <a:rPr dirty="0" sz="3150" spc="114">
                <a:solidFill>
                  <a:srgbClr val="010300"/>
                </a:solidFill>
                <a:latin typeface="Arial"/>
                <a:cs typeface="Arial"/>
              </a:rPr>
              <a:t>to </a:t>
            </a:r>
            <a:r>
              <a:rPr dirty="0" sz="3150" spc="20">
                <a:solidFill>
                  <a:srgbClr val="010300"/>
                </a:solidFill>
                <a:latin typeface="Arial"/>
                <a:cs typeface="Arial"/>
              </a:rPr>
              <a:t>understand  </a:t>
            </a:r>
            <a:r>
              <a:rPr dirty="0" sz="3150" spc="10">
                <a:solidFill>
                  <a:srgbClr val="010300"/>
                </a:solidFill>
                <a:latin typeface="Arial"/>
                <a:cs typeface="Arial"/>
              </a:rPr>
              <a:t>Encryption </a:t>
            </a:r>
            <a:r>
              <a:rPr dirty="0" sz="3150" spc="240">
                <a:solidFill>
                  <a:srgbClr val="010300"/>
                </a:solidFill>
                <a:latin typeface="Arial"/>
                <a:cs typeface="Arial"/>
              </a:rPr>
              <a:t>- </a:t>
            </a:r>
            <a:r>
              <a:rPr dirty="0" sz="3150" spc="35">
                <a:solidFill>
                  <a:srgbClr val="010300"/>
                </a:solidFill>
                <a:latin typeface="Arial"/>
                <a:cs typeface="Arial"/>
              </a:rPr>
              <a:t>Plaintext </a:t>
            </a:r>
            <a:r>
              <a:rPr dirty="0" sz="3150" spc="114">
                <a:solidFill>
                  <a:srgbClr val="010300"/>
                </a:solidFill>
                <a:latin typeface="Arial"/>
                <a:cs typeface="Arial"/>
              </a:rPr>
              <a:t>to</a:t>
            </a:r>
            <a:r>
              <a:rPr dirty="0" sz="3150" spc="345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dirty="0" sz="3150" spc="75">
                <a:solidFill>
                  <a:srgbClr val="010300"/>
                </a:solidFill>
                <a:latin typeface="Arial"/>
                <a:cs typeface="Arial"/>
              </a:rPr>
              <a:t>Ciphertext</a:t>
            </a:r>
            <a:endParaRPr sz="3150">
              <a:latin typeface="Arial"/>
              <a:cs typeface="Arial"/>
            </a:endParaRPr>
          </a:p>
          <a:p>
            <a:pPr marL="692150">
              <a:lnSpc>
                <a:spcPct val="100000"/>
              </a:lnSpc>
              <a:spcBef>
                <a:spcPts val="565"/>
              </a:spcBef>
            </a:pPr>
            <a:r>
              <a:rPr dirty="0" sz="3150" spc="35">
                <a:solidFill>
                  <a:srgbClr val="010300"/>
                </a:solidFill>
                <a:latin typeface="Arial"/>
                <a:cs typeface="Arial"/>
              </a:rPr>
              <a:t>Decryption </a:t>
            </a:r>
            <a:r>
              <a:rPr dirty="0" sz="3150" spc="240">
                <a:solidFill>
                  <a:srgbClr val="010300"/>
                </a:solidFill>
                <a:latin typeface="Arial"/>
                <a:cs typeface="Arial"/>
              </a:rPr>
              <a:t>- </a:t>
            </a:r>
            <a:r>
              <a:rPr dirty="0" sz="3150" spc="75">
                <a:solidFill>
                  <a:srgbClr val="010300"/>
                </a:solidFill>
                <a:latin typeface="Arial"/>
                <a:cs typeface="Arial"/>
              </a:rPr>
              <a:t>Ciphertext </a:t>
            </a:r>
            <a:r>
              <a:rPr dirty="0" sz="3150" spc="114">
                <a:solidFill>
                  <a:srgbClr val="010300"/>
                </a:solidFill>
                <a:latin typeface="Arial"/>
                <a:cs typeface="Arial"/>
              </a:rPr>
              <a:t>to</a:t>
            </a:r>
            <a:r>
              <a:rPr dirty="0" sz="3150" spc="280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dirty="0" sz="3150" spc="35">
                <a:solidFill>
                  <a:srgbClr val="010300"/>
                </a:solidFill>
                <a:latin typeface="Arial"/>
                <a:cs typeface="Arial"/>
              </a:rPr>
              <a:t>Plaintext</a:t>
            </a:r>
            <a:endParaRPr sz="31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002859" y="2"/>
            <a:ext cx="285750" cy="10287000"/>
          </a:xfrm>
          <a:custGeom>
            <a:avLst/>
            <a:gdLst/>
            <a:ahLst/>
            <a:cxnLst/>
            <a:rect l="l" t="t" r="r" b="b"/>
            <a:pathLst>
              <a:path w="285750" h="10287000">
                <a:moveTo>
                  <a:pt x="285136" y="10286997"/>
                </a:moveTo>
                <a:lnTo>
                  <a:pt x="0" y="10286997"/>
                </a:lnTo>
                <a:lnTo>
                  <a:pt x="0" y="0"/>
                </a:lnTo>
                <a:lnTo>
                  <a:pt x="285136" y="0"/>
                </a:lnTo>
                <a:lnTo>
                  <a:pt x="285136" y="10286997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28700" y="986981"/>
            <a:ext cx="209550" cy="8315325"/>
          </a:xfrm>
          <a:custGeom>
            <a:avLst/>
            <a:gdLst/>
            <a:ahLst/>
            <a:cxnLst/>
            <a:rect l="l" t="t" r="r" b="b"/>
            <a:pathLst>
              <a:path w="209550" h="8315325">
                <a:moveTo>
                  <a:pt x="209550" y="8315325"/>
                </a:moveTo>
                <a:lnTo>
                  <a:pt x="0" y="8315325"/>
                </a:lnTo>
                <a:lnTo>
                  <a:pt x="0" y="0"/>
                </a:lnTo>
                <a:lnTo>
                  <a:pt x="209550" y="0"/>
                </a:lnTo>
                <a:lnTo>
                  <a:pt x="209550" y="8315325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902102" y="8935084"/>
            <a:ext cx="386842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400" spc="-190">
                <a:solidFill>
                  <a:srgbClr val="010300"/>
                </a:solidFill>
                <a:latin typeface="Arial"/>
                <a:cs typeface="Arial"/>
              </a:rPr>
              <a:t>GROUP </a:t>
            </a:r>
            <a:r>
              <a:rPr dirty="0" sz="2400" spc="-35">
                <a:solidFill>
                  <a:srgbClr val="010300"/>
                </a:solidFill>
                <a:latin typeface="Arial"/>
                <a:cs typeface="Arial"/>
              </a:rPr>
              <a:t>08 </a:t>
            </a:r>
            <a:r>
              <a:rPr dirty="0" sz="2400" spc="-30">
                <a:solidFill>
                  <a:srgbClr val="010300"/>
                </a:solidFill>
                <a:latin typeface="Arial"/>
                <a:cs typeface="Arial"/>
              </a:rPr>
              <a:t>: </a:t>
            </a:r>
            <a:r>
              <a:rPr dirty="0" sz="2400" spc="-245">
                <a:solidFill>
                  <a:srgbClr val="010300"/>
                </a:solidFill>
                <a:latin typeface="Arial"/>
                <a:cs typeface="Arial"/>
              </a:rPr>
              <a:t>INVERSE</a:t>
            </a:r>
            <a:r>
              <a:rPr dirty="0" sz="2400" spc="145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dirty="0" sz="2400" spc="-229">
                <a:solidFill>
                  <a:srgbClr val="010300"/>
                </a:solidFill>
                <a:latin typeface="Arial"/>
                <a:cs typeface="Arial"/>
              </a:rPr>
              <a:t>MATRIX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1035707"/>
            <a:ext cx="209550" cy="8229600"/>
          </a:xfrm>
          <a:custGeom>
            <a:avLst/>
            <a:gdLst/>
            <a:ahLst/>
            <a:cxnLst/>
            <a:rect l="l" t="t" r="r" b="b"/>
            <a:pathLst>
              <a:path w="209550" h="8229600">
                <a:moveTo>
                  <a:pt x="20955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209550" y="0"/>
                </a:lnTo>
                <a:lnTo>
                  <a:pt x="209550" y="8229600"/>
                </a:lnTo>
                <a:close/>
              </a:path>
            </a:pathLst>
          </a:custGeom>
          <a:solidFill>
            <a:srgbClr val="F2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2539" y="1767050"/>
            <a:ext cx="1322705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445" b="1">
                <a:solidFill>
                  <a:srgbClr val="FFDA15"/>
                </a:solidFill>
                <a:latin typeface="Arial"/>
                <a:cs typeface="Arial"/>
              </a:rPr>
              <a:t>DRAWBACKS </a:t>
            </a:r>
            <a:r>
              <a:rPr dirty="0" sz="6400" spc="285" b="1">
                <a:solidFill>
                  <a:srgbClr val="FFDA15"/>
                </a:solidFill>
                <a:latin typeface="Arial"/>
                <a:cs typeface="Arial"/>
              </a:rPr>
              <a:t>OF</a:t>
            </a:r>
            <a:r>
              <a:rPr dirty="0" sz="6400" spc="365" b="1">
                <a:solidFill>
                  <a:srgbClr val="FFDA15"/>
                </a:solidFill>
                <a:latin typeface="Arial"/>
                <a:cs typeface="Arial"/>
              </a:rPr>
              <a:t> </a:t>
            </a:r>
            <a:r>
              <a:rPr dirty="0" sz="6400" spc="250" b="1">
                <a:solidFill>
                  <a:srgbClr val="FFDA15"/>
                </a:solidFill>
                <a:latin typeface="Arial"/>
                <a:cs typeface="Arial"/>
              </a:rPr>
              <a:t>HILL-CIPHER</a:t>
            </a:r>
            <a:endParaRPr sz="6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56714" y="3759860"/>
            <a:ext cx="13335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002859" y="0"/>
            <a:ext cx="285750" cy="10287000"/>
          </a:xfrm>
          <a:custGeom>
            <a:avLst/>
            <a:gdLst/>
            <a:ahLst/>
            <a:cxnLst/>
            <a:rect l="l" t="t" r="r" b="b"/>
            <a:pathLst>
              <a:path w="285750" h="10287000">
                <a:moveTo>
                  <a:pt x="285136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285136" y="0"/>
                </a:lnTo>
                <a:lnTo>
                  <a:pt x="285136" y="10286999"/>
                </a:lnTo>
                <a:close/>
              </a:path>
            </a:pathLst>
          </a:custGeom>
          <a:solidFill>
            <a:srgbClr val="F2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56714" y="6242943"/>
            <a:ext cx="13335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56714" y="7529077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4330" marR="5080">
              <a:lnSpc>
                <a:spcPct val="115199"/>
              </a:lnSpc>
              <a:spcBef>
                <a:spcPts val="100"/>
              </a:spcBef>
            </a:pPr>
            <a:r>
              <a:rPr dirty="0" spc="-125">
                <a:solidFill>
                  <a:srgbClr val="F2F5F9"/>
                </a:solidFill>
              </a:rPr>
              <a:t>In </a:t>
            </a:r>
            <a:r>
              <a:rPr dirty="0" spc="-30">
                <a:solidFill>
                  <a:srgbClr val="F2F5F9"/>
                </a:solidFill>
              </a:rPr>
              <a:t>Hill </a:t>
            </a:r>
            <a:r>
              <a:rPr dirty="0" spc="35">
                <a:solidFill>
                  <a:srgbClr val="F2F5F9"/>
                </a:solidFill>
              </a:rPr>
              <a:t>Cipher, </a:t>
            </a:r>
            <a:r>
              <a:rPr dirty="0" spc="155">
                <a:solidFill>
                  <a:srgbClr val="F2F5F9"/>
                </a:solidFill>
              </a:rPr>
              <a:t>if </a:t>
            </a:r>
            <a:r>
              <a:rPr dirty="0" spc="55">
                <a:solidFill>
                  <a:srgbClr val="F2F5F9"/>
                </a:solidFill>
              </a:rPr>
              <a:t>the </a:t>
            </a:r>
            <a:r>
              <a:rPr dirty="0" spc="30">
                <a:solidFill>
                  <a:srgbClr val="F2F5F9"/>
                </a:solidFill>
              </a:rPr>
              <a:t>string </a:t>
            </a:r>
            <a:r>
              <a:rPr dirty="0" spc="-100">
                <a:solidFill>
                  <a:srgbClr val="F2F5F9"/>
                </a:solidFill>
              </a:rPr>
              <a:t>is </a:t>
            </a:r>
            <a:r>
              <a:rPr dirty="0" spc="60">
                <a:solidFill>
                  <a:srgbClr val="F2F5F9"/>
                </a:solidFill>
              </a:rPr>
              <a:t>not </a:t>
            </a:r>
            <a:r>
              <a:rPr dirty="0" spc="40">
                <a:solidFill>
                  <a:srgbClr val="F2F5F9"/>
                </a:solidFill>
              </a:rPr>
              <a:t>a </a:t>
            </a:r>
            <a:r>
              <a:rPr dirty="0" spc="55">
                <a:solidFill>
                  <a:srgbClr val="F2F5F9"/>
                </a:solidFill>
              </a:rPr>
              <a:t>multiple </a:t>
            </a:r>
            <a:r>
              <a:rPr dirty="0" spc="135">
                <a:solidFill>
                  <a:srgbClr val="F2F5F9"/>
                </a:solidFill>
              </a:rPr>
              <a:t>of </a:t>
            </a:r>
            <a:r>
              <a:rPr dirty="0" spc="30">
                <a:solidFill>
                  <a:srgbClr val="F2F5F9"/>
                </a:solidFill>
              </a:rPr>
              <a:t>three, </a:t>
            </a:r>
            <a:r>
              <a:rPr dirty="0" spc="140">
                <a:solidFill>
                  <a:srgbClr val="F2F5F9"/>
                </a:solidFill>
              </a:rPr>
              <a:t>it </a:t>
            </a:r>
            <a:r>
              <a:rPr dirty="0" spc="25">
                <a:solidFill>
                  <a:srgbClr val="F2F5F9"/>
                </a:solidFill>
              </a:rPr>
              <a:t>adds </a:t>
            </a:r>
            <a:r>
              <a:rPr dirty="0" spc="40">
                <a:solidFill>
                  <a:srgbClr val="F2F5F9"/>
                </a:solidFill>
              </a:rPr>
              <a:t>a </a:t>
            </a:r>
            <a:r>
              <a:rPr dirty="0" spc="15">
                <a:solidFill>
                  <a:srgbClr val="F2F5F9"/>
                </a:solidFill>
              </a:rPr>
              <a:t>random  </a:t>
            </a:r>
            <a:r>
              <a:rPr dirty="0" spc="105">
                <a:solidFill>
                  <a:srgbClr val="F2F5F9"/>
                </a:solidFill>
              </a:rPr>
              <a:t>letter </a:t>
            </a:r>
            <a:r>
              <a:rPr dirty="0" spc="150">
                <a:solidFill>
                  <a:srgbClr val="F2F5F9"/>
                </a:solidFill>
              </a:rPr>
              <a:t>at </a:t>
            </a:r>
            <a:r>
              <a:rPr dirty="0" spc="55">
                <a:solidFill>
                  <a:srgbClr val="F2F5F9"/>
                </a:solidFill>
              </a:rPr>
              <a:t>the </a:t>
            </a:r>
            <a:r>
              <a:rPr dirty="0" spc="15">
                <a:solidFill>
                  <a:srgbClr val="F2F5F9"/>
                </a:solidFill>
              </a:rPr>
              <a:t>end </a:t>
            </a:r>
            <a:r>
              <a:rPr dirty="0" spc="135">
                <a:solidFill>
                  <a:srgbClr val="F2F5F9"/>
                </a:solidFill>
              </a:rPr>
              <a:t>of </a:t>
            </a:r>
            <a:r>
              <a:rPr dirty="0" spc="55">
                <a:solidFill>
                  <a:srgbClr val="F2F5F9"/>
                </a:solidFill>
              </a:rPr>
              <a:t>the </a:t>
            </a:r>
            <a:r>
              <a:rPr dirty="0" spc="30">
                <a:solidFill>
                  <a:srgbClr val="F2F5F9"/>
                </a:solidFill>
              </a:rPr>
              <a:t>string </a:t>
            </a:r>
            <a:r>
              <a:rPr dirty="0" spc="114">
                <a:solidFill>
                  <a:srgbClr val="F2F5F9"/>
                </a:solidFill>
              </a:rPr>
              <a:t>to </a:t>
            </a:r>
            <a:r>
              <a:rPr dirty="0" spc="-50">
                <a:solidFill>
                  <a:srgbClr val="F2F5F9"/>
                </a:solidFill>
              </a:rPr>
              <a:t>make </a:t>
            </a:r>
            <a:r>
              <a:rPr dirty="0" spc="140">
                <a:solidFill>
                  <a:srgbClr val="F2F5F9"/>
                </a:solidFill>
              </a:rPr>
              <a:t>it </a:t>
            </a:r>
            <a:r>
              <a:rPr dirty="0" spc="40">
                <a:solidFill>
                  <a:srgbClr val="F2F5F9"/>
                </a:solidFill>
              </a:rPr>
              <a:t>a </a:t>
            </a:r>
            <a:r>
              <a:rPr dirty="0" spc="55">
                <a:solidFill>
                  <a:srgbClr val="F2F5F9"/>
                </a:solidFill>
              </a:rPr>
              <a:t>multiple </a:t>
            </a:r>
            <a:r>
              <a:rPr dirty="0" spc="135">
                <a:solidFill>
                  <a:srgbClr val="F2F5F9"/>
                </a:solidFill>
              </a:rPr>
              <a:t>of </a:t>
            </a:r>
            <a:r>
              <a:rPr dirty="0" spc="50">
                <a:solidFill>
                  <a:srgbClr val="F2F5F9"/>
                </a:solidFill>
              </a:rPr>
              <a:t>three. </a:t>
            </a:r>
            <a:r>
              <a:rPr dirty="0" spc="-80">
                <a:solidFill>
                  <a:srgbClr val="F2F5F9"/>
                </a:solidFill>
              </a:rPr>
              <a:t>Due </a:t>
            </a:r>
            <a:r>
              <a:rPr dirty="0" spc="114">
                <a:solidFill>
                  <a:srgbClr val="F2F5F9"/>
                </a:solidFill>
              </a:rPr>
              <a:t>to  </a:t>
            </a:r>
            <a:r>
              <a:rPr dirty="0" spc="-10">
                <a:solidFill>
                  <a:srgbClr val="F2F5F9"/>
                </a:solidFill>
              </a:rPr>
              <a:t>this, </a:t>
            </a:r>
            <a:r>
              <a:rPr dirty="0" spc="155">
                <a:solidFill>
                  <a:srgbClr val="F2F5F9"/>
                </a:solidFill>
              </a:rPr>
              <a:t>if </a:t>
            </a:r>
            <a:r>
              <a:rPr dirty="0" spc="55">
                <a:solidFill>
                  <a:srgbClr val="F2F5F9"/>
                </a:solidFill>
              </a:rPr>
              <a:t>the </a:t>
            </a:r>
            <a:r>
              <a:rPr dirty="0" spc="30">
                <a:solidFill>
                  <a:srgbClr val="F2F5F9"/>
                </a:solidFill>
              </a:rPr>
              <a:t>receiver </a:t>
            </a:r>
            <a:r>
              <a:rPr dirty="0" spc="40">
                <a:solidFill>
                  <a:srgbClr val="F2F5F9"/>
                </a:solidFill>
              </a:rPr>
              <a:t>decrypts </a:t>
            </a:r>
            <a:r>
              <a:rPr dirty="0" spc="55">
                <a:solidFill>
                  <a:srgbClr val="F2F5F9"/>
                </a:solidFill>
              </a:rPr>
              <a:t>the </a:t>
            </a:r>
            <a:r>
              <a:rPr dirty="0" spc="70">
                <a:solidFill>
                  <a:srgbClr val="F2F5F9"/>
                </a:solidFill>
              </a:rPr>
              <a:t>ciphertext, </a:t>
            </a:r>
            <a:r>
              <a:rPr dirty="0" spc="140">
                <a:solidFill>
                  <a:srgbClr val="F2F5F9"/>
                </a:solidFill>
              </a:rPr>
              <a:t>it </a:t>
            </a:r>
            <a:r>
              <a:rPr dirty="0" spc="70">
                <a:solidFill>
                  <a:srgbClr val="F2F5F9"/>
                </a:solidFill>
              </a:rPr>
              <a:t>will </a:t>
            </a:r>
            <a:r>
              <a:rPr dirty="0" spc="60">
                <a:solidFill>
                  <a:srgbClr val="F2F5F9"/>
                </a:solidFill>
              </a:rPr>
              <a:t>not </a:t>
            </a:r>
            <a:r>
              <a:rPr dirty="0" spc="25">
                <a:solidFill>
                  <a:srgbClr val="F2F5F9"/>
                </a:solidFill>
              </a:rPr>
              <a:t>return </a:t>
            </a:r>
            <a:r>
              <a:rPr dirty="0" spc="55">
                <a:solidFill>
                  <a:srgbClr val="F2F5F9"/>
                </a:solidFill>
              </a:rPr>
              <a:t>the  </a:t>
            </a:r>
            <a:r>
              <a:rPr dirty="0" spc="70">
                <a:solidFill>
                  <a:srgbClr val="F2F5F9"/>
                </a:solidFill>
              </a:rPr>
              <a:t>original</a:t>
            </a:r>
            <a:r>
              <a:rPr dirty="0" spc="160">
                <a:solidFill>
                  <a:srgbClr val="F2F5F9"/>
                </a:solidFill>
              </a:rPr>
              <a:t> </a:t>
            </a:r>
            <a:r>
              <a:rPr dirty="0" spc="35">
                <a:solidFill>
                  <a:srgbClr val="F2F5F9"/>
                </a:solidFill>
              </a:rPr>
              <a:t>string.</a:t>
            </a:r>
          </a:p>
          <a:p>
            <a:pPr marL="354330" marR="299085">
              <a:lnSpc>
                <a:spcPct val="115199"/>
              </a:lnSpc>
              <a:spcBef>
                <a:spcPts val="1855"/>
              </a:spcBef>
            </a:pPr>
            <a:r>
              <a:rPr dirty="0" spc="-30">
                <a:solidFill>
                  <a:srgbClr val="F2F5F9"/>
                </a:solidFill>
              </a:rPr>
              <a:t>Hill </a:t>
            </a:r>
            <a:r>
              <a:rPr dirty="0" spc="55">
                <a:solidFill>
                  <a:srgbClr val="F2F5F9"/>
                </a:solidFill>
              </a:rPr>
              <a:t>cipher </a:t>
            </a:r>
            <a:r>
              <a:rPr dirty="0" spc="50">
                <a:solidFill>
                  <a:srgbClr val="F2F5F9"/>
                </a:solidFill>
              </a:rPr>
              <a:t>can </a:t>
            </a:r>
            <a:r>
              <a:rPr dirty="0" spc="45">
                <a:solidFill>
                  <a:srgbClr val="F2F5F9"/>
                </a:solidFill>
              </a:rPr>
              <a:t>encrypt </a:t>
            </a:r>
            <a:r>
              <a:rPr dirty="0">
                <a:solidFill>
                  <a:srgbClr val="F2F5F9"/>
                </a:solidFill>
              </a:rPr>
              <a:t>or </a:t>
            </a:r>
            <a:r>
              <a:rPr dirty="0" spc="75">
                <a:solidFill>
                  <a:srgbClr val="F2F5F9"/>
                </a:solidFill>
              </a:rPr>
              <a:t>decrypt </a:t>
            </a:r>
            <a:r>
              <a:rPr dirty="0" spc="-60">
                <a:solidFill>
                  <a:srgbClr val="F2F5F9"/>
                </a:solidFill>
              </a:rPr>
              <a:t>messages </a:t>
            </a:r>
            <a:r>
              <a:rPr dirty="0" spc="80">
                <a:solidFill>
                  <a:srgbClr val="F2F5F9"/>
                </a:solidFill>
              </a:rPr>
              <a:t>with </a:t>
            </a:r>
            <a:r>
              <a:rPr dirty="0" spc="40">
                <a:solidFill>
                  <a:srgbClr val="F2F5F9"/>
                </a:solidFill>
              </a:rPr>
              <a:t>upper </a:t>
            </a:r>
            <a:r>
              <a:rPr dirty="0" spc="10">
                <a:solidFill>
                  <a:srgbClr val="F2F5F9"/>
                </a:solidFill>
              </a:rPr>
              <a:t>case </a:t>
            </a:r>
            <a:r>
              <a:rPr dirty="0" spc="60">
                <a:solidFill>
                  <a:srgbClr val="F2F5F9"/>
                </a:solidFill>
              </a:rPr>
              <a:t>letters  </a:t>
            </a:r>
            <a:r>
              <a:rPr dirty="0" spc="-15">
                <a:solidFill>
                  <a:srgbClr val="F2F5F9"/>
                </a:solidFill>
              </a:rPr>
              <a:t>only.</a:t>
            </a:r>
          </a:p>
          <a:p>
            <a:pPr marL="354330" marR="1344930">
              <a:lnSpc>
                <a:spcPct val="115199"/>
              </a:lnSpc>
              <a:spcBef>
                <a:spcPts val="1275"/>
              </a:spcBef>
            </a:pPr>
            <a:r>
              <a:rPr dirty="0" spc="55">
                <a:solidFill>
                  <a:srgbClr val="F2F5F9"/>
                </a:solidFill>
              </a:rPr>
              <a:t>If the </a:t>
            </a:r>
            <a:r>
              <a:rPr dirty="0" spc="-75">
                <a:solidFill>
                  <a:srgbClr val="F2F5F9"/>
                </a:solidFill>
              </a:rPr>
              <a:t>user </a:t>
            </a:r>
            <a:r>
              <a:rPr dirty="0" spc="50">
                <a:solidFill>
                  <a:srgbClr val="F2F5F9"/>
                </a:solidFill>
              </a:rPr>
              <a:t>enter </a:t>
            </a:r>
            <a:r>
              <a:rPr dirty="0" spc="40">
                <a:solidFill>
                  <a:srgbClr val="F2F5F9"/>
                </a:solidFill>
              </a:rPr>
              <a:t>a matrix </a:t>
            </a:r>
            <a:r>
              <a:rPr dirty="0" spc="125">
                <a:solidFill>
                  <a:srgbClr val="F2F5F9"/>
                </a:solidFill>
              </a:rPr>
              <a:t>that </a:t>
            </a:r>
            <a:r>
              <a:rPr dirty="0" spc="-100">
                <a:solidFill>
                  <a:srgbClr val="F2F5F9"/>
                </a:solidFill>
              </a:rPr>
              <a:t>is </a:t>
            </a:r>
            <a:r>
              <a:rPr dirty="0" spc="60">
                <a:solidFill>
                  <a:srgbClr val="F2F5F9"/>
                </a:solidFill>
              </a:rPr>
              <a:t>not </a:t>
            </a:r>
            <a:r>
              <a:rPr dirty="0" spc="55">
                <a:solidFill>
                  <a:srgbClr val="F2F5F9"/>
                </a:solidFill>
              </a:rPr>
              <a:t>invertible </a:t>
            </a:r>
            <a:r>
              <a:rPr dirty="0" spc="25">
                <a:solidFill>
                  <a:srgbClr val="F2F5F9"/>
                </a:solidFill>
              </a:rPr>
              <a:t>then </a:t>
            </a:r>
            <a:r>
              <a:rPr dirty="0" spc="55">
                <a:solidFill>
                  <a:srgbClr val="F2F5F9"/>
                </a:solidFill>
              </a:rPr>
              <a:t>Hill-Cipher  </a:t>
            </a:r>
            <a:r>
              <a:rPr dirty="0" spc="25">
                <a:solidFill>
                  <a:srgbClr val="F2F5F9"/>
                </a:solidFill>
              </a:rPr>
              <a:t>doesn't</a:t>
            </a:r>
            <a:r>
              <a:rPr dirty="0" spc="160">
                <a:solidFill>
                  <a:srgbClr val="F2F5F9"/>
                </a:solidFill>
              </a:rPr>
              <a:t> </a:t>
            </a:r>
            <a:r>
              <a:rPr dirty="0">
                <a:solidFill>
                  <a:srgbClr val="F2F5F9"/>
                </a:solidFill>
              </a:rPr>
              <a:t>work.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902102" y="8935084"/>
            <a:ext cx="386842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400" spc="-190">
                <a:solidFill>
                  <a:srgbClr val="010300"/>
                </a:solidFill>
                <a:latin typeface="Arial"/>
                <a:cs typeface="Arial"/>
              </a:rPr>
              <a:t>GROUP </a:t>
            </a:r>
            <a:r>
              <a:rPr dirty="0" sz="2400" spc="-35">
                <a:solidFill>
                  <a:srgbClr val="010300"/>
                </a:solidFill>
                <a:latin typeface="Arial"/>
                <a:cs typeface="Arial"/>
              </a:rPr>
              <a:t>08 </a:t>
            </a:r>
            <a:r>
              <a:rPr dirty="0" sz="2400" spc="-30">
                <a:solidFill>
                  <a:srgbClr val="010300"/>
                </a:solidFill>
                <a:latin typeface="Arial"/>
                <a:cs typeface="Arial"/>
              </a:rPr>
              <a:t>: </a:t>
            </a:r>
            <a:r>
              <a:rPr dirty="0" sz="2400" spc="-245">
                <a:solidFill>
                  <a:srgbClr val="010300"/>
                </a:solidFill>
                <a:latin typeface="Arial"/>
                <a:cs typeface="Arial"/>
              </a:rPr>
              <a:t>INVERSE</a:t>
            </a:r>
            <a:r>
              <a:rPr dirty="0" sz="2400" spc="145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dirty="0" sz="2400" spc="-229">
                <a:solidFill>
                  <a:srgbClr val="010300"/>
                </a:solidFill>
                <a:latin typeface="Arial"/>
                <a:cs typeface="Arial"/>
              </a:rPr>
              <a:t>MATRIX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002885" cy="10287000"/>
          </a:xfrm>
          <a:custGeom>
            <a:avLst/>
            <a:gdLst/>
            <a:ahLst/>
            <a:cxnLst/>
            <a:rect l="l" t="t" r="r" b="b"/>
            <a:pathLst>
              <a:path w="18002885" h="10287000">
                <a:moveTo>
                  <a:pt x="0" y="10287000"/>
                </a:moveTo>
                <a:lnTo>
                  <a:pt x="18002859" y="10287000"/>
                </a:lnTo>
                <a:lnTo>
                  <a:pt x="18002859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DA1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28700" y="1035707"/>
            <a:ext cx="209550" cy="8229600"/>
          </a:xfrm>
          <a:custGeom>
            <a:avLst/>
            <a:gdLst/>
            <a:ahLst/>
            <a:cxnLst/>
            <a:rect l="l" t="t" r="r" b="b"/>
            <a:pathLst>
              <a:path w="209550" h="8229600">
                <a:moveTo>
                  <a:pt x="209550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209550" y="0"/>
                </a:lnTo>
                <a:lnTo>
                  <a:pt x="209550" y="8229600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53964" y="1730215"/>
            <a:ext cx="1299083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405" b="1">
                <a:solidFill>
                  <a:srgbClr val="010300"/>
                </a:solidFill>
                <a:latin typeface="Arial"/>
                <a:cs typeface="Arial"/>
              </a:rPr>
              <a:t>IMPROVEMENTS </a:t>
            </a:r>
            <a:r>
              <a:rPr dirty="0" sz="6400" spc="330" b="1">
                <a:solidFill>
                  <a:srgbClr val="010300"/>
                </a:solidFill>
                <a:latin typeface="Arial"/>
                <a:cs typeface="Arial"/>
              </a:rPr>
              <a:t>MADE </a:t>
            </a:r>
            <a:r>
              <a:rPr dirty="0" sz="6400" spc="150" b="1">
                <a:solidFill>
                  <a:srgbClr val="010300"/>
                </a:solidFill>
                <a:latin typeface="Arial"/>
                <a:cs typeface="Arial"/>
              </a:rPr>
              <a:t>BY</a:t>
            </a:r>
            <a:r>
              <a:rPr dirty="0" sz="6400" spc="440" b="1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dirty="0" sz="6400" spc="195" b="1">
                <a:solidFill>
                  <a:srgbClr val="010300"/>
                </a:solidFill>
                <a:latin typeface="Arial"/>
                <a:cs typeface="Arial"/>
              </a:rPr>
              <a:t>US</a:t>
            </a:r>
            <a:endParaRPr sz="6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002859" y="0"/>
            <a:ext cx="285750" cy="10287000"/>
          </a:xfrm>
          <a:custGeom>
            <a:avLst/>
            <a:gdLst/>
            <a:ahLst/>
            <a:cxnLst/>
            <a:rect l="l" t="t" r="r" b="b"/>
            <a:pathLst>
              <a:path w="285750" h="10287000">
                <a:moveTo>
                  <a:pt x="285136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285136" y="0"/>
                </a:lnTo>
                <a:lnTo>
                  <a:pt x="285136" y="10286999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56714" y="3759860"/>
            <a:ext cx="13335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38139" y="5491825"/>
            <a:ext cx="13335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38139" y="6615775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38139" y="7739725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4330" marR="240665">
              <a:lnSpc>
                <a:spcPct val="115199"/>
              </a:lnSpc>
              <a:spcBef>
                <a:spcPts val="100"/>
              </a:spcBef>
            </a:pPr>
            <a:r>
              <a:rPr dirty="0" spc="-125"/>
              <a:t>In </a:t>
            </a:r>
            <a:r>
              <a:rPr dirty="0" spc="55"/>
              <a:t>the </a:t>
            </a:r>
            <a:r>
              <a:rPr dirty="0" spc="60"/>
              <a:t>encrypted </a:t>
            </a:r>
            <a:r>
              <a:rPr dirty="0" spc="-40"/>
              <a:t>message, </a:t>
            </a:r>
            <a:r>
              <a:rPr dirty="0" spc="30"/>
              <a:t>we </a:t>
            </a:r>
            <a:r>
              <a:rPr dirty="0" spc="-25"/>
              <a:t>have </a:t>
            </a:r>
            <a:r>
              <a:rPr dirty="0" spc="100"/>
              <a:t>added </a:t>
            </a:r>
            <a:r>
              <a:rPr dirty="0" spc="40"/>
              <a:t>a </a:t>
            </a:r>
            <a:r>
              <a:rPr dirty="0" spc="55"/>
              <a:t>special </a:t>
            </a:r>
            <a:r>
              <a:rPr dirty="0" spc="90"/>
              <a:t>character </a:t>
            </a:r>
            <a:r>
              <a:rPr dirty="0" spc="-120"/>
              <a:t>so  </a:t>
            </a:r>
            <a:r>
              <a:rPr dirty="0" spc="125"/>
              <a:t>that </a:t>
            </a:r>
            <a:r>
              <a:rPr dirty="0" spc="-20"/>
              <a:t>in </a:t>
            </a:r>
            <a:r>
              <a:rPr dirty="0" spc="55"/>
              <a:t>the </a:t>
            </a:r>
            <a:r>
              <a:rPr dirty="0" spc="-15"/>
              <a:t>process </a:t>
            </a:r>
            <a:r>
              <a:rPr dirty="0" spc="135"/>
              <a:t>of </a:t>
            </a:r>
            <a:r>
              <a:rPr dirty="0" spc="55"/>
              <a:t>decryption, </a:t>
            </a:r>
            <a:r>
              <a:rPr dirty="0" spc="30"/>
              <a:t>we </a:t>
            </a:r>
            <a:r>
              <a:rPr dirty="0" spc="-35"/>
              <a:t>know </a:t>
            </a:r>
            <a:r>
              <a:rPr dirty="0" spc="5"/>
              <a:t>how </a:t>
            </a:r>
            <a:r>
              <a:rPr dirty="0" spc="-75"/>
              <a:t>many </a:t>
            </a:r>
            <a:r>
              <a:rPr dirty="0" spc="60"/>
              <a:t>characters </a:t>
            </a:r>
            <a:r>
              <a:rPr dirty="0" spc="30"/>
              <a:t>we  </a:t>
            </a:r>
            <a:r>
              <a:rPr dirty="0" spc="-25"/>
              <a:t>have </a:t>
            </a:r>
            <a:r>
              <a:rPr dirty="0" spc="114"/>
              <a:t>to </a:t>
            </a:r>
            <a:r>
              <a:rPr dirty="0" spc="-30"/>
              <a:t>remove </a:t>
            </a:r>
            <a:r>
              <a:rPr dirty="0" spc="-20"/>
              <a:t>in </a:t>
            </a:r>
            <a:r>
              <a:rPr dirty="0" spc="65"/>
              <a:t>plain</a:t>
            </a:r>
            <a:r>
              <a:rPr dirty="0" spc="780"/>
              <a:t> </a:t>
            </a:r>
            <a:r>
              <a:rPr dirty="0" spc="90"/>
              <a:t>text.</a:t>
            </a:r>
          </a:p>
          <a:p>
            <a:pPr marL="335915" marR="1403985">
              <a:lnSpc>
                <a:spcPct val="115199"/>
              </a:lnSpc>
              <a:spcBef>
                <a:spcPts val="365"/>
              </a:spcBef>
            </a:pPr>
            <a:r>
              <a:rPr dirty="0" spc="-180"/>
              <a:t>This </a:t>
            </a:r>
            <a:r>
              <a:rPr dirty="0" spc="60"/>
              <a:t>algorithm </a:t>
            </a:r>
            <a:r>
              <a:rPr dirty="0" spc="-55"/>
              <a:t>works </a:t>
            </a:r>
            <a:r>
              <a:rPr dirty="0" spc="-40"/>
              <a:t>on </a:t>
            </a:r>
            <a:r>
              <a:rPr dirty="0" spc="-50"/>
              <a:t>every </a:t>
            </a:r>
            <a:r>
              <a:rPr dirty="0" spc="85"/>
              <a:t>character. </a:t>
            </a:r>
            <a:r>
              <a:rPr dirty="0" spc="70"/>
              <a:t>all </a:t>
            </a:r>
            <a:r>
              <a:rPr dirty="0" spc="35"/>
              <a:t>uppercase </a:t>
            </a:r>
            <a:r>
              <a:rPr dirty="0" spc="45"/>
              <a:t>letters,  </a:t>
            </a:r>
            <a:r>
              <a:rPr dirty="0" spc="40"/>
              <a:t>lowercase </a:t>
            </a:r>
            <a:r>
              <a:rPr dirty="0" spc="45"/>
              <a:t>letters, </a:t>
            </a:r>
            <a:r>
              <a:rPr dirty="0" spc="40"/>
              <a:t>and </a:t>
            </a:r>
            <a:r>
              <a:rPr dirty="0" spc="-80"/>
              <a:t>some </a:t>
            </a:r>
            <a:r>
              <a:rPr dirty="0" spc="55"/>
              <a:t>special</a:t>
            </a:r>
            <a:r>
              <a:rPr dirty="0" spc="775"/>
              <a:t> </a:t>
            </a:r>
            <a:r>
              <a:rPr dirty="0" spc="60"/>
              <a:t>characters.</a:t>
            </a:r>
          </a:p>
          <a:p>
            <a:pPr marL="335915" marR="5080">
              <a:lnSpc>
                <a:spcPct val="115199"/>
              </a:lnSpc>
            </a:pPr>
            <a:r>
              <a:rPr dirty="0" spc="55"/>
              <a:t>If the </a:t>
            </a:r>
            <a:r>
              <a:rPr dirty="0" spc="-75"/>
              <a:t>user </a:t>
            </a:r>
            <a:r>
              <a:rPr dirty="0" spc="5"/>
              <a:t>enters </a:t>
            </a:r>
            <a:r>
              <a:rPr dirty="0" spc="40"/>
              <a:t>a </a:t>
            </a:r>
            <a:r>
              <a:rPr dirty="0" spc="60"/>
              <a:t>non-invertible </a:t>
            </a:r>
            <a:r>
              <a:rPr dirty="0" spc="25"/>
              <a:t>matrix, then </a:t>
            </a:r>
            <a:r>
              <a:rPr dirty="0" spc="30"/>
              <a:t>we </a:t>
            </a:r>
            <a:r>
              <a:rPr dirty="0" spc="45"/>
              <a:t>reduce </a:t>
            </a:r>
            <a:r>
              <a:rPr dirty="0" spc="55"/>
              <a:t>the </a:t>
            </a:r>
            <a:r>
              <a:rPr dirty="0" spc="-5"/>
              <a:t>value </a:t>
            </a:r>
            <a:r>
              <a:rPr dirty="0" spc="135"/>
              <a:t>of  </a:t>
            </a:r>
            <a:r>
              <a:rPr dirty="0" spc="55"/>
              <a:t>the </a:t>
            </a:r>
            <a:r>
              <a:rPr dirty="0" spc="40"/>
              <a:t>last </a:t>
            </a:r>
            <a:r>
              <a:rPr dirty="0" spc="35"/>
              <a:t>element </a:t>
            </a:r>
            <a:r>
              <a:rPr dirty="0" spc="-120"/>
              <a:t>so </a:t>
            </a:r>
            <a:r>
              <a:rPr dirty="0" spc="125"/>
              <a:t>that </a:t>
            </a:r>
            <a:r>
              <a:rPr dirty="0" spc="140"/>
              <a:t>it </a:t>
            </a:r>
            <a:r>
              <a:rPr dirty="0" spc="5"/>
              <a:t>becomes</a:t>
            </a:r>
            <a:r>
              <a:rPr dirty="0" spc="100"/>
              <a:t> </a:t>
            </a:r>
            <a:r>
              <a:rPr dirty="0" spc="55"/>
              <a:t>invertible.</a:t>
            </a:r>
          </a:p>
          <a:p>
            <a:pPr marL="335915" marR="11430">
              <a:lnSpc>
                <a:spcPct val="115199"/>
              </a:lnSpc>
            </a:pPr>
            <a:r>
              <a:rPr dirty="0" spc="-229"/>
              <a:t>We </a:t>
            </a:r>
            <a:r>
              <a:rPr dirty="0" spc="-25"/>
              <a:t>have </a:t>
            </a:r>
            <a:r>
              <a:rPr dirty="0" spc="100"/>
              <a:t>added </a:t>
            </a:r>
            <a:r>
              <a:rPr dirty="0" spc="-10"/>
              <a:t>an </a:t>
            </a:r>
            <a:r>
              <a:rPr dirty="0" spc="105"/>
              <a:t>additional </a:t>
            </a:r>
            <a:r>
              <a:rPr dirty="0" spc="95"/>
              <a:t>feature </a:t>
            </a:r>
            <a:r>
              <a:rPr dirty="0" spc="125"/>
              <a:t>that </a:t>
            </a:r>
            <a:r>
              <a:rPr dirty="0" spc="55"/>
              <a:t>creates </a:t>
            </a:r>
            <a:r>
              <a:rPr dirty="0" spc="40"/>
              <a:t>a </a:t>
            </a:r>
            <a:r>
              <a:rPr dirty="0" spc="45"/>
              <a:t>QR-code </a:t>
            </a:r>
            <a:r>
              <a:rPr dirty="0" spc="100"/>
              <a:t>for </a:t>
            </a:r>
            <a:r>
              <a:rPr dirty="0" spc="-20"/>
              <a:t>our  </a:t>
            </a:r>
            <a:r>
              <a:rPr dirty="0" spc="55"/>
              <a:t>cipher</a:t>
            </a:r>
            <a:r>
              <a:rPr dirty="0" spc="165"/>
              <a:t> </a:t>
            </a:r>
            <a:r>
              <a:rPr dirty="0" spc="70"/>
              <a:t>text,</a:t>
            </a:r>
            <a:r>
              <a:rPr dirty="0" spc="165"/>
              <a:t> </a:t>
            </a:r>
            <a:r>
              <a:rPr dirty="0" spc="40"/>
              <a:t>and</a:t>
            </a:r>
            <a:r>
              <a:rPr dirty="0" spc="165"/>
              <a:t> </a:t>
            </a:r>
            <a:r>
              <a:rPr dirty="0" spc="30"/>
              <a:t>we</a:t>
            </a:r>
            <a:r>
              <a:rPr dirty="0" spc="165"/>
              <a:t> </a:t>
            </a:r>
            <a:r>
              <a:rPr dirty="0" spc="75"/>
              <a:t>decrypt</a:t>
            </a:r>
            <a:r>
              <a:rPr dirty="0" spc="170"/>
              <a:t> </a:t>
            </a:r>
            <a:r>
              <a:rPr dirty="0" spc="55"/>
              <a:t>the</a:t>
            </a:r>
            <a:r>
              <a:rPr dirty="0" spc="165"/>
              <a:t> </a:t>
            </a:r>
            <a:r>
              <a:rPr dirty="0" spc="-35"/>
              <a:t>message</a:t>
            </a:r>
            <a:r>
              <a:rPr dirty="0" spc="165"/>
              <a:t> </a:t>
            </a:r>
            <a:r>
              <a:rPr dirty="0" spc="-55"/>
              <a:t>by</a:t>
            </a:r>
            <a:r>
              <a:rPr dirty="0" spc="165"/>
              <a:t> </a:t>
            </a:r>
            <a:r>
              <a:rPr dirty="0" spc="10"/>
              <a:t>scanning</a:t>
            </a:r>
            <a:r>
              <a:rPr dirty="0" spc="165"/>
              <a:t> </a:t>
            </a:r>
            <a:r>
              <a:rPr dirty="0" spc="55"/>
              <a:t>the</a:t>
            </a:r>
            <a:r>
              <a:rPr dirty="0" spc="170"/>
              <a:t> </a:t>
            </a:r>
            <a:r>
              <a:rPr dirty="0" spc="45"/>
              <a:t>QR-code.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902102" y="8935084"/>
            <a:ext cx="386842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400" spc="-190">
                <a:solidFill>
                  <a:srgbClr val="010300"/>
                </a:solidFill>
                <a:latin typeface="Arial"/>
                <a:cs typeface="Arial"/>
              </a:rPr>
              <a:t>GROUP </a:t>
            </a:r>
            <a:r>
              <a:rPr dirty="0" sz="2400" spc="-35">
                <a:solidFill>
                  <a:srgbClr val="010300"/>
                </a:solidFill>
                <a:latin typeface="Arial"/>
                <a:cs typeface="Arial"/>
              </a:rPr>
              <a:t>08 </a:t>
            </a:r>
            <a:r>
              <a:rPr dirty="0" sz="2400" spc="-30">
                <a:solidFill>
                  <a:srgbClr val="010300"/>
                </a:solidFill>
                <a:latin typeface="Arial"/>
                <a:cs typeface="Arial"/>
              </a:rPr>
              <a:t>: </a:t>
            </a:r>
            <a:r>
              <a:rPr dirty="0" sz="2400" spc="-245">
                <a:solidFill>
                  <a:srgbClr val="010300"/>
                </a:solidFill>
                <a:latin typeface="Arial"/>
                <a:cs typeface="Arial"/>
              </a:rPr>
              <a:t>INVERSE</a:t>
            </a:r>
            <a:r>
              <a:rPr dirty="0" sz="2400" spc="145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dirty="0" sz="2400" spc="-229">
                <a:solidFill>
                  <a:srgbClr val="010300"/>
                </a:solidFill>
                <a:latin typeface="Arial"/>
                <a:cs typeface="Arial"/>
              </a:rPr>
              <a:t>MATRIX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02859" y="0"/>
            <a:ext cx="285750" cy="10287000"/>
          </a:xfrm>
          <a:custGeom>
            <a:avLst/>
            <a:gdLst/>
            <a:ahLst/>
            <a:cxnLst/>
            <a:rect l="l" t="t" r="r" b="b"/>
            <a:pathLst>
              <a:path w="285750" h="10287000">
                <a:moveTo>
                  <a:pt x="285136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285136" y="0"/>
                </a:lnTo>
                <a:lnTo>
                  <a:pt x="285136" y="10286999"/>
                </a:lnTo>
                <a:close/>
              </a:path>
            </a:pathLst>
          </a:custGeom>
          <a:solidFill>
            <a:srgbClr val="F2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28700" y="1028699"/>
            <a:ext cx="180975" cy="2495550"/>
          </a:xfrm>
          <a:custGeom>
            <a:avLst/>
            <a:gdLst/>
            <a:ahLst/>
            <a:cxnLst/>
            <a:rect l="l" t="t" r="r" b="b"/>
            <a:pathLst>
              <a:path w="180975" h="2495550">
                <a:moveTo>
                  <a:pt x="180975" y="2495550"/>
                </a:moveTo>
                <a:lnTo>
                  <a:pt x="0" y="2495550"/>
                </a:lnTo>
                <a:lnTo>
                  <a:pt x="0" y="0"/>
                </a:lnTo>
                <a:lnTo>
                  <a:pt x="180975" y="0"/>
                </a:lnTo>
                <a:lnTo>
                  <a:pt x="180975" y="2495550"/>
                </a:lnTo>
                <a:close/>
              </a:path>
            </a:pathLst>
          </a:custGeom>
          <a:solidFill>
            <a:srgbClr val="F2F5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06949" y="1570247"/>
            <a:ext cx="979932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200" b="1">
                <a:solidFill>
                  <a:srgbClr val="FFDA15"/>
                </a:solidFill>
                <a:latin typeface="Arial"/>
                <a:cs typeface="Arial"/>
              </a:rPr>
              <a:t>PROBLEM</a:t>
            </a:r>
            <a:r>
              <a:rPr dirty="0" sz="6400" spc="355" b="1">
                <a:solidFill>
                  <a:srgbClr val="FFDA15"/>
                </a:solidFill>
                <a:latin typeface="Arial"/>
                <a:cs typeface="Arial"/>
              </a:rPr>
              <a:t> </a:t>
            </a:r>
            <a:r>
              <a:rPr dirty="0" sz="6400" spc="240" b="1">
                <a:solidFill>
                  <a:srgbClr val="FFDA15"/>
                </a:solidFill>
                <a:latin typeface="Arial"/>
                <a:cs typeface="Arial"/>
              </a:rPr>
              <a:t>STATEMENT</a:t>
            </a:r>
            <a:endParaRPr sz="6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6714" y="3759860"/>
            <a:ext cx="133350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56714" y="4883810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56714" y="6007760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56714" y="6569735"/>
            <a:ext cx="133350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863399" y="3456952"/>
            <a:ext cx="12930505" cy="3959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724150">
              <a:lnSpc>
                <a:spcPct val="115199"/>
              </a:lnSpc>
              <a:spcBef>
                <a:spcPts val="100"/>
              </a:spcBef>
            </a:pPr>
            <a:r>
              <a:rPr dirty="0" sz="3200" spc="-125">
                <a:solidFill>
                  <a:srgbClr val="F2F5F9"/>
                </a:solidFill>
                <a:latin typeface="Arial"/>
                <a:cs typeface="Arial"/>
              </a:rPr>
              <a:t>In </a:t>
            </a:r>
            <a:r>
              <a:rPr dirty="0" sz="3200">
                <a:solidFill>
                  <a:srgbClr val="F2F5F9"/>
                </a:solidFill>
                <a:latin typeface="Arial"/>
                <a:cs typeface="Arial"/>
              </a:rPr>
              <a:t>this </a:t>
            </a:r>
            <a:r>
              <a:rPr dirty="0" sz="3200" spc="90">
                <a:solidFill>
                  <a:srgbClr val="F2F5F9"/>
                </a:solidFill>
                <a:latin typeface="Arial"/>
                <a:cs typeface="Arial"/>
              </a:rPr>
              <a:t>Digital </a:t>
            </a:r>
            <a:r>
              <a:rPr dirty="0" sz="3200" spc="15">
                <a:solidFill>
                  <a:srgbClr val="F2F5F9"/>
                </a:solidFill>
                <a:latin typeface="Arial"/>
                <a:cs typeface="Arial"/>
              </a:rPr>
              <a:t>era, </a:t>
            </a:r>
            <a:r>
              <a:rPr dirty="0" sz="3200" spc="145">
                <a:solidFill>
                  <a:srgbClr val="F2F5F9"/>
                </a:solidFill>
                <a:latin typeface="Arial"/>
                <a:cs typeface="Arial"/>
              </a:rPr>
              <a:t>data </a:t>
            </a:r>
            <a:r>
              <a:rPr dirty="0" sz="3200" spc="40">
                <a:solidFill>
                  <a:srgbClr val="F2F5F9"/>
                </a:solidFill>
                <a:latin typeface="Arial"/>
                <a:cs typeface="Arial"/>
              </a:rPr>
              <a:t>gets </a:t>
            </a:r>
            <a:r>
              <a:rPr dirty="0" sz="3200" spc="15">
                <a:solidFill>
                  <a:srgbClr val="F2F5F9"/>
                </a:solidFill>
                <a:latin typeface="Arial"/>
                <a:cs typeface="Arial"/>
              </a:rPr>
              <a:t>utmost </a:t>
            </a:r>
            <a:r>
              <a:rPr dirty="0" sz="3200" spc="60">
                <a:solidFill>
                  <a:srgbClr val="F2F5F9"/>
                </a:solidFill>
                <a:latin typeface="Arial"/>
                <a:cs typeface="Arial"/>
              </a:rPr>
              <a:t>priority. </a:t>
            </a:r>
            <a:r>
              <a:rPr dirty="0" sz="3200" spc="-185">
                <a:solidFill>
                  <a:srgbClr val="F2F5F9"/>
                </a:solidFill>
                <a:latin typeface="Arial"/>
                <a:cs typeface="Arial"/>
              </a:rPr>
              <a:t>The  </a:t>
            </a:r>
            <a:r>
              <a:rPr dirty="0" sz="3200" spc="100">
                <a:solidFill>
                  <a:srgbClr val="F2F5F9"/>
                </a:solidFill>
                <a:latin typeface="Arial"/>
                <a:cs typeface="Arial"/>
              </a:rPr>
              <a:t>organization/individual </a:t>
            </a:r>
            <a:r>
              <a:rPr dirty="0" sz="3200" spc="5">
                <a:solidFill>
                  <a:srgbClr val="F2F5F9"/>
                </a:solidFill>
                <a:latin typeface="Arial"/>
                <a:cs typeface="Arial"/>
              </a:rPr>
              <a:t>who </a:t>
            </a:r>
            <a:r>
              <a:rPr dirty="0" sz="3200" spc="-80">
                <a:solidFill>
                  <a:srgbClr val="F2F5F9"/>
                </a:solidFill>
                <a:latin typeface="Arial"/>
                <a:cs typeface="Arial"/>
              </a:rPr>
              <a:t>has </a:t>
            </a:r>
            <a:r>
              <a:rPr dirty="0" sz="3200" spc="145">
                <a:solidFill>
                  <a:srgbClr val="F2F5F9"/>
                </a:solidFill>
                <a:latin typeface="Arial"/>
                <a:cs typeface="Arial"/>
              </a:rPr>
              <a:t>data </a:t>
            </a:r>
            <a:r>
              <a:rPr dirty="0" sz="3200" spc="-15">
                <a:solidFill>
                  <a:srgbClr val="F2F5F9"/>
                </a:solidFill>
                <a:latin typeface="Arial"/>
                <a:cs typeface="Arial"/>
              </a:rPr>
              <a:t>holds </a:t>
            </a:r>
            <a:r>
              <a:rPr dirty="0" sz="3200" spc="55">
                <a:solidFill>
                  <a:srgbClr val="F2F5F9"/>
                </a:solidFill>
                <a:latin typeface="Arial"/>
                <a:cs typeface="Arial"/>
              </a:rPr>
              <a:t>the</a:t>
            </a:r>
            <a:r>
              <a:rPr dirty="0" sz="3200" spc="844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3200" spc="60">
                <a:solidFill>
                  <a:srgbClr val="F2F5F9"/>
                </a:solidFill>
                <a:latin typeface="Arial"/>
                <a:cs typeface="Arial"/>
              </a:rPr>
              <a:t>power.</a:t>
            </a:r>
            <a:endParaRPr sz="3200">
              <a:latin typeface="Arial"/>
              <a:cs typeface="Arial"/>
            </a:endParaRPr>
          </a:p>
          <a:p>
            <a:pPr marL="12700" marR="108585">
              <a:lnSpc>
                <a:spcPct val="115199"/>
              </a:lnSpc>
            </a:pPr>
            <a:r>
              <a:rPr dirty="0" sz="3200" spc="20">
                <a:solidFill>
                  <a:srgbClr val="F2F5F9"/>
                </a:solidFill>
                <a:latin typeface="Arial"/>
                <a:cs typeface="Arial"/>
              </a:rPr>
              <a:t>Cyber </a:t>
            </a:r>
            <a:r>
              <a:rPr dirty="0" sz="3200" spc="10">
                <a:solidFill>
                  <a:srgbClr val="F2F5F9"/>
                </a:solidFill>
                <a:latin typeface="Arial"/>
                <a:cs typeface="Arial"/>
              </a:rPr>
              <a:t>security </a:t>
            </a:r>
            <a:r>
              <a:rPr dirty="0" sz="3200" spc="-100">
                <a:solidFill>
                  <a:srgbClr val="F2F5F9"/>
                </a:solidFill>
                <a:latin typeface="Arial"/>
                <a:cs typeface="Arial"/>
              </a:rPr>
              <a:t>is </a:t>
            </a:r>
            <a:r>
              <a:rPr dirty="0" sz="3200" spc="-10">
                <a:solidFill>
                  <a:srgbClr val="F2F5F9"/>
                </a:solidFill>
                <a:latin typeface="Arial"/>
                <a:cs typeface="Arial"/>
              </a:rPr>
              <a:t>one </a:t>
            </a:r>
            <a:r>
              <a:rPr dirty="0" sz="3200" spc="135">
                <a:solidFill>
                  <a:srgbClr val="F2F5F9"/>
                </a:solidFill>
                <a:latin typeface="Arial"/>
                <a:cs typeface="Arial"/>
              </a:rPr>
              <a:t>of </a:t>
            </a:r>
            <a:r>
              <a:rPr dirty="0" sz="3200" spc="55">
                <a:solidFill>
                  <a:srgbClr val="F2F5F9"/>
                </a:solidFill>
                <a:latin typeface="Arial"/>
                <a:cs typeface="Arial"/>
              </a:rPr>
              <a:t>the </a:t>
            </a:r>
            <a:r>
              <a:rPr dirty="0" sz="3200" spc="30">
                <a:solidFill>
                  <a:srgbClr val="F2F5F9"/>
                </a:solidFill>
                <a:latin typeface="Arial"/>
                <a:cs typeface="Arial"/>
              </a:rPr>
              <a:t>major </a:t>
            </a:r>
            <a:r>
              <a:rPr dirty="0" sz="3200" spc="35">
                <a:solidFill>
                  <a:srgbClr val="F2F5F9"/>
                </a:solidFill>
                <a:latin typeface="Arial"/>
                <a:cs typeface="Arial"/>
              </a:rPr>
              <a:t>concern </a:t>
            </a:r>
            <a:r>
              <a:rPr dirty="0" sz="3200" spc="135">
                <a:solidFill>
                  <a:srgbClr val="F2F5F9"/>
                </a:solidFill>
                <a:latin typeface="Arial"/>
                <a:cs typeface="Arial"/>
              </a:rPr>
              <a:t>of </a:t>
            </a:r>
            <a:r>
              <a:rPr dirty="0" sz="3200" spc="55">
                <a:solidFill>
                  <a:srgbClr val="F2F5F9"/>
                </a:solidFill>
                <a:latin typeface="Arial"/>
                <a:cs typeface="Arial"/>
              </a:rPr>
              <a:t>the </a:t>
            </a:r>
            <a:r>
              <a:rPr dirty="0" sz="3200" spc="-135">
                <a:solidFill>
                  <a:srgbClr val="F2F5F9"/>
                </a:solidFill>
                <a:latin typeface="Arial"/>
                <a:cs typeface="Arial"/>
              </a:rPr>
              <a:t>21st </a:t>
            </a:r>
            <a:r>
              <a:rPr dirty="0" sz="3200" spc="25">
                <a:solidFill>
                  <a:srgbClr val="F2F5F9"/>
                </a:solidFill>
                <a:latin typeface="Arial"/>
                <a:cs typeface="Arial"/>
              </a:rPr>
              <a:t>century. </a:t>
            </a:r>
            <a:r>
              <a:rPr dirty="0" sz="3200" spc="-45">
                <a:solidFill>
                  <a:srgbClr val="F2F5F9"/>
                </a:solidFill>
                <a:latin typeface="Arial"/>
                <a:cs typeface="Arial"/>
              </a:rPr>
              <a:t>Cases  </a:t>
            </a:r>
            <a:r>
              <a:rPr dirty="0" sz="3200" spc="135">
                <a:solidFill>
                  <a:srgbClr val="F2F5F9"/>
                </a:solidFill>
                <a:latin typeface="Arial"/>
                <a:cs typeface="Arial"/>
              </a:rPr>
              <a:t>of</a:t>
            </a:r>
            <a:r>
              <a:rPr dirty="0" sz="3200" spc="165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3200" spc="145">
                <a:solidFill>
                  <a:srgbClr val="F2F5F9"/>
                </a:solidFill>
                <a:latin typeface="Arial"/>
                <a:cs typeface="Arial"/>
              </a:rPr>
              <a:t>data</a:t>
            </a:r>
            <a:r>
              <a:rPr dirty="0" sz="3200" spc="165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3200" spc="25">
                <a:solidFill>
                  <a:srgbClr val="F2F5F9"/>
                </a:solidFill>
                <a:latin typeface="Arial"/>
                <a:cs typeface="Arial"/>
              </a:rPr>
              <a:t>breaches</a:t>
            </a:r>
            <a:r>
              <a:rPr dirty="0" sz="3200" spc="165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3200" spc="40">
                <a:solidFill>
                  <a:srgbClr val="F2F5F9"/>
                </a:solidFill>
                <a:latin typeface="Arial"/>
                <a:cs typeface="Arial"/>
              </a:rPr>
              <a:t>and</a:t>
            </a:r>
            <a:r>
              <a:rPr dirty="0" sz="3200" spc="165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3200" spc="-50">
                <a:solidFill>
                  <a:srgbClr val="F2F5F9"/>
                </a:solidFill>
                <a:latin typeface="Arial"/>
                <a:cs typeface="Arial"/>
              </a:rPr>
              <a:t>server</a:t>
            </a:r>
            <a:r>
              <a:rPr dirty="0" sz="3200" spc="165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3200" spc="-50">
                <a:solidFill>
                  <a:srgbClr val="F2F5F9"/>
                </a:solidFill>
                <a:latin typeface="Arial"/>
                <a:cs typeface="Arial"/>
              </a:rPr>
              <a:t>hacks</a:t>
            </a:r>
            <a:r>
              <a:rPr dirty="0" sz="3200" spc="165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3200" spc="-25">
                <a:solidFill>
                  <a:srgbClr val="F2F5F9"/>
                </a:solidFill>
                <a:latin typeface="Arial"/>
                <a:cs typeface="Arial"/>
              </a:rPr>
              <a:t>have</a:t>
            </a:r>
            <a:r>
              <a:rPr dirty="0" sz="3200" spc="165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3200" spc="35">
                <a:solidFill>
                  <a:srgbClr val="F2F5F9"/>
                </a:solidFill>
                <a:latin typeface="Arial"/>
                <a:cs typeface="Arial"/>
              </a:rPr>
              <a:t>increased</a:t>
            </a:r>
            <a:r>
              <a:rPr dirty="0" sz="3200" spc="165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3200" spc="-50">
                <a:solidFill>
                  <a:srgbClr val="F2F5F9"/>
                </a:solidFill>
                <a:latin typeface="Arial"/>
                <a:cs typeface="Arial"/>
              </a:rPr>
              <a:t>every</a:t>
            </a:r>
            <a:r>
              <a:rPr dirty="0" sz="3200" spc="170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3200" spc="5">
                <a:solidFill>
                  <a:srgbClr val="F2F5F9"/>
                </a:solidFill>
                <a:latin typeface="Arial"/>
                <a:cs typeface="Arial"/>
              </a:rPr>
              <a:t>year.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3200" spc="15">
                <a:solidFill>
                  <a:srgbClr val="F2F5F9"/>
                </a:solidFill>
                <a:latin typeface="Arial"/>
                <a:cs typeface="Arial"/>
              </a:rPr>
              <a:t>Encryption </a:t>
            </a:r>
            <a:r>
              <a:rPr dirty="0" sz="3200" spc="-20">
                <a:solidFill>
                  <a:srgbClr val="F2F5F9"/>
                </a:solidFill>
                <a:latin typeface="Arial"/>
                <a:cs typeface="Arial"/>
              </a:rPr>
              <a:t>plays </a:t>
            </a:r>
            <a:r>
              <a:rPr dirty="0" sz="3200" spc="40">
                <a:solidFill>
                  <a:srgbClr val="F2F5F9"/>
                </a:solidFill>
                <a:latin typeface="Arial"/>
                <a:cs typeface="Arial"/>
              </a:rPr>
              <a:t>a </a:t>
            </a:r>
            <a:r>
              <a:rPr dirty="0" sz="3200" spc="15">
                <a:solidFill>
                  <a:srgbClr val="F2F5F9"/>
                </a:solidFill>
                <a:latin typeface="Arial"/>
                <a:cs typeface="Arial"/>
              </a:rPr>
              <a:t>mojor </a:t>
            </a:r>
            <a:r>
              <a:rPr dirty="0" sz="3200" spc="35">
                <a:solidFill>
                  <a:srgbClr val="F2F5F9"/>
                </a:solidFill>
                <a:latin typeface="Arial"/>
                <a:cs typeface="Arial"/>
              </a:rPr>
              <a:t>role </a:t>
            </a:r>
            <a:r>
              <a:rPr dirty="0" sz="3200" spc="-20">
                <a:solidFill>
                  <a:srgbClr val="F2F5F9"/>
                </a:solidFill>
                <a:latin typeface="Arial"/>
                <a:cs typeface="Arial"/>
              </a:rPr>
              <a:t>in </a:t>
            </a:r>
            <a:r>
              <a:rPr dirty="0" sz="3200">
                <a:solidFill>
                  <a:srgbClr val="F2F5F9"/>
                </a:solidFill>
                <a:latin typeface="Arial"/>
                <a:cs typeface="Arial"/>
              </a:rPr>
              <a:t>this</a:t>
            </a:r>
            <a:r>
              <a:rPr dirty="0" sz="3200" spc="195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3200" spc="110">
                <a:solidFill>
                  <a:srgbClr val="F2F5F9"/>
                </a:solidFill>
                <a:latin typeface="Arial"/>
                <a:cs typeface="Arial"/>
              </a:rPr>
              <a:t>field.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15199"/>
              </a:lnSpc>
              <a:spcBef>
                <a:spcPts val="5"/>
              </a:spcBef>
            </a:pPr>
            <a:r>
              <a:rPr dirty="0" sz="3200" spc="35">
                <a:solidFill>
                  <a:srgbClr val="F2F5F9"/>
                </a:solidFill>
                <a:latin typeface="Arial"/>
                <a:cs typeface="Arial"/>
              </a:rPr>
              <a:t>It </a:t>
            </a:r>
            <a:r>
              <a:rPr dirty="0" sz="3200" spc="50">
                <a:solidFill>
                  <a:srgbClr val="F2F5F9"/>
                </a:solidFill>
                <a:latin typeface="Arial"/>
                <a:cs typeface="Arial"/>
              </a:rPr>
              <a:t>can </a:t>
            </a:r>
            <a:r>
              <a:rPr dirty="0" sz="3200" spc="-40">
                <a:solidFill>
                  <a:srgbClr val="F2F5F9"/>
                </a:solidFill>
                <a:latin typeface="Arial"/>
                <a:cs typeface="Arial"/>
              </a:rPr>
              <a:t>assist </a:t>
            </a:r>
            <a:r>
              <a:rPr dirty="0" sz="3200" spc="65">
                <a:solidFill>
                  <a:srgbClr val="F2F5F9"/>
                </a:solidFill>
                <a:latin typeface="Arial"/>
                <a:cs typeface="Arial"/>
              </a:rPr>
              <a:t>safeguard </a:t>
            </a:r>
            <a:r>
              <a:rPr dirty="0" sz="3200" spc="70">
                <a:solidFill>
                  <a:srgbClr val="F2F5F9"/>
                </a:solidFill>
                <a:latin typeface="Arial"/>
                <a:cs typeface="Arial"/>
              </a:rPr>
              <a:t>private </a:t>
            </a:r>
            <a:r>
              <a:rPr dirty="0" sz="3200" spc="65">
                <a:solidFill>
                  <a:srgbClr val="F2F5F9"/>
                </a:solidFill>
                <a:latin typeface="Arial"/>
                <a:cs typeface="Arial"/>
              </a:rPr>
              <a:t>information </a:t>
            </a:r>
            <a:r>
              <a:rPr dirty="0" sz="3200" spc="40">
                <a:solidFill>
                  <a:srgbClr val="F2F5F9"/>
                </a:solidFill>
                <a:latin typeface="Arial"/>
                <a:cs typeface="Arial"/>
              </a:rPr>
              <a:t>and </a:t>
            </a:r>
            <a:r>
              <a:rPr dirty="0" sz="3200" spc="-15">
                <a:solidFill>
                  <a:srgbClr val="F2F5F9"/>
                </a:solidFill>
                <a:latin typeface="Arial"/>
                <a:cs typeface="Arial"/>
              </a:rPr>
              <a:t>sensitive </a:t>
            </a:r>
            <a:r>
              <a:rPr dirty="0" sz="3200" spc="105">
                <a:solidFill>
                  <a:srgbClr val="F2F5F9"/>
                </a:solidFill>
                <a:latin typeface="Arial"/>
                <a:cs typeface="Arial"/>
              </a:rPr>
              <a:t>data, </a:t>
            </a:r>
            <a:r>
              <a:rPr dirty="0" sz="3200" spc="-90">
                <a:solidFill>
                  <a:srgbClr val="F2F5F9"/>
                </a:solidFill>
                <a:latin typeface="Arial"/>
                <a:cs typeface="Arial"/>
              </a:rPr>
              <a:t>as </a:t>
            </a:r>
            <a:r>
              <a:rPr dirty="0" sz="3200" spc="60">
                <a:solidFill>
                  <a:srgbClr val="F2F5F9"/>
                </a:solidFill>
                <a:latin typeface="Arial"/>
                <a:cs typeface="Arial"/>
              </a:rPr>
              <a:t>well  </a:t>
            </a:r>
            <a:r>
              <a:rPr dirty="0" sz="3200" spc="-90">
                <a:solidFill>
                  <a:srgbClr val="F2F5F9"/>
                </a:solidFill>
                <a:latin typeface="Arial"/>
                <a:cs typeface="Arial"/>
              </a:rPr>
              <a:t>as </a:t>
            </a:r>
            <a:r>
              <a:rPr dirty="0" sz="3200" spc="5">
                <a:solidFill>
                  <a:srgbClr val="F2F5F9"/>
                </a:solidFill>
                <a:latin typeface="Arial"/>
                <a:cs typeface="Arial"/>
              </a:rPr>
              <a:t>improve </a:t>
            </a:r>
            <a:r>
              <a:rPr dirty="0" sz="3200" spc="55">
                <a:solidFill>
                  <a:srgbClr val="F2F5F9"/>
                </a:solidFill>
                <a:latin typeface="Arial"/>
                <a:cs typeface="Arial"/>
              </a:rPr>
              <a:t>the </a:t>
            </a:r>
            <a:r>
              <a:rPr dirty="0" sz="3200" spc="10">
                <a:solidFill>
                  <a:srgbClr val="F2F5F9"/>
                </a:solidFill>
                <a:latin typeface="Arial"/>
                <a:cs typeface="Arial"/>
              </a:rPr>
              <a:t>security </a:t>
            </a:r>
            <a:r>
              <a:rPr dirty="0" sz="3200" spc="135">
                <a:solidFill>
                  <a:srgbClr val="F2F5F9"/>
                </a:solidFill>
                <a:latin typeface="Arial"/>
                <a:cs typeface="Arial"/>
              </a:rPr>
              <a:t>of </a:t>
            </a:r>
            <a:r>
              <a:rPr dirty="0" sz="3200" spc="50">
                <a:solidFill>
                  <a:srgbClr val="F2F5F9"/>
                </a:solidFill>
                <a:latin typeface="Arial"/>
                <a:cs typeface="Arial"/>
              </a:rPr>
              <a:t>client-server</a:t>
            </a:r>
            <a:r>
              <a:rPr dirty="0" sz="3200" spc="875">
                <a:solidFill>
                  <a:srgbClr val="F2F5F9"/>
                </a:solidFill>
                <a:latin typeface="Arial"/>
                <a:cs typeface="Arial"/>
              </a:rPr>
              <a:t> </a:t>
            </a:r>
            <a:r>
              <a:rPr dirty="0" sz="3200" spc="45">
                <a:solidFill>
                  <a:srgbClr val="F2F5F9"/>
                </a:solidFill>
                <a:latin typeface="Arial"/>
                <a:cs typeface="Arial"/>
              </a:rPr>
              <a:t>communication.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02102" y="8935084"/>
            <a:ext cx="386842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400" spc="-190">
                <a:solidFill>
                  <a:srgbClr val="010300"/>
                </a:solidFill>
                <a:latin typeface="Arial"/>
                <a:cs typeface="Arial"/>
              </a:rPr>
              <a:t>GROUP </a:t>
            </a:r>
            <a:r>
              <a:rPr dirty="0" sz="2400" spc="-35">
                <a:solidFill>
                  <a:srgbClr val="010300"/>
                </a:solidFill>
                <a:latin typeface="Arial"/>
                <a:cs typeface="Arial"/>
              </a:rPr>
              <a:t>08 </a:t>
            </a:r>
            <a:r>
              <a:rPr dirty="0" sz="2400" spc="-30">
                <a:solidFill>
                  <a:srgbClr val="010300"/>
                </a:solidFill>
                <a:latin typeface="Arial"/>
                <a:cs typeface="Arial"/>
              </a:rPr>
              <a:t>: </a:t>
            </a:r>
            <a:r>
              <a:rPr dirty="0" sz="2400" spc="-245">
                <a:solidFill>
                  <a:srgbClr val="010300"/>
                </a:solidFill>
                <a:latin typeface="Arial"/>
                <a:cs typeface="Arial"/>
              </a:rPr>
              <a:t>INVERSE</a:t>
            </a:r>
            <a:r>
              <a:rPr dirty="0" sz="2400" spc="145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dirty="0" sz="2400" spc="-229">
                <a:solidFill>
                  <a:srgbClr val="010300"/>
                </a:solidFill>
                <a:latin typeface="Arial"/>
                <a:cs typeface="Arial"/>
              </a:rPr>
              <a:t>MATRIX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0676" y="5"/>
            <a:ext cx="11125199" cy="10286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8193" y="1477583"/>
            <a:ext cx="4856480" cy="2552065"/>
          </a:xfrm>
          <a:prstGeom prst="rect"/>
        </p:spPr>
        <p:txBody>
          <a:bodyPr wrap="square" lIns="0" tIns="477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60"/>
              </a:spcBef>
            </a:pPr>
            <a:r>
              <a:rPr dirty="0" sz="8000" spc="225" b="1">
                <a:solidFill>
                  <a:srgbClr val="010300"/>
                </a:solidFill>
                <a:latin typeface="Arial"/>
                <a:cs typeface="Arial"/>
              </a:rPr>
              <a:t>R</a:t>
            </a:r>
            <a:r>
              <a:rPr dirty="0" sz="8000" spc="-425" b="1">
                <a:solidFill>
                  <a:srgbClr val="010300"/>
                </a:solidFill>
                <a:latin typeface="Arial"/>
                <a:cs typeface="Arial"/>
              </a:rPr>
              <a:t>E</a:t>
            </a:r>
            <a:r>
              <a:rPr dirty="0" sz="8000" spc="315" b="1">
                <a:solidFill>
                  <a:srgbClr val="010300"/>
                </a:solidFill>
                <a:latin typeface="Arial"/>
                <a:cs typeface="Arial"/>
              </a:rPr>
              <a:t>S</a:t>
            </a:r>
            <a:r>
              <a:rPr dirty="0" sz="8000" spc="445" b="1">
                <a:solidFill>
                  <a:srgbClr val="010300"/>
                </a:solidFill>
                <a:latin typeface="Arial"/>
                <a:cs typeface="Arial"/>
              </a:rPr>
              <a:t>U</a:t>
            </a:r>
            <a:r>
              <a:rPr dirty="0" sz="8000" spc="-95" b="1">
                <a:solidFill>
                  <a:srgbClr val="010300"/>
                </a:solidFill>
                <a:latin typeface="Arial"/>
                <a:cs typeface="Arial"/>
              </a:rPr>
              <a:t>L</a:t>
            </a:r>
            <a:r>
              <a:rPr dirty="0" sz="8000" spc="155" b="1">
                <a:solidFill>
                  <a:srgbClr val="010300"/>
                </a:solidFill>
                <a:latin typeface="Arial"/>
                <a:cs typeface="Arial"/>
              </a:rPr>
              <a:t>T</a:t>
            </a:r>
            <a:r>
              <a:rPr dirty="0" sz="8000" spc="40" b="1">
                <a:solidFill>
                  <a:srgbClr val="010300"/>
                </a:solidFill>
                <a:latin typeface="Arial"/>
                <a:cs typeface="Arial"/>
              </a:rPr>
              <a:t>S</a:t>
            </a:r>
            <a:endParaRPr sz="8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dirty="0" spc="250" b="1">
                <a:solidFill>
                  <a:srgbClr val="010300"/>
                </a:solidFill>
                <a:latin typeface="Arial"/>
                <a:cs typeface="Arial"/>
              </a:rPr>
              <a:t>ENCRYPTION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6000" y="8935084"/>
            <a:ext cx="386842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400" spc="-190">
                <a:solidFill>
                  <a:srgbClr val="010300"/>
                </a:solidFill>
                <a:latin typeface="Arial"/>
                <a:cs typeface="Arial"/>
              </a:rPr>
              <a:t>GROUP </a:t>
            </a:r>
            <a:r>
              <a:rPr dirty="0" sz="2400" spc="-35">
                <a:solidFill>
                  <a:srgbClr val="010300"/>
                </a:solidFill>
                <a:latin typeface="Arial"/>
                <a:cs typeface="Arial"/>
              </a:rPr>
              <a:t>08 </a:t>
            </a:r>
            <a:r>
              <a:rPr dirty="0" sz="2400" spc="-30">
                <a:solidFill>
                  <a:srgbClr val="010300"/>
                </a:solidFill>
                <a:latin typeface="Arial"/>
                <a:cs typeface="Arial"/>
              </a:rPr>
              <a:t>: </a:t>
            </a:r>
            <a:r>
              <a:rPr dirty="0" sz="2400" spc="-245">
                <a:solidFill>
                  <a:srgbClr val="010300"/>
                </a:solidFill>
                <a:latin typeface="Arial"/>
                <a:cs typeface="Arial"/>
              </a:rPr>
              <a:t>INVERSE</a:t>
            </a:r>
            <a:r>
              <a:rPr dirty="0" sz="2400" spc="145">
                <a:solidFill>
                  <a:srgbClr val="010300"/>
                </a:solidFill>
                <a:latin typeface="Arial"/>
                <a:cs typeface="Arial"/>
              </a:rPr>
              <a:t> </a:t>
            </a:r>
            <a:r>
              <a:rPr dirty="0" sz="2400" spc="-229">
                <a:solidFill>
                  <a:srgbClr val="010300"/>
                </a:solidFill>
                <a:latin typeface="Arial"/>
                <a:cs typeface="Arial"/>
              </a:rPr>
              <a:t>MATRIX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B72C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Jevin Jivani</dc:creator>
  <cp:keywords>DAEwoUAEV2k,BAEZCEzQijQ</cp:keywords>
  <dc:title>Group 08 Inverse Matrix</dc:title>
  <dcterms:created xsi:type="dcterms:W3CDTF">2021-11-25T16:54:33Z</dcterms:created>
  <dcterms:modified xsi:type="dcterms:W3CDTF">2021-11-25T16:54:33Z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2021-11-25T00:00:00Z</vt:filetime>
  </property>
  <property fmtid="{D5CDD505-2E9C-101B-9397-08002B2CF9AE}" pid="3" name="Creator">
    <vt:lpwstr>Canva</vt:lpwstr>
  </property>
  <property fmtid="{D5CDD505-2E9C-101B-9397-08002B2CF9AE}" pid="4" name="LastSaved">
    <vt:filetime>2021-11-25T00:00:00Z</vt:filetime>
  </property>
</Properties>
</file>