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69" r:id="rId3"/>
    <p:sldId id="257" r:id="rId4"/>
    <p:sldId id="258" r:id="rId5"/>
    <p:sldId id="259" r:id="rId6"/>
    <p:sldId id="260" r:id="rId7"/>
    <p:sldId id="265" r:id="rId8"/>
    <p:sldId id="261"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TTI" initials="G" lastIdx="1" clrIdx="0">
    <p:extLst>
      <p:ext uri="{19B8F6BF-5375-455C-9EA6-DF929625EA0E}">
        <p15:presenceInfo xmlns:p15="http://schemas.microsoft.com/office/powerpoint/2012/main" userId="GAT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7BDA3-078F-40F8-94D3-AA705CEDFD19}"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6C54D-9298-4EFF-9424-6CA131C1C9C5}" type="slidenum">
              <a:rPr lang="en-US" smtClean="0"/>
              <a:t>‹#›</a:t>
            </a:fld>
            <a:endParaRPr lang="en-US"/>
          </a:p>
        </p:txBody>
      </p:sp>
    </p:spTree>
    <p:extLst>
      <p:ext uri="{BB962C8B-B14F-4D97-AF65-F5344CB8AC3E}">
        <p14:creationId xmlns:p14="http://schemas.microsoft.com/office/powerpoint/2010/main" val="191927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A7B51-76EB-4CAF-BE25-FF5794082C12}" type="datetime1">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65329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54E4E5-FBAA-4D11-8577-9A4203210B50}"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405017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C3B38-1CE2-49CE-9D54-FE323BEEAAB4}"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316464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74A6F-F9A9-4F91-8DE1-588997199FCF}"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166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2464-FF34-419C-8395-1E5F44FEC720}"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3655962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ABB489-16DC-4C92-9A0B-19351B61A6A4}" type="datetime1">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3284158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5DB5D3-6D45-43BD-B7C6-010AC2A3A58C}" type="datetime1">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2848393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1190C-9218-45A2-BFF6-D92C0F890C68}" type="datetime1">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74939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7F089-F854-4F41-AE11-1E7E09B4AE5D}" type="datetime1">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282041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A0C86-9581-4A6F-860D-6240005C54F2}" type="datetime1">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151006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08F52-3907-407E-BAF1-16A4E8F3551F}" type="datetime1">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196963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A8889-F698-4CBC-ACFA-0E8FA398EFA8}"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187768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BA42E-E765-47DD-84DA-A8159AF93130}" type="datetime1">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298887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28D1-3996-4611-985E-54EE218388C6}" type="datetime1">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23101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168B2-AD3F-45C0-A5E6-705CEAA99D1A}" type="datetime1">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251550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25A3-2324-430B-9EED-1BC446BF1739}"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66926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118DF-47A2-4EDC-9479-E986DF99945D}" type="datetime1">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C7462-F290-42AC-B5BB-CEE757FF631F}" type="slidenum">
              <a:rPr lang="en-US" smtClean="0"/>
              <a:t>‹#›</a:t>
            </a:fld>
            <a:endParaRPr lang="en-US"/>
          </a:p>
        </p:txBody>
      </p:sp>
    </p:spTree>
    <p:extLst>
      <p:ext uri="{BB962C8B-B14F-4D97-AF65-F5344CB8AC3E}">
        <p14:creationId xmlns:p14="http://schemas.microsoft.com/office/powerpoint/2010/main" val="428907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6F844F-C823-4F91-B448-726D68D9AEA8}" type="datetime1">
              <a:rPr lang="en-US" smtClean="0"/>
              <a:t>4/4/2025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EC7462-F290-42AC-B5BB-CEE757FF631F}" type="slidenum">
              <a:rPr lang="en-US" smtClean="0"/>
              <a:t>‹#›</a:t>
            </a:fld>
            <a:endParaRPr lang="en-US"/>
          </a:p>
        </p:txBody>
      </p:sp>
    </p:spTree>
    <p:extLst>
      <p:ext uri="{BB962C8B-B14F-4D97-AF65-F5344CB8AC3E}">
        <p14:creationId xmlns:p14="http://schemas.microsoft.com/office/powerpoint/2010/main" val="96450275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08409-20A1-40AC-809D-2A1933850ABC}"/>
              </a:ext>
            </a:extLst>
          </p:cNvPr>
          <p:cNvSpPr>
            <a:spLocks noGrp="1"/>
          </p:cNvSpPr>
          <p:nvPr>
            <p:ph type="title"/>
          </p:nvPr>
        </p:nvSpPr>
        <p:spPr/>
        <p:txBody>
          <a:bodyPr/>
          <a:lstStyle/>
          <a:p>
            <a:r>
              <a:rPr lang="en-US" dirty="0"/>
              <a:t>INTERNET PROGRAMING AND MOBILE APP DEVELOPMNET</a:t>
            </a:r>
          </a:p>
        </p:txBody>
      </p:sp>
      <p:sp>
        <p:nvSpPr>
          <p:cNvPr id="6" name="Text Placeholder 5">
            <a:extLst>
              <a:ext uri="{FF2B5EF4-FFF2-40B4-BE49-F238E27FC236}">
                <a16:creationId xmlns:a16="http://schemas.microsoft.com/office/drawing/2014/main" id="{1FEA8B66-2E4E-42E3-B7C6-80B194A59CDD}"/>
              </a:ext>
            </a:extLst>
          </p:cNvPr>
          <p:cNvSpPr>
            <a:spLocks noGrp="1"/>
          </p:cNvSpPr>
          <p:nvPr>
            <p:ph type="body" sz="half" idx="13"/>
          </p:nvPr>
        </p:nvSpPr>
        <p:spPr/>
        <p:txBody>
          <a:bodyPr/>
          <a:lstStyle/>
          <a:p>
            <a:r>
              <a:rPr lang="en-US" dirty="0"/>
              <a:t>GROUP 2	</a:t>
            </a:r>
          </a:p>
        </p:txBody>
      </p:sp>
      <p:sp>
        <p:nvSpPr>
          <p:cNvPr id="5" name="Text Placeholder 4">
            <a:extLst>
              <a:ext uri="{FF2B5EF4-FFF2-40B4-BE49-F238E27FC236}">
                <a16:creationId xmlns:a16="http://schemas.microsoft.com/office/drawing/2014/main" id="{2F8F707F-AA3C-4B8C-9628-304D53D0D7B2}"/>
              </a:ext>
            </a:extLst>
          </p:cNvPr>
          <p:cNvSpPr>
            <a:spLocks noGrp="1"/>
          </p:cNvSpPr>
          <p:nvPr>
            <p:ph type="body" sz="half" idx="2"/>
          </p:nvPr>
        </p:nvSpPr>
        <p:spPr/>
        <p:txBody>
          <a:bodyPr/>
          <a:lstStyle/>
          <a:p>
            <a:pPr algn="l"/>
            <a:r>
              <a:rPr lang="en-US" dirty="0"/>
              <a:t>MEMBERS :            </a:t>
            </a:r>
            <a:r>
              <a:rPr lang="en-US" dirty="0">
                <a:solidFill>
                  <a:schemeClr val="tx1"/>
                </a:solidFill>
              </a:rPr>
              <a:t>FOUYOU CHINJEH BRIAN            </a:t>
            </a:r>
          </a:p>
          <a:p>
            <a:pPr algn="l"/>
            <a:r>
              <a:rPr lang="en-US" dirty="0"/>
              <a:t>				</a:t>
            </a:r>
            <a:r>
              <a:rPr lang="en-US" dirty="0">
                <a:solidFill>
                  <a:schemeClr val="tx1">
                    <a:lumMod val="95000"/>
                  </a:schemeClr>
                </a:solidFill>
              </a:rPr>
              <a:t>ABANG BLESSING</a:t>
            </a:r>
          </a:p>
          <a:p>
            <a:pPr algn="l"/>
            <a:r>
              <a:rPr lang="en-US" dirty="0"/>
              <a:t> 				</a:t>
            </a:r>
            <a:r>
              <a:rPr lang="en-US" dirty="0">
                <a:solidFill>
                  <a:schemeClr val="tx1">
                    <a:lumMod val="95000"/>
                  </a:schemeClr>
                </a:solidFill>
              </a:rPr>
              <a:t>KANG JEVIS</a:t>
            </a:r>
          </a:p>
          <a:p>
            <a:pPr algn="l"/>
            <a:r>
              <a:rPr lang="en-US" dirty="0"/>
              <a:t>				</a:t>
            </a:r>
            <a:r>
              <a:rPr lang="en-US" dirty="0">
                <a:solidFill>
                  <a:schemeClr val="tx1">
                    <a:lumMod val="95000"/>
                  </a:schemeClr>
                </a:solidFill>
              </a:rPr>
              <a:t>VISEMIH JANICE</a:t>
            </a:r>
          </a:p>
        </p:txBody>
      </p:sp>
      <p:sp>
        <p:nvSpPr>
          <p:cNvPr id="2" name="Slide Number Placeholder 1">
            <a:extLst>
              <a:ext uri="{FF2B5EF4-FFF2-40B4-BE49-F238E27FC236}">
                <a16:creationId xmlns:a16="http://schemas.microsoft.com/office/drawing/2014/main" id="{77D37DCC-0830-4230-BB81-D2F3C5CFAC34}"/>
              </a:ext>
            </a:extLst>
          </p:cNvPr>
          <p:cNvSpPr>
            <a:spLocks noGrp="1"/>
          </p:cNvSpPr>
          <p:nvPr>
            <p:ph type="sldNum" sz="quarter" idx="12"/>
          </p:nvPr>
        </p:nvSpPr>
        <p:spPr/>
        <p:txBody>
          <a:bodyPr/>
          <a:lstStyle/>
          <a:p>
            <a:fld id="{C1EC7462-F290-42AC-B5BB-CEE757FF631F}" type="slidenum">
              <a:rPr lang="en-US" smtClean="0"/>
              <a:t>1</a:t>
            </a:fld>
            <a:endParaRPr lang="en-US"/>
          </a:p>
        </p:txBody>
      </p:sp>
    </p:spTree>
    <p:extLst>
      <p:ext uri="{BB962C8B-B14F-4D97-AF65-F5344CB8AC3E}">
        <p14:creationId xmlns:p14="http://schemas.microsoft.com/office/powerpoint/2010/main" val="29332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B33C-EA49-46B8-84F9-DEFF650A9622}"/>
              </a:ext>
            </a:extLst>
          </p:cNvPr>
          <p:cNvSpPr>
            <a:spLocks noGrp="1"/>
          </p:cNvSpPr>
          <p:nvPr>
            <p:ph type="title"/>
          </p:nvPr>
        </p:nvSpPr>
        <p:spPr/>
        <p:txBody>
          <a:bodyPr/>
          <a:lstStyle/>
          <a:p>
            <a:r>
              <a:rPr lang="en-US" dirty="0"/>
              <a:t>Mobile App Design Patterns</a:t>
            </a:r>
          </a:p>
        </p:txBody>
      </p:sp>
      <p:graphicFrame>
        <p:nvGraphicFramePr>
          <p:cNvPr id="4" name="Content Placeholder 3">
            <a:extLst>
              <a:ext uri="{FF2B5EF4-FFF2-40B4-BE49-F238E27FC236}">
                <a16:creationId xmlns:a16="http://schemas.microsoft.com/office/drawing/2014/main" id="{BE242940-141A-49EB-9EAF-21118A7FC310}"/>
              </a:ext>
            </a:extLst>
          </p:cNvPr>
          <p:cNvGraphicFramePr>
            <a:graphicFrameLocks noGrp="1"/>
          </p:cNvGraphicFramePr>
          <p:nvPr>
            <p:ph idx="1"/>
            <p:extLst>
              <p:ext uri="{D42A27DB-BD31-4B8C-83A1-F6EECF244321}">
                <p14:modId xmlns:p14="http://schemas.microsoft.com/office/powerpoint/2010/main" val="3378483548"/>
              </p:ext>
            </p:extLst>
          </p:nvPr>
        </p:nvGraphicFramePr>
        <p:xfrm>
          <a:off x="914400" y="1959429"/>
          <a:ext cx="10353676" cy="4544124"/>
        </p:xfrm>
        <a:graphic>
          <a:graphicData uri="http://schemas.openxmlformats.org/drawingml/2006/table">
            <a:tbl>
              <a:tblPr firstRow="1" firstCol="1" bandRow="1">
                <a:tableStyleId>{5C22544A-7EE6-4342-B048-85BDC9FD1C3A}</a:tableStyleId>
              </a:tblPr>
              <a:tblGrid>
                <a:gridCol w="2532185">
                  <a:extLst>
                    <a:ext uri="{9D8B030D-6E8A-4147-A177-3AD203B41FA5}">
                      <a16:colId xmlns:a16="http://schemas.microsoft.com/office/drawing/2014/main" val="560202356"/>
                    </a:ext>
                  </a:extLst>
                </a:gridCol>
                <a:gridCol w="2644653">
                  <a:extLst>
                    <a:ext uri="{9D8B030D-6E8A-4147-A177-3AD203B41FA5}">
                      <a16:colId xmlns:a16="http://schemas.microsoft.com/office/drawing/2014/main" val="2213950165"/>
                    </a:ext>
                  </a:extLst>
                </a:gridCol>
                <a:gridCol w="2588419">
                  <a:extLst>
                    <a:ext uri="{9D8B030D-6E8A-4147-A177-3AD203B41FA5}">
                      <a16:colId xmlns:a16="http://schemas.microsoft.com/office/drawing/2014/main" val="2640649085"/>
                    </a:ext>
                  </a:extLst>
                </a:gridCol>
                <a:gridCol w="2588419">
                  <a:extLst>
                    <a:ext uri="{9D8B030D-6E8A-4147-A177-3AD203B41FA5}">
                      <a16:colId xmlns:a16="http://schemas.microsoft.com/office/drawing/2014/main" val="3444251045"/>
                    </a:ext>
                  </a:extLst>
                </a:gridCol>
              </a:tblGrid>
              <a:tr h="564468">
                <a:tc>
                  <a:txBody>
                    <a:bodyPr/>
                    <a:lstStyle/>
                    <a:p>
                      <a:pPr marL="0" marR="0">
                        <a:lnSpc>
                          <a:spcPct val="107000"/>
                        </a:lnSpc>
                        <a:spcBef>
                          <a:spcPts val="0"/>
                        </a:spcBef>
                        <a:spcAft>
                          <a:spcPts val="0"/>
                        </a:spcAft>
                      </a:pPr>
                      <a:r>
                        <a:rPr lang="en-US" sz="1600" dirty="0">
                          <a:effectLst/>
                        </a:rPr>
                        <a:t>Design Pattern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noFill/>
                  </a:tcPr>
                </a:tc>
                <a:tc>
                  <a:txBody>
                    <a:bodyPr/>
                    <a:lstStyle/>
                    <a:p>
                      <a:pPr marL="0" marR="0">
                        <a:lnSpc>
                          <a:spcPct val="107000"/>
                        </a:lnSpc>
                        <a:spcBef>
                          <a:spcPts val="0"/>
                        </a:spcBef>
                        <a:spcAft>
                          <a:spcPts val="0"/>
                        </a:spcAft>
                      </a:pPr>
                      <a:r>
                        <a:rPr lang="en-US" sz="1600" dirty="0">
                          <a:effectLst/>
                        </a:rPr>
                        <a:t>Purpose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noFill/>
                  </a:tcPr>
                </a:tc>
                <a:tc>
                  <a:txBody>
                    <a:bodyPr/>
                    <a:lstStyle/>
                    <a:p>
                      <a:pPr marL="0" marR="0">
                        <a:lnSpc>
                          <a:spcPct val="107000"/>
                        </a:lnSpc>
                        <a:spcBef>
                          <a:spcPts val="0"/>
                        </a:spcBef>
                        <a:spcAft>
                          <a:spcPts val="0"/>
                        </a:spcAft>
                      </a:pPr>
                      <a:r>
                        <a:rPr lang="en-US" sz="1600" dirty="0">
                          <a:effectLst/>
                        </a:rPr>
                        <a:t>Application in Mobile Apps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noFill/>
                  </a:tcPr>
                </a:tc>
                <a:tc>
                  <a:txBody>
                    <a:bodyPr/>
                    <a:lstStyle/>
                    <a:p>
                      <a:pPr marL="0" marR="0">
                        <a:lnSpc>
                          <a:spcPct val="107000"/>
                        </a:lnSpc>
                        <a:spcBef>
                          <a:spcPts val="0"/>
                        </a:spcBef>
                        <a:spcAft>
                          <a:spcPts val="0"/>
                        </a:spcAft>
                      </a:pPr>
                      <a:r>
                        <a:rPr lang="en-US" sz="1600" dirty="0">
                          <a:effectLst/>
                        </a:rPr>
                        <a:t>Example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noFill/>
                  </a:tcPr>
                </a:tc>
                <a:extLst>
                  <a:ext uri="{0D108BD9-81ED-4DB2-BD59-A6C34878D82A}">
                    <a16:rowId xmlns:a16="http://schemas.microsoft.com/office/drawing/2014/main" val="3791878587"/>
                  </a:ext>
                </a:extLst>
              </a:tr>
              <a:tr h="890848">
                <a:tc>
                  <a:txBody>
                    <a:bodyPr/>
                    <a:lstStyle/>
                    <a:p>
                      <a:pPr marL="0" marR="0">
                        <a:lnSpc>
                          <a:spcPct val="107000"/>
                        </a:lnSpc>
                        <a:spcBef>
                          <a:spcPts val="0"/>
                        </a:spcBef>
                        <a:spcAft>
                          <a:spcPts val="0"/>
                        </a:spcAft>
                      </a:pPr>
                      <a:r>
                        <a:rPr lang="en-US" sz="1700" dirty="0">
                          <a:effectLst/>
                        </a:rPr>
                        <a:t>Singleton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solidFill>
                      <a:schemeClr val="tx2"/>
                    </a:solidFill>
                  </a:tcPr>
                </a:tc>
                <a:tc>
                  <a:txBody>
                    <a:bodyPr/>
                    <a:lstStyle/>
                    <a:p>
                      <a:pPr marL="0" marR="0" algn="ctr">
                        <a:lnSpc>
                          <a:spcPct val="107000"/>
                        </a:lnSpc>
                        <a:spcBef>
                          <a:spcPts val="0"/>
                        </a:spcBef>
                        <a:spcAft>
                          <a:spcPts val="0"/>
                        </a:spcAft>
                      </a:pPr>
                      <a:r>
                        <a:rPr lang="en-US" sz="1700" dirty="0">
                          <a:effectLst/>
                        </a:rPr>
                        <a:t>Ensure one instance, global access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Shared resources, configuration settings, logging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Logger class, network manager</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extLst>
                  <a:ext uri="{0D108BD9-81ED-4DB2-BD59-A6C34878D82A}">
                    <a16:rowId xmlns:a16="http://schemas.microsoft.com/office/drawing/2014/main" val="3296019217"/>
                  </a:ext>
                </a:extLst>
              </a:tr>
              <a:tr h="890848">
                <a:tc>
                  <a:txBody>
                    <a:bodyPr/>
                    <a:lstStyle/>
                    <a:p>
                      <a:pPr marL="0" marR="0">
                        <a:lnSpc>
                          <a:spcPct val="107000"/>
                        </a:lnSpc>
                        <a:spcBef>
                          <a:spcPts val="0"/>
                        </a:spcBef>
                        <a:spcAft>
                          <a:spcPts val="0"/>
                        </a:spcAft>
                      </a:pPr>
                      <a:r>
                        <a:rPr lang="en-US" sz="1700" dirty="0">
                          <a:effectLst/>
                        </a:rPr>
                        <a:t>Factory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solidFill>
                      <a:schemeClr val="tx2"/>
                    </a:solidFill>
                  </a:tcPr>
                </a:tc>
                <a:tc>
                  <a:txBody>
                    <a:bodyPr/>
                    <a:lstStyle/>
                    <a:p>
                      <a:pPr marL="0" marR="0" algn="ctr">
                        <a:lnSpc>
                          <a:spcPct val="107000"/>
                        </a:lnSpc>
                        <a:spcBef>
                          <a:spcPts val="0"/>
                        </a:spcBef>
                        <a:spcAft>
                          <a:spcPts val="0"/>
                        </a:spcAft>
                      </a:pPr>
                      <a:r>
                        <a:rPr lang="en-US" sz="1700" dirty="0">
                          <a:effectLst/>
                        </a:rPr>
                        <a:t>Create objects without specifying class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Creating UI elements, platform-specific objects, loaders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Platform-specific button, image loader</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extLst>
                  <a:ext uri="{0D108BD9-81ED-4DB2-BD59-A6C34878D82A}">
                    <a16:rowId xmlns:a16="http://schemas.microsoft.com/office/drawing/2014/main" val="2112924975"/>
                  </a:ext>
                </a:extLst>
              </a:tr>
              <a:tr h="890848">
                <a:tc>
                  <a:txBody>
                    <a:bodyPr/>
                    <a:lstStyle/>
                    <a:p>
                      <a:pPr marL="0" marR="0">
                        <a:lnSpc>
                          <a:spcPct val="107000"/>
                        </a:lnSpc>
                        <a:spcBef>
                          <a:spcPts val="0"/>
                        </a:spcBef>
                        <a:spcAft>
                          <a:spcPts val="0"/>
                        </a:spcAft>
                      </a:pPr>
                      <a:r>
                        <a:rPr lang="en-US" sz="1700" dirty="0">
                          <a:effectLst/>
                        </a:rPr>
                        <a:t>Observer</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solidFill>
                      <a:schemeClr val="tx2"/>
                    </a:solidFill>
                  </a:tcPr>
                </a:tc>
                <a:tc>
                  <a:txBody>
                    <a:bodyPr/>
                    <a:lstStyle/>
                    <a:p>
                      <a:pPr marL="0" marR="0" algn="ctr">
                        <a:lnSpc>
                          <a:spcPct val="107000"/>
                        </a:lnSpc>
                        <a:spcBef>
                          <a:spcPts val="0"/>
                        </a:spcBef>
                        <a:spcAft>
                          <a:spcPts val="0"/>
                        </a:spcAft>
                      </a:pPr>
                      <a:r>
                        <a:rPr lang="en-US" sz="1700" dirty="0">
                          <a:effectLst/>
                        </a:rPr>
                        <a:t>Define one-to-many dependency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Real-time updates, event handling, data synchronization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Chat message updates, news feed refresh</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extLst>
                  <a:ext uri="{0D108BD9-81ED-4DB2-BD59-A6C34878D82A}">
                    <a16:rowId xmlns:a16="http://schemas.microsoft.com/office/drawing/2014/main" val="2370716833"/>
                  </a:ext>
                </a:extLst>
              </a:tr>
              <a:tr h="890848">
                <a:tc>
                  <a:txBody>
                    <a:bodyPr/>
                    <a:lstStyle/>
                    <a:p>
                      <a:pPr marL="0" marR="0">
                        <a:lnSpc>
                          <a:spcPct val="107000"/>
                        </a:lnSpc>
                        <a:spcBef>
                          <a:spcPts val="0"/>
                        </a:spcBef>
                        <a:spcAft>
                          <a:spcPts val="0"/>
                        </a:spcAft>
                      </a:pPr>
                      <a:r>
                        <a:rPr lang="en-US" sz="1700" dirty="0">
                          <a:effectLst/>
                        </a:rPr>
                        <a:t>Strategy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solidFill>
                      <a:schemeClr val="tx2"/>
                    </a:solidFill>
                  </a:tcPr>
                </a:tc>
                <a:tc>
                  <a:txBody>
                    <a:bodyPr/>
                    <a:lstStyle/>
                    <a:p>
                      <a:pPr marL="0" marR="0" algn="ctr">
                        <a:lnSpc>
                          <a:spcPct val="107000"/>
                        </a:lnSpc>
                        <a:spcBef>
                          <a:spcPts val="0"/>
                        </a:spcBef>
                        <a:spcAft>
                          <a:spcPts val="0"/>
                        </a:spcAft>
                      </a:pPr>
                      <a:r>
                        <a:rPr lang="en-US" sz="1700" dirty="0">
                          <a:effectLst/>
                        </a:rPr>
                        <a:t>Define interchangeable algorithms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Payment methods, sorting algorithms, validation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tc>
                  <a:txBody>
                    <a:bodyPr/>
                    <a:lstStyle/>
                    <a:p>
                      <a:pPr marL="0" marR="0" algn="ctr">
                        <a:lnSpc>
                          <a:spcPct val="107000"/>
                        </a:lnSpc>
                        <a:spcBef>
                          <a:spcPts val="0"/>
                        </a:spcBef>
                        <a:spcAft>
                          <a:spcPts val="0"/>
                        </a:spcAft>
                      </a:pPr>
                      <a:r>
                        <a:rPr lang="en-US" sz="1700" dirty="0">
                          <a:effectLst/>
                        </a:rPr>
                        <a:t>Credit card payment, shortest path routing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nchor="ctr"/>
                </a:tc>
                <a:extLst>
                  <a:ext uri="{0D108BD9-81ED-4DB2-BD59-A6C34878D82A}">
                    <a16:rowId xmlns:a16="http://schemas.microsoft.com/office/drawing/2014/main" val="1737673845"/>
                  </a:ext>
                </a:extLst>
              </a:tr>
            </a:tbl>
          </a:graphicData>
        </a:graphic>
      </p:graphicFrame>
      <p:sp>
        <p:nvSpPr>
          <p:cNvPr id="5" name="Slide Number Placeholder 4">
            <a:extLst>
              <a:ext uri="{FF2B5EF4-FFF2-40B4-BE49-F238E27FC236}">
                <a16:creationId xmlns:a16="http://schemas.microsoft.com/office/drawing/2014/main" id="{5AD70042-973D-49B4-A714-A617F22F1052}"/>
              </a:ext>
            </a:extLst>
          </p:cNvPr>
          <p:cNvSpPr>
            <a:spLocks noGrp="1"/>
          </p:cNvSpPr>
          <p:nvPr>
            <p:ph type="sldNum" sz="quarter" idx="12"/>
          </p:nvPr>
        </p:nvSpPr>
        <p:spPr/>
        <p:txBody>
          <a:bodyPr/>
          <a:lstStyle/>
          <a:p>
            <a:fld id="{C1EC7462-F290-42AC-B5BB-CEE757FF631F}" type="slidenum">
              <a:rPr lang="en-US" smtClean="0"/>
              <a:t>10</a:t>
            </a:fld>
            <a:endParaRPr lang="en-US"/>
          </a:p>
        </p:txBody>
      </p:sp>
    </p:spTree>
    <p:extLst>
      <p:ext uri="{BB962C8B-B14F-4D97-AF65-F5344CB8AC3E}">
        <p14:creationId xmlns:p14="http://schemas.microsoft.com/office/powerpoint/2010/main" val="24903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A350-6D76-435A-8FDB-3DC9D9E37178}"/>
              </a:ext>
            </a:extLst>
          </p:cNvPr>
          <p:cNvSpPr>
            <a:spLocks noGrp="1"/>
          </p:cNvSpPr>
          <p:nvPr>
            <p:ph type="title"/>
          </p:nvPr>
        </p:nvSpPr>
        <p:spPr/>
        <p:txBody>
          <a:bodyPr/>
          <a:lstStyle/>
          <a:p>
            <a:r>
              <a:rPr lang="en-US" dirty="0"/>
              <a:t>Requirement Engineering Process</a:t>
            </a:r>
          </a:p>
        </p:txBody>
      </p:sp>
      <p:sp>
        <p:nvSpPr>
          <p:cNvPr id="3" name="Content Placeholder 2">
            <a:extLst>
              <a:ext uri="{FF2B5EF4-FFF2-40B4-BE49-F238E27FC236}">
                <a16:creationId xmlns:a16="http://schemas.microsoft.com/office/drawing/2014/main" id="{8123F8E5-C123-4001-9230-CE4E12BFE35B}"/>
              </a:ext>
            </a:extLst>
          </p:cNvPr>
          <p:cNvSpPr>
            <a:spLocks noGrp="1"/>
          </p:cNvSpPr>
          <p:nvPr>
            <p:ph idx="1"/>
          </p:nvPr>
        </p:nvSpPr>
        <p:spPr/>
        <p:txBody>
          <a:bodyPr/>
          <a:lstStyle/>
          <a:p>
            <a:r>
              <a:rPr lang="en-US" dirty="0"/>
              <a:t>Requirement engineering ensures that mobile apps meet business and user needs.</a:t>
            </a:r>
          </a:p>
          <a:p>
            <a:pPr marL="450000" lvl="1" indent="0">
              <a:buNone/>
            </a:pPr>
            <a:r>
              <a:rPr lang="en-US" dirty="0"/>
              <a:t>Key Phases</a:t>
            </a:r>
          </a:p>
          <a:p>
            <a:pPr marL="720000" lvl="2" indent="0">
              <a:buNone/>
            </a:pPr>
            <a:r>
              <a:rPr lang="en-US" dirty="0"/>
              <a:t>	</a:t>
            </a:r>
            <a:r>
              <a:rPr lang="en-US" dirty="0">
                <a:solidFill>
                  <a:schemeClr val="tx1"/>
                </a:solidFill>
              </a:rPr>
              <a:t>1.Requirement Elicitation → Collecting user needs.</a:t>
            </a:r>
          </a:p>
          <a:p>
            <a:pPr marL="720000" lvl="2" indent="0">
              <a:buNone/>
            </a:pPr>
            <a:r>
              <a:rPr lang="en-US" dirty="0">
                <a:solidFill>
                  <a:schemeClr val="tx1"/>
                </a:solidFill>
              </a:rPr>
              <a:t>	2.Requirement Analysis → Identifying feasibility.</a:t>
            </a:r>
          </a:p>
          <a:p>
            <a:pPr marL="720000" lvl="2" indent="0">
              <a:buNone/>
            </a:pPr>
            <a:r>
              <a:rPr lang="en-US" dirty="0">
                <a:solidFill>
                  <a:schemeClr val="tx1"/>
                </a:solidFill>
              </a:rPr>
              <a:t>	3.Requirement Specification → Documenting app features.</a:t>
            </a:r>
          </a:p>
          <a:p>
            <a:pPr marL="720000" lvl="2" indent="0">
              <a:buNone/>
            </a:pPr>
            <a:r>
              <a:rPr lang="en-US" dirty="0">
                <a:solidFill>
                  <a:schemeClr val="tx1"/>
                </a:solidFill>
              </a:rPr>
              <a:t>	4.Requirement Validation → Ensuring correctness before development</a:t>
            </a:r>
            <a:r>
              <a:rPr lang="en-US" dirty="0"/>
              <a:t>.</a:t>
            </a:r>
          </a:p>
          <a:p>
            <a:r>
              <a:rPr lang="en-US" dirty="0"/>
              <a:t>For example, Uber follows a detailed requirement engineering process to refine features like ride booking, payments, and maps</a:t>
            </a:r>
          </a:p>
          <a:p>
            <a:endParaRPr lang="en-US" dirty="0"/>
          </a:p>
        </p:txBody>
      </p:sp>
      <p:sp>
        <p:nvSpPr>
          <p:cNvPr id="6" name="Slide Number Placeholder 5">
            <a:extLst>
              <a:ext uri="{FF2B5EF4-FFF2-40B4-BE49-F238E27FC236}">
                <a16:creationId xmlns:a16="http://schemas.microsoft.com/office/drawing/2014/main" id="{0E037DDA-5DB9-427D-A4AE-E505FEBC9158}"/>
              </a:ext>
            </a:extLst>
          </p:cNvPr>
          <p:cNvSpPr>
            <a:spLocks noGrp="1"/>
          </p:cNvSpPr>
          <p:nvPr>
            <p:ph type="sldNum" sz="quarter" idx="12"/>
          </p:nvPr>
        </p:nvSpPr>
        <p:spPr/>
        <p:txBody>
          <a:bodyPr/>
          <a:lstStyle/>
          <a:p>
            <a:fld id="{C1EC7462-F290-42AC-B5BB-CEE757FF631F}" type="slidenum">
              <a:rPr lang="en-US" smtClean="0"/>
              <a:t>11</a:t>
            </a:fld>
            <a:endParaRPr lang="en-US"/>
          </a:p>
        </p:txBody>
      </p:sp>
    </p:spTree>
    <p:extLst>
      <p:ext uri="{BB962C8B-B14F-4D97-AF65-F5344CB8AC3E}">
        <p14:creationId xmlns:p14="http://schemas.microsoft.com/office/powerpoint/2010/main" val="137660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B453-21AC-4CCD-AE6E-4EECBF12D854}"/>
              </a:ext>
            </a:extLst>
          </p:cNvPr>
          <p:cNvSpPr>
            <a:spLocks noGrp="1"/>
          </p:cNvSpPr>
          <p:nvPr>
            <p:ph type="title"/>
          </p:nvPr>
        </p:nvSpPr>
        <p:spPr/>
        <p:txBody>
          <a:bodyPr/>
          <a:lstStyle/>
          <a:p>
            <a:r>
              <a:rPr lang="en-US" dirty="0"/>
              <a:t>Mobile App Development Cost Estimation</a:t>
            </a:r>
          </a:p>
        </p:txBody>
      </p:sp>
      <p:sp>
        <p:nvSpPr>
          <p:cNvPr id="3" name="Content Placeholder 2">
            <a:extLst>
              <a:ext uri="{FF2B5EF4-FFF2-40B4-BE49-F238E27FC236}">
                <a16:creationId xmlns:a16="http://schemas.microsoft.com/office/drawing/2014/main" id="{B6AD64D5-4BFF-4DBD-9282-EAAE7E98BFB4}"/>
              </a:ext>
            </a:extLst>
          </p:cNvPr>
          <p:cNvSpPr>
            <a:spLocks noGrp="1"/>
          </p:cNvSpPr>
          <p:nvPr>
            <p:ph idx="1"/>
          </p:nvPr>
        </p:nvSpPr>
        <p:spPr>
          <a:xfrm>
            <a:off x="147710" y="1889540"/>
            <a:ext cx="11896579" cy="4806682"/>
          </a:xfrm>
        </p:spPr>
        <p:txBody>
          <a:bodyPr>
            <a:normAutofit/>
          </a:bodyPr>
          <a:lstStyle/>
          <a:p>
            <a:r>
              <a:rPr lang="en-US" b="1" dirty="0">
                <a:effectLst/>
                <a:latin typeface="Calisto MT" panose="02040603050505030304" pitchFamily="18" charset="0"/>
                <a:ea typeface="Times New Roman" panose="02020603050405020304" pitchFamily="18" charset="0"/>
                <a:cs typeface="Times New Roman" panose="02020603050405020304" pitchFamily="18" charset="0"/>
              </a:rPr>
              <a:t>Factors Influencing Cost of developing mobile app </a:t>
            </a:r>
          </a:p>
          <a:p>
            <a:pPr marL="228600" marR="0">
              <a:lnSpc>
                <a:spcPct val="107000"/>
              </a:lnSpc>
              <a:spcBef>
                <a:spcPts val="0"/>
              </a:spcBef>
              <a:spcAft>
                <a:spcPts val="0"/>
              </a:spcAft>
            </a:pPr>
            <a:r>
              <a:rPr lang="en-US" sz="1800" b="1" dirty="0">
                <a:effectLst/>
                <a:latin typeface="Calisto MT" panose="02040603050505030304" pitchFamily="18" charset="0"/>
                <a:ea typeface="Times New Roman" panose="02020603050405020304" pitchFamily="18" charset="0"/>
                <a:cs typeface="Times New Roman" panose="02020603050405020304" pitchFamily="18" charset="0"/>
              </a:rPr>
              <a:t>Cost Estimation Methods: Several methods are commonly used to estimate the cost of mobile app development projects.</a:t>
            </a:r>
          </a:p>
          <a:p>
            <a:pPr marL="0" marR="0" indent="0">
              <a:lnSpc>
                <a:spcPct val="107000"/>
              </a:lnSpc>
              <a:spcBef>
                <a:spcPts val="0"/>
              </a:spcBef>
              <a:spcAft>
                <a:spcPts val="0"/>
              </a:spcAft>
              <a:buNone/>
            </a:pPr>
            <a:r>
              <a:rPr lang="en-US" sz="1800" b="1" dirty="0">
                <a:effectLst/>
                <a:latin typeface="Calisto MT" panose="020406030505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Bef>
                <a:spcPts val="0"/>
              </a:spcBef>
              <a:spcAft>
                <a:spcPts val="0"/>
              </a:spcAft>
              <a:buFont typeface="Symbol" panose="05050102010706020507" pitchFamily="18" charset="2"/>
              <a:buChar char=""/>
            </a:pPr>
            <a:r>
              <a:rPr lang="en-US" sz="1600" b="1" dirty="0">
                <a:effectLst/>
                <a:latin typeface="Calisto MT" panose="02040603050505030304" pitchFamily="18" charset="0"/>
                <a:ea typeface="Times New Roman" panose="02020603050405020304" pitchFamily="18" charset="0"/>
                <a:cs typeface="Times New Roman" panose="02020603050405020304" pitchFamily="18" charset="0"/>
              </a:rPr>
              <a:t>The Time and Materials approach</a:t>
            </a:r>
            <a:r>
              <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rPr>
              <a:t>: involves billing the client based on the actual time spent by the development team and the resources consumed during the project. </a:t>
            </a:r>
          </a:p>
          <a:p>
            <a:pPr lvl="1" indent="-342900">
              <a:lnSpc>
                <a:spcPct val="107000"/>
              </a:lnSpc>
              <a:spcBef>
                <a:spcPts val="0"/>
              </a:spcBef>
              <a:spcAft>
                <a:spcPts val="0"/>
              </a:spcAft>
              <a:buFont typeface="Symbol" panose="05050102010706020507" pitchFamily="18" charset="2"/>
              <a:buChar char=""/>
            </a:pPr>
            <a:endPar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endParaRPr>
          </a:p>
          <a:p>
            <a:pPr lvl="1" indent="-342900">
              <a:lnSpc>
                <a:spcPct val="107000"/>
              </a:lnSpc>
              <a:spcBef>
                <a:spcPts val="0"/>
              </a:spcBef>
              <a:spcAft>
                <a:spcPts val="0"/>
              </a:spcAft>
              <a:buFont typeface="Symbol" panose="05050102010706020507" pitchFamily="18" charset="2"/>
              <a:buChar char=""/>
            </a:pPr>
            <a:r>
              <a:rPr lang="en-US" sz="1600" b="1" dirty="0">
                <a:effectLst/>
                <a:latin typeface="Calisto MT" panose="02040603050505030304" pitchFamily="18" charset="0"/>
                <a:ea typeface="Times New Roman" panose="02020603050405020304" pitchFamily="18" charset="0"/>
                <a:cs typeface="Times New Roman" panose="02020603050405020304" pitchFamily="18" charset="0"/>
              </a:rPr>
              <a:t>The Fixed Price method</a:t>
            </a:r>
            <a:r>
              <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rPr>
              <a:t>: involves agreeing on a predetermined total cost for the entire project based on a clearly defined scope of work and set of requirements. This method focuses on the functional requirements of the app.</a:t>
            </a:r>
          </a:p>
          <a:p>
            <a:pPr marL="377100" lvl="1" indent="0">
              <a:lnSpc>
                <a:spcPct val="107000"/>
              </a:lnSpc>
              <a:spcBef>
                <a:spcPts val="0"/>
              </a:spcBef>
              <a:spcAft>
                <a:spcPts val="0"/>
              </a:spcAft>
              <a:buNone/>
            </a:pPr>
            <a:r>
              <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rPr>
              <a: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Bef>
                <a:spcPts val="0"/>
              </a:spcBef>
              <a:spcAft>
                <a:spcPts val="800"/>
              </a:spcAft>
              <a:buFont typeface="Symbol" panose="05050102010706020507" pitchFamily="18" charset="2"/>
              <a:buChar char=""/>
            </a:pPr>
            <a:r>
              <a:rPr lang="en-US" sz="1600" b="1" dirty="0">
                <a:effectLst/>
                <a:latin typeface="Calisto MT" panose="02040603050505030304" pitchFamily="18" charset="0"/>
                <a:ea typeface="Times New Roman" panose="02020603050405020304" pitchFamily="18" charset="0"/>
                <a:cs typeface="Times New Roman" panose="02020603050405020304" pitchFamily="18" charset="0"/>
              </a:rPr>
              <a:t>COCOMO (Constructive Cost Model</a:t>
            </a:r>
            <a:r>
              <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rPr>
              <a:t>): is an algorithmic cost estimation model that uses historical data and project characteristics, such as size and complexity, to predict the effort and cost required for development. </a:t>
            </a:r>
          </a:p>
          <a:p>
            <a:pPr lvl="1" indent="-342900">
              <a:lnSpc>
                <a:spcPct val="107000"/>
              </a:lnSpc>
              <a:spcBef>
                <a:spcPts val="0"/>
              </a:spcBef>
              <a:spcAft>
                <a:spcPts val="800"/>
              </a:spcAft>
              <a:buFont typeface="Symbol" panose="05050102010706020507" pitchFamily="18" charset="2"/>
              <a:buChar char=""/>
            </a:pPr>
            <a:r>
              <a:rPr lang="en-US" sz="1600" b="1" dirty="0">
                <a:effectLst/>
                <a:latin typeface="Calisto MT" panose="02040603050505030304" pitchFamily="18" charset="0"/>
                <a:ea typeface="Times New Roman" panose="02020603050405020304" pitchFamily="18" charset="0"/>
                <a:cs typeface="Times New Roman" panose="02020603050405020304" pitchFamily="18" charset="0"/>
              </a:rPr>
              <a:t>Expert Judgment: </a:t>
            </a:r>
            <a:r>
              <a:rPr lang="en-US" sz="1600" b="1" dirty="0">
                <a:solidFill>
                  <a:schemeClr val="tx1"/>
                </a:solidFill>
                <a:effectLst/>
                <a:latin typeface="Calisto MT" panose="02040603050505030304" pitchFamily="18" charset="0"/>
                <a:ea typeface="Times New Roman" panose="02020603050405020304" pitchFamily="18" charset="0"/>
                <a:cs typeface="Times New Roman" panose="02020603050405020304" pitchFamily="18" charset="0"/>
              </a:rPr>
              <a:t>relies on the experience and expertise of project managers, developers, and other stakeholders to provide cost estimates based on their past experiences with similar projects.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EFDF279-14E5-4413-80BD-C00369C201D4}"/>
              </a:ext>
            </a:extLst>
          </p:cNvPr>
          <p:cNvSpPr>
            <a:spLocks noGrp="1"/>
          </p:cNvSpPr>
          <p:nvPr>
            <p:ph type="sldNum" sz="quarter" idx="12"/>
          </p:nvPr>
        </p:nvSpPr>
        <p:spPr/>
        <p:txBody>
          <a:bodyPr/>
          <a:lstStyle/>
          <a:p>
            <a:fld id="{C1EC7462-F290-42AC-B5BB-CEE757FF631F}" type="slidenum">
              <a:rPr lang="en-US" smtClean="0"/>
              <a:t>12</a:t>
            </a:fld>
            <a:endParaRPr lang="en-US"/>
          </a:p>
        </p:txBody>
      </p:sp>
    </p:spTree>
    <p:extLst>
      <p:ext uri="{BB962C8B-B14F-4D97-AF65-F5344CB8AC3E}">
        <p14:creationId xmlns:p14="http://schemas.microsoft.com/office/powerpoint/2010/main" val="342011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AB55-0A00-4856-9C23-729EE52CCA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D03AF5-C1AD-4E5F-BB59-AB4EAB964ED5}"/>
              </a:ext>
            </a:extLst>
          </p:cNvPr>
          <p:cNvSpPr>
            <a:spLocks noGrp="1"/>
          </p:cNvSpPr>
          <p:nvPr>
            <p:ph idx="1"/>
          </p:nvPr>
        </p:nvSpPr>
        <p:spPr>
          <a:xfrm>
            <a:off x="225083" y="1732449"/>
            <a:ext cx="11633982" cy="4058751"/>
          </a:xfrm>
        </p:spPr>
        <p:txBody>
          <a:bodyPr/>
          <a:lstStyle/>
          <a:p>
            <a:r>
              <a:rPr lang="en-US" sz="2100" b="1" dirty="0">
                <a:effectLst/>
                <a:latin typeface="Calisto MT" panose="02040603050505030304" pitchFamily="18" charset="0"/>
                <a:ea typeface="Times New Roman" panose="02020603050405020304" pitchFamily="18" charset="0"/>
                <a:cs typeface="Times New Roman" panose="02020603050405020304" pitchFamily="18" charset="0"/>
              </a:rPr>
              <a:t>The mobile app development process is a complex and multifaceted endeavor that demands careful consideration of various critical aspects. From the initial selection of the appropriate app type to the final stages of cost estimation and deployment, each step plays a crucial role in determining the success of the application</a:t>
            </a:r>
          </a:p>
          <a:p>
            <a:pPr marL="36900" indent="0">
              <a:buNone/>
            </a:pPr>
            <a:endParaRPr lang="en-US" sz="2100" b="1" dirty="0">
              <a:effectLst/>
              <a:latin typeface="Calisto MT" panose="02040603050505030304" pitchFamily="18" charset="0"/>
              <a:cs typeface="Times New Roman" panose="02020603050405020304" pitchFamily="18" charset="0"/>
            </a:endParaRPr>
          </a:p>
          <a:p>
            <a:endParaRPr lang="en-US" sz="1800" b="1" dirty="0">
              <a:effectLst/>
              <a:latin typeface="Calisto MT" panose="02040603050505030304" pitchFamily="18" charset="0"/>
              <a:cs typeface="Times New Roman" panose="02020603050405020304" pitchFamily="18" charset="0"/>
            </a:endParaRPr>
          </a:p>
          <a:p>
            <a:endParaRPr lang="en-US" sz="1800" b="1" dirty="0">
              <a:effectLst/>
              <a:latin typeface="Calisto MT" panose="02040603050505030304" pitchFamily="18" charset="0"/>
              <a:cs typeface="Times New Roman" panose="02020603050405020304" pitchFamily="18" charset="0"/>
            </a:endParaRPr>
          </a:p>
          <a:p>
            <a:endParaRPr lang="en-US" sz="1800" b="1" dirty="0">
              <a:effectLst/>
              <a:latin typeface="Calisto MT" panose="02040603050505030304" pitchFamily="18" charset="0"/>
              <a:cs typeface="Times New Roman" panose="02020603050405020304" pitchFamily="18" charset="0"/>
            </a:endParaRPr>
          </a:p>
          <a:p>
            <a:endParaRPr lang="en-US" sz="1800" b="1" dirty="0">
              <a:effectLst/>
              <a:latin typeface="Calisto MT" panose="02040603050505030304" pitchFamily="18" charset="0"/>
              <a:cs typeface="Times New Roman" panose="02020603050405020304" pitchFamily="18" charset="0"/>
            </a:endParaRPr>
          </a:p>
          <a:p>
            <a:pPr marL="36900" indent="0" algn="ctr">
              <a:buNone/>
            </a:pPr>
            <a:r>
              <a:rPr lang="en-US" sz="2200" b="1" dirty="0">
                <a:effectLst/>
                <a:latin typeface="Calisto MT" panose="0204060305050503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C5B737F1-DD22-405D-A2FF-562710034C27}"/>
              </a:ext>
            </a:extLst>
          </p:cNvPr>
          <p:cNvSpPr>
            <a:spLocks noGrp="1"/>
          </p:cNvSpPr>
          <p:nvPr>
            <p:ph type="sldNum" sz="quarter" idx="12"/>
          </p:nvPr>
        </p:nvSpPr>
        <p:spPr/>
        <p:txBody>
          <a:bodyPr/>
          <a:lstStyle/>
          <a:p>
            <a:fld id="{C1EC7462-F290-42AC-B5BB-CEE757FF631F}" type="slidenum">
              <a:rPr lang="en-US" smtClean="0"/>
              <a:t>13</a:t>
            </a:fld>
            <a:endParaRPr lang="en-US"/>
          </a:p>
        </p:txBody>
      </p:sp>
    </p:spTree>
    <p:extLst>
      <p:ext uri="{BB962C8B-B14F-4D97-AF65-F5344CB8AC3E}">
        <p14:creationId xmlns:p14="http://schemas.microsoft.com/office/powerpoint/2010/main" val="132133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B64740-0407-4F71-9309-10F6DC8F4BD4}"/>
              </a:ext>
            </a:extLst>
          </p:cNvPr>
          <p:cNvSpPr>
            <a:spLocks noGrp="1"/>
          </p:cNvSpPr>
          <p:nvPr>
            <p:ph type="title"/>
          </p:nvPr>
        </p:nvSpPr>
        <p:spPr/>
        <p:txBody>
          <a:bodyPr/>
          <a:lstStyle/>
          <a:p>
            <a:r>
              <a:rPr lang="en-US" dirty="0"/>
              <a:t>Table of content</a:t>
            </a:r>
          </a:p>
        </p:txBody>
      </p:sp>
      <p:sp>
        <p:nvSpPr>
          <p:cNvPr id="6" name="Content Placeholder 5">
            <a:extLst>
              <a:ext uri="{FF2B5EF4-FFF2-40B4-BE49-F238E27FC236}">
                <a16:creationId xmlns:a16="http://schemas.microsoft.com/office/drawing/2014/main" id="{74462E20-DD38-4649-85BD-9BD98371AAE0}"/>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Introduction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Types of Mobile Applications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Mobile App Programming Languages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Mobile App Development Frameworks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Mobile App Architectures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Mobile App Design Patterns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Requirement Engineering Process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Mobile App Development Cost Estimation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Conclusion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228600" algn="l"/>
              </a:tabLst>
            </a:pPr>
            <a:r>
              <a:rPr lang="en-US" dirty="0">
                <a:effectLst/>
                <a:latin typeface="Calisto MT" panose="02040603050505030304" pitchFamily="18" charset="0"/>
                <a:ea typeface="Times New Roman" panose="02020603050405020304" pitchFamily="18" charset="0"/>
                <a:cs typeface="Times New Roman" panose="02020603050405020304" pitchFamily="18" charset="0"/>
              </a:rPr>
              <a:t>References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F649E424-EE85-478D-948D-A06259FDCF3B}"/>
              </a:ext>
            </a:extLst>
          </p:cNvPr>
          <p:cNvSpPr>
            <a:spLocks noGrp="1"/>
          </p:cNvSpPr>
          <p:nvPr>
            <p:ph type="sldNum" sz="quarter" idx="12"/>
          </p:nvPr>
        </p:nvSpPr>
        <p:spPr/>
        <p:txBody>
          <a:bodyPr/>
          <a:lstStyle/>
          <a:p>
            <a:fld id="{C1EC7462-F290-42AC-B5BB-CEE757FF631F}" type="slidenum">
              <a:rPr lang="en-US" smtClean="0"/>
              <a:t>2</a:t>
            </a:fld>
            <a:endParaRPr lang="en-US"/>
          </a:p>
        </p:txBody>
      </p:sp>
    </p:spTree>
    <p:extLst>
      <p:ext uri="{BB962C8B-B14F-4D97-AF65-F5344CB8AC3E}">
        <p14:creationId xmlns:p14="http://schemas.microsoft.com/office/powerpoint/2010/main" val="196859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5B5899-1CB5-4AE0-A3E5-C6772D3907A5}"/>
              </a:ext>
            </a:extLst>
          </p:cNvPr>
          <p:cNvSpPr>
            <a:spLocks noGrp="1"/>
          </p:cNvSpPr>
          <p:nvPr>
            <p:ph type="title"/>
          </p:nvPr>
        </p:nvSpPr>
        <p:spPr/>
        <p:txBody>
          <a:bodyPr/>
          <a:lstStyle/>
          <a:p>
            <a:r>
              <a:rPr lang="en-US" dirty="0"/>
              <a:t>TYPES OF MOBILE APPLICATION</a:t>
            </a:r>
          </a:p>
        </p:txBody>
      </p:sp>
      <p:sp>
        <p:nvSpPr>
          <p:cNvPr id="7" name="Content Placeholder 6">
            <a:extLst>
              <a:ext uri="{FF2B5EF4-FFF2-40B4-BE49-F238E27FC236}">
                <a16:creationId xmlns:a16="http://schemas.microsoft.com/office/drawing/2014/main" id="{366C4026-B70F-4E77-AFF0-C053D1B4A83A}"/>
              </a:ext>
            </a:extLst>
          </p:cNvPr>
          <p:cNvSpPr>
            <a:spLocks noGrp="1"/>
          </p:cNvSpPr>
          <p:nvPr>
            <p:ph idx="1"/>
          </p:nvPr>
        </p:nvSpPr>
        <p:spPr/>
        <p:txBody>
          <a:bodyPr>
            <a:normAutofit/>
          </a:bodyPr>
          <a:lstStyle/>
          <a:p>
            <a:r>
              <a:rPr lang="en-US" b="1" dirty="0"/>
              <a:t>Native Apps:</a:t>
            </a:r>
          </a:p>
          <a:p>
            <a:pPr lvl="1"/>
            <a:r>
              <a:rPr lang="en-US" dirty="0">
                <a:solidFill>
                  <a:schemeClr val="tx1"/>
                </a:solidFill>
              </a:rPr>
              <a:t>Built specifically for one platform (iOS or Android) using platform-specific languages and SDKs.</a:t>
            </a:r>
          </a:p>
          <a:p>
            <a:pPr lvl="1"/>
            <a:r>
              <a:rPr lang="en-US" dirty="0">
                <a:solidFill>
                  <a:schemeClr val="tx1"/>
                </a:solidFill>
              </a:rPr>
              <a:t>Pros: High performance, access to native features.</a:t>
            </a:r>
          </a:p>
          <a:p>
            <a:pPr lvl="1"/>
            <a:r>
              <a:rPr lang="en-US" dirty="0">
                <a:solidFill>
                  <a:schemeClr val="tx1"/>
                </a:solidFill>
              </a:rPr>
              <a:t>Cons: Separate codebases for different platforms.</a:t>
            </a:r>
          </a:p>
          <a:p>
            <a:pPr lvl="1"/>
            <a:endParaRPr lang="en-US" dirty="0"/>
          </a:p>
          <a:p>
            <a:r>
              <a:rPr lang="en-US" b="1" dirty="0"/>
              <a:t>Hybrid Apps:</a:t>
            </a:r>
          </a:p>
          <a:p>
            <a:pPr lvl="1"/>
            <a:r>
              <a:rPr lang="en-US" dirty="0">
                <a:solidFill>
                  <a:schemeClr val="tx1"/>
                </a:solidFill>
              </a:rPr>
              <a:t>Combine elements of native and web apps, often using a single codebase that runs inside a native wrapper.</a:t>
            </a:r>
          </a:p>
          <a:p>
            <a:pPr lvl="1"/>
            <a:r>
              <a:rPr lang="en-US" b="1" dirty="0">
                <a:solidFill>
                  <a:schemeClr val="tx1"/>
                </a:solidFill>
              </a:rPr>
              <a:t>Pros:</a:t>
            </a:r>
            <a:r>
              <a:rPr lang="en-US" dirty="0">
                <a:solidFill>
                  <a:schemeClr val="tx1"/>
                </a:solidFill>
              </a:rPr>
              <a:t> Faster development for multiple platforms, cost-effective.</a:t>
            </a:r>
          </a:p>
          <a:p>
            <a:pPr lvl="1"/>
            <a:r>
              <a:rPr lang="en-US" b="1" dirty="0">
                <a:solidFill>
                  <a:schemeClr val="tx1"/>
                </a:solidFill>
              </a:rPr>
              <a:t>Cons:</a:t>
            </a:r>
            <a:r>
              <a:rPr lang="en-US" dirty="0">
                <a:solidFill>
                  <a:schemeClr val="tx1"/>
                </a:solidFill>
              </a:rPr>
              <a:t> May suffer performance issues compared to native apps.</a:t>
            </a:r>
          </a:p>
          <a:p>
            <a:pPr lvl="2"/>
            <a:endParaRPr lang="en-US" dirty="0"/>
          </a:p>
        </p:txBody>
      </p:sp>
      <p:sp>
        <p:nvSpPr>
          <p:cNvPr id="2" name="Slide Number Placeholder 1">
            <a:extLst>
              <a:ext uri="{FF2B5EF4-FFF2-40B4-BE49-F238E27FC236}">
                <a16:creationId xmlns:a16="http://schemas.microsoft.com/office/drawing/2014/main" id="{CE7556D8-12C0-41BE-9C14-6F1F0F7D8A34}"/>
              </a:ext>
            </a:extLst>
          </p:cNvPr>
          <p:cNvSpPr>
            <a:spLocks noGrp="1"/>
          </p:cNvSpPr>
          <p:nvPr>
            <p:ph type="sldNum" sz="quarter" idx="12"/>
          </p:nvPr>
        </p:nvSpPr>
        <p:spPr/>
        <p:txBody>
          <a:bodyPr/>
          <a:lstStyle/>
          <a:p>
            <a:fld id="{C1EC7462-F290-42AC-B5BB-CEE757FF631F}" type="slidenum">
              <a:rPr lang="en-US" smtClean="0"/>
              <a:t>3</a:t>
            </a:fld>
            <a:endParaRPr lang="en-US"/>
          </a:p>
        </p:txBody>
      </p:sp>
    </p:spTree>
    <p:extLst>
      <p:ext uri="{BB962C8B-B14F-4D97-AF65-F5344CB8AC3E}">
        <p14:creationId xmlns:p14="http://schemas.microsoft.com/office/powerpoint/2010/main" val="274971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4ACE-FA26-4AC1-866B-2C250CE23602}"/>
              </a:ext>
            </a:extLst>
          </p:cNvPr>
          <p:cNvSpPr>
            <a:spLocks noGrp="1"/>
          </p:cNvSpPr>
          <p:nvPr>
            <p:ph type="title"/>
          </p:nvPr>
        </p:nvSpPr>
        <p:spPr/>
        <p:txBody>
          <a:bodyPr/>
          <a:lstStyle/>
          <a:p>
            <a:r>
              <a:rPr lang="en-US" dirty="0"/>
              <a:t>TYPES OF MOBILE APPLICATION</a:t>
            </a:r>
          </a:p>
        </p:txBody>
      </p:sp>
      <p:sp>
        <p:nvSpPr>
          <p:cNvPr id="3" name="Content Placeholder 2">
            <a:extLst>
              <a:ext uri="{FF2B5EF4-FFF2-40B4-BE49-F238E27FC236}">
                <a16:creationId xmlns:a16="http://schemas.microsoft.com/office/drawing/2014/main" id="{44CCA039-961E-4C92-B3F0-4C901F503A56}"/>
              </a:ext>
            </a:extLst>
          </p:cNvPr>
          <p:cNvSpPr>
            <a:spLocks noGrp="1"/>
          </p:cNvSpPr>
          <p:nvPr>
            <p:ph idx="1"/>
          </p:nvPr>
        </p:nvSpPr>
        <p:spPr/>
        <p:txBody>
          <a:bodyPr/>
          <a:lstStyle/>
          <a:p>
            <a:pPr marL="36900" indent="0">
              <a:buNone/>
            </a:pPr>
            <a:endParaRPr lang="en-US" b="1" dirty="0"/>
          </a:p>
          <a:p>
            <a:r>
              <a:rPr lang="en-US" b="1" dirty="0"/>
              <a:t>Progressive Web Apps (PWAs):</a:t>
            </a:r>
            <a:endParaRPr lang="en-US" dirty="0"/>
          </a:p>
          <a:p>
            <a:pPr marL="742950" lvl="1" indent="-285750"/>
            <a:r>
              <a:rPr lang="en-US" dirty="0">
                <a:solidFill>
                  <a:schemeClr val="tx1"/>
                </a:solidFill>
              </a:rPr>
              <a:t>Web applications that use modern web capabilities to deliver an app-like experience.</a:t>
            </a:r>
          </a:p>
          <a:p>
            <a:pPr marL="742950" lvl="1" indent="-285750"/>
            <a:r>
              <a:rPr lang="en-US" b="1" dirty="0">
                <a:solidFill>
                  <a:schemeClr val="tx1"/>
                </a:solidFill>
              </a:rPr>
              <a:t>Pros:</a:t>
            </a:r>
            <a:r>
              <a:rPr lang="en-US" dirty="0">
                <a:solidFill>
                  <a:schemeClr val="tx1"/>
                </a:solidFill>
              </a:rPr>
              <a:t> Installable, offline capabilities, no app store required.</a:t>
            </a:r>
          </a:p>
          <a:p>
            <a:pPr marL="742950" lvl="1" indent="-285750"/>
            <a:r>
              <a:rPr lang="en-US" b="1" dirty="0">
                <a:solidFill>
                  <a:schemeClr val="tx1"/>
                </a:solidFill>
              </a:rPr>
              <a:t>Cons:</a:t>
            </a:r>
            <a:r>
              <a:rPr lang="en-US" dirty="0">
                <a:solidFill>
                  <a:schemeClr val="tx1"/>
                </a:solidFill>
              </a:rPr>
              <a:t> Limited native functionality compared to fully native apps.</a:t>
            </a:r>
          </a:p>
          <a:p>
            <a:pPr marL="742950" lvl="1" indent="-285750"/>
            <a:endParaRPr lang="en-US" dirty="0"/>
          </a:p>
          <a:p>
            <a:pPr marL="365850" indent="-285750"/>
            <a:r>
              <a:rPr lang="en-US" b="1" i="0" dirty="0">
                <a:effectLst/>
                <a:latin typeface="+mj-lt"/>
              </a:rPr>
              <a:t>Cross-Platform Apps</a:t>
            </a:r>
            <a:r>
              <a:rPr lang="en-US" b="0" i="0" dirty="0">
                <a:effectLst/>
                <a:latin typeface="+mj-lt"/>
              </a:rPr>
              <a:t>: </a:t>
            </a:r>
          </a:p>
          <a:p>
            <a:pPr marL="742950" lvl="1" indent="-285750"/>
            <a:r>
              <a:rPr lang="en-US" b="0" i="0" dirty="0">
                <a:solidFill>
                  <a:srgbClr val="F8FAFF"/>
                </a:solidFill>
                <a:effectLst/>
              </a:rPr>
              <a:t>Use frameworks like Flutter or Xamarin to write one codebase for multiple platforms. Balance between native performance and development efficiency</a:t>
            </a:r>
            <a:endParaRPr lang="en-US" dirty="0"/>
          </a:p>
          <a:p>
            <a:endParaRPr lang="en-US" dirty="0"/>
          </a:p>
        </p:txBody>
      </p:sp>
      <p:sp>
        <p:nvSpPr>
          <p:cNvPr id="4" name="Slide Number Placeholder 3">
            <a:extLst>
              <a:ext uri="{FF2B5EF4-FFF2-40B4-BE49-F238E27FC236}">
                <a16:creationId xmlns:a16="http://schemas.microsoft.com/office/drawing/2014/main" id="{07AECF13-0DFB-460D-91DB-A38CBBE85E05}"/>
              </a:ext>
            </a:extLst>
          </p:cNvPr>
          <p:cNvSpPr>
            <a:spLocks noGrp="1"/>
          </p:cNvSpPr>
          <p:nvPr>
            <p:ph type="sldNum" sz="quarter" idx="12"/>
          </p:nvPr>
        </p:nvSpPr>
        <p:spPr/>
        <p:txBody>
          <a:bodyPr/>
          <a:lstStyle/>
          <a:p>
            <a:fld id="{C1EC7462-F290-42AC-B5BB-CEE757FF631F}" type="slidenum">
              <a:rPr lang="en-US" smtClean="0"/>
              <a:t>4</a:t>
            </a:fld>
            <a:endParaRPr lang="en-US"/>
          </a:p>
        </p:txBody>
      </p:sp>
    </p:spTree>
    <p:extLst>
      <p:ext uri="{BB962C8B-B14F-4D97-AF65-F5344CB8AC3E}">
        <p14:creationId xmlns:p14="http://schemas.microsoft.com/office/powerpoint/2010/main" val="32444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8320-65E8-4EEB-A6EB-7D2587AC2F08}"/>
              </a:ext>
            </a:extLst>
          </p:cNvPr>
          <p:cNvSpPr>
            <a:spLocks noGrp="1"/>
          </p:cNvSpPr>
          <p:nvPr>
            <p:ph type="title"/>
          </p:nvPr>
        </p:nvSpPr>
        <p:spPr>
          <a:xfrm>
            <a:off x="913795" y="609600"/>
            <a:ext cx="10353762" cy="702365"/>
          </a:xfrm>
        </p:spPr>
        <p:txBody>
          <a:bodyPr>
            <a:normAutofit fontScale="90000"/>
          </a:bodyPr>
          <a:lstStyle/>
          <a:p>
            <a:r>
              <a:rPr lang="en-US" i="0" dirty="0">
                <a:effectLst>
                  <a:outerShdw blurRad="38100" dist="38100" dir="2700000" algn="tl">
                    <a:srgbClr val="000000">
                      <a:alpha val="43137"/>
                    </a:srgbClr>
                  </a:outerShdw>
                </a:effectLst>
              </a:rPr>
              <a:t>Mobile App Programming Languages</a:t>
            </a:r>
            <a:br>
              <a:rPr lang="en-US" b="1" i="0" dirty="0">
                <a:solidFill>
                  <a:srgbClr val="F8FAFF"/>
                </a:solidFill>
                <a:effectLst>
                  <a:outerShdw blurRad="38100" dist="38100" dir="2700000" algn="tl">
                    <a:srgbClr val="000000">
                      <a:alpha val="43137"/>
                    </a:srgbClr>
                  </a:outerShdw>
                </a:effectLst>
                <a:latin typeface="DeepSeek-CJK-patch"/>
              </a:rPr>
            </a:br>
            <a:endParaRPr lang="en-US" dirty="0">
              <a:effectLst>
                <a:outerShdw blurRad="38100" dist="38100" dir="2700000" algn="tl">
                  <a:srgbClr val="000000">
                    <a:alpha val="43137"/>
                  </a:srgbClr>
                </a:outerShdw>
              </a:effectLst>
            </a:endParaRPr>
          </a:p>
        </p:txBody>
      </p:sp>
      <p:sp>
        <p:nvSpPr>
          <p:cNvPr id="13" name="Text Placeholder 12">
            <a:extLst>
              <a:ext uri="{FF2B5EF4-FFF2-40B4-BE49-F238E27FC236}">
                <a16:creationId xmlns:a16="http://schemas.microsoft.com/office/drawing/2014/main" id="{948C6ABA-B837-4DD9-9E74-B940F5444A78}"/>
              </a:ext>
            </a:extLst>
          </p:cNvPr>
          <p:cNvSpPr>
            <a:spLocks noGrp="1"/>
          </p:cNvSpPr>
          <p:nvPr>
            <p:ph type="body" idx="1"/>
          </p:nvPr>
        </p:nvSpPr>
        <p:spPr>
          <a:xfrm>
            <a:off x="113772" y="1311965"/>
            <a:ext cx="2385996" cy="576262"/>
          </a:xfrm>
        </p:spPr>
        <p:txBody>
          <a:bodyPr/>
          <a:lstStyle/>
          <a:p>
            <a:r>
              <a:rPr lang="en-US" b="1" i="0" dirty="0">
                <a:solidFill>
                  <a:schemeClr val="tx2">
                    <a:lumMod val="75000"/>
                  </a:schemeClr>
                </a:solidFill>
                <a:effectLst/>
                <a:latin typeface="DeepSeek-CJK-patch"/>
              </a:rPr>
              <a:t>iOS</a:t>
            </a:r>
            <a:endParaRPr lang="en-US" dirty="0">
              <a:solidFill>
                <a:schemeClr val="tx2">
                  <a:lumMod val="75000"/>
                </a:schemeClr>
              </a:solidFill>
            </a:endParaRPr>
          </a:p>
        </p:txBody>
      </p:sp>
      <p:sp>
        <p:nvSpPr>
          <p:cNvPr id="16" name="Text Placeholder 15">
            <a:extLst>
              <a:ext uri="{FF2B5EF4-FFF2-40B4-BE49-F238E27FC236}">
                <a16:creationId xmlns:a16="http://schemas.microsoft.com/office/drawing/2014/main" id="{0D9BF170-C068-467F-97D8-E57ABAB1ED07}"/>
              </a:ext>
            </a:extLst>
          </p:cNvPr>
          <p:cNvSpPr>
            <a:spLocks noGrp="1"/>
          </p:cNvSpPr>
          <p:nvPr>
            <p:ph type="body" sz="half" idx="15"/>
          </p:nvPr>
        </p:nvSpPr>
        <p:spPr>
          <a:xfrm>
            <a:off x="129590" y="1957497"/>
            <a:ext cx="2385996" cy="3219450"/>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sz="1800" b="1" i="0" dirty="0">
                <a:solidFill>
                  <a:srgbClr val="F8FAFF"/>
                </a:solidFill>
                <a:effectLst/>
                <a:latin typeface="DeepSeek-CJK-patch"/>
              </a:rPr>
              <a:t>Swift</a:t>
            </a:r>
            <a:endParaRPr lang="en-US" sz="1800" dirty="0">
              <a:solidFill>
                <a:srgbClr val="F8FAFF"/>
              </a:solidFill>
              <a:effectLst/>
              <a:latin typeface="DeepSeek-CJK-patch"/>
            </a:endParaRPr>
          </a:p>
          <a:p>
            <a:pPr algn="l"/>
            <a:r>
              <a:rPr lang="en-US" b="0" i="0" dirty="0">
                <a:solidFill>
                  <a:srgbClr val="F8FAFF"/>
                </a:solidFill>
                <a:effectLst/>
                <a:latin typeface="DeepSeek-CJK-patch"/>
              </a:rPr>
              <a:t>Primary language for modern iOS apps (performance-focused, Apple-supported) .</a:t>
            </a:r>
            <a:endParaRPr lang="en-US" sz="1800" b="0" i="0" dirty="0">
              <a:solidFill>
                <a:srgbClr val="F8FAFF"/>
              </a:solidFill>
              <a:effectLst/>
              <a:latin typeface="DeepSeek-CJK-patch"/>
            </a:endParaRPr>
          </a:p>
          <a:p>
            <a:r>
              <a:rPr lang="en-US" sz="1800" b="1" i="0" dirty="0">
                <a:solidFill>
                  <a:srgbClr val="F8FAFF"/>
                </a:solidFill>
                <a:effectLst/>
                <a:latin typeface="DeepSeek-CJK-patch"/>
              </a:rPr>
              <a:t>Objective-C </a:t>
            </a:r>
          </a:p>
          <a:p>
            <a:pPr algn="l"/>
            <a:r>
              <a:rPr lang="en-US" sz="1600" b="0" i="0" dirty="0">
                <a:solidFill>
                  <a:srgbClr val="F8FAFF"/>
                </a:solidFill>
                <a:effectLst/>
                <a:latin typeface="DeepSeek-CJK-patch"/>
              </a:rPr>
              <a:t>Legacy language still used for maintaining older apps </a:t>
            </a:r>
          </a:p>
          <a:p>
            <a:endParaRPr lang="en-US" dirty="0"/>
          </a:p>
        </p:txBody>
      </p:sp>
      <p:sp>
        <p:nvSpPr>
          <p:cNvPr id="14" name="Text Placeholder 13">
            <a:extLst>
              <a:ext uri="{FF2B5EF4-FFF2-40B4-BE49-F238E27FC236}">
                <a16:creationId xmlns:a16="http://schemas.microsoft.com/office/drawing/2014/main" id="{156A9FCB-944D-4D12-AD19-7C4F9F146383}"/>
              </a:ext>
            </a:extLst>
          </p:cNvPr>
          <p:cNvSpPr>
            <a:spLocks noGrp="1"/>
          </p:cNvSpPr>
          <p:nvPr>
            <p:ph type="body" sz="quarter" idx="3"/>
          </p:nvPr>
        </p:nvSpPr>
        <p:spPr>
          <a:xfrm>
            <a:off x="2691917" y="1311965"/>
            <a:ext cx="2205880" cy="576262"/>
          </a:xfrm>
        </p:spPr>
        <p:txBody>
          <a:bodyPr/>
          <a:lstStyle/>
          <a:p>
            <a:r>
              <a:rPr lang="en-US" b="1" i="0" dirty="0">
                <a:solidFill>
                  <a:schemeClr val="tx2"/>
                </a:solidFill>
                <a:effectLst/>
                <a:latin typeface="DeepSeek-CJK-patch"/>
              </a:rPr>
              <a:t>Android</a:t>
            </a:r>
            <a:endParaRPr lang="en-US" dirty="0">
              <a:solidFill>
                <a:schemeClr val="tx2"/>
              </a:solidFill>
            </a:endParaRPr>
          </a:p>
        </p:txBody>
      </p:sp>
      <p:sp>
        <p:nvSpPr>
          <p:cNvPr id="17" name="Text Placeholder 16">
            <a:extLst>
              <a:ext uri="{FF2B5EF4-FFF2-40B4-BE49-F238E27FC236}">
                <a16:creationId xmlns:a16="http://schemas.microsoft.com/office/drawing/2014/main" id="{8BF80CD7-F5B1-4E6C-8DF8-DFE1C33B658E}"/>
              </a:ext>
            </a:extLst>
          </p:cNvPr>
          <p:cNvSpPr>
            <a:spLocks noGrp="1"/>
          </p:cNvSpPr>
          <p:nvPr>
            <p:ph type="body" sz="half" idx="16"/>
          </p:nvPr>
        </p:nvSpPr>
        <p:spPr>
          <a:xfrm>
            <a:off x="2691917" y="1969428"/>
            <a:ext cx="2205880" cy="3219450"/>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sz="2000" b="1" i="0">
                <a:solidFill>
                  <a:srgbClr val="F8FAFF"/>
                </a:solidFill>
                <a:effectLst/>
                <a:latin typeface="DeepSeek-CJK-patch"/>
              </a:rPr>
              <a:t>Kotlin</a:t>
            </a:r>
            <a:endParaRPr lang="en-US" sz="2000">
              <a:solidFill>
                <a:srgbClr val="F8FAFF"/>
              </a:solidFill>
              <a:effectLst/>
              <a:latin typeface="DeepSeek-CJK-patch"/>
            </a:endParaRPr>
          </a:p>
          <a:p>
            <a:r>
              <a:rPr lang="en-US" b="0" i="0">
                <a:solidFill>
                  <a:srgbClr val="F8FAFF"/>
                </a:solidFill>
                <a:effectLst/>
                <a:latin typeface="DeepSeek-CJK-patch"/>
              </a:rPr>
              <a:t> Google’s preferred language (concise syntax, interoperable with Java) .</a:t>
            </a:r>
          </a:p>
          <a:p>
            <a:r>
              <a:rPr lang="en-US" sz="2000" b="1" i="0">
                <a:solidFill>
                  <a:srgbClr val="F8FAFF"/>
                </a:solidFill>
                <a:effectLst/>
                <a:latin typeface="DeepSeek-CJK-patch"/>
              </a:rPr>
              <a:t>Java</a:t>
            </a:r>
            <a:endParaRPr lang="en-US" sz="2000" b="0" i="0">
              <a:solidFill>
                <a:srgbClr val="F8FAFF"/>
              </a:solidFill>
              <a:effectLst/>
              <a:latin typeface="DeepSeek-CJK-patch"/>
            </a:endParaRPr>
          </a:p>
          <a:p>
            <a:r>
              <a:rPr lang="en-US" b="0" i="0">
                <a:solidFill>
                  <a:srgbClr val="F8FAFF"/>
                </a:solidFill>
                <a:effectLst/>
                <a:latin typeface="DeepSeek-CJK-patch"/>
              </a:rPr>
              <a:t>Traditional language with extensive libraries </a:t>
            </a:r>
          </a:p>
          <a:p>
            <a:endParaRPr lang="en-US" dirty="0"/>
          </a:p>
        </p:txBody>
      </p:sp>
      <p:sp>
        <p:nvSpPr>
          <p:cNvPr id="15" name="Text Placeholder 14">
            <a:extLst>
              <a:ext uri="{FF2B5EF4-FFF2-40B4-BE49-F238E27FC236}">
                <a16:creationId xmlns:a16="http://schemas.microsoft.com/office/drawing/2014/main" id="{B3911AF6-19C0-4AE9-BB11-49718D9847B0}"/>
              </a:ext>
            </a:extLst>
          </p:cNvPr>
          <p:cNvSpPr>
            <a:spLocks noGrp="1"/>
          </p:cNvSpPr>
          <p:nvPr>
            <p:ph type="body" sz="quarter" idx="13"/>
          </p:nvPr>
        </p:nvSpPr>
        <p:spPr>
          <a:xfrm>
            <a:off x="5261490" y="1362559"/>
            <a:ext cx="2584173" cy="576262"/>
          </a:xfrm>
        </p:spPr>
        <p:txBody>
          <a:bodyPr/>
          <a:lstStyle/>
          <a:p>
            <a:r>
              <a:rPr lang="en-US" b="1" i="0" dirty="0">
                <a:solidFill>
                  <a:schemeClr val="tx2"/>
                </a:solidFill>
                <a:effectLst/>
                <a:latin typeface="DeepSeek-CJK-patch"/>
              </a:rPr>
              <a:t>Cross-Platform</a:t>
            </a:r>
            <a:endParaRPr lang="en-US" dirty="0">
              <a:solidFill>
                <a:schemeClr val="tx2"/>
              </a:solidFill>
            </a:endParaRPr>
          </a:p>
        </p:txBody>
      </p:sp>
      <p:sp>
        <p:nvSpPr>
          <p:cNvPr id="18" name="Text Placeholder 17">
            <a:extLst>
              <a:ext uri="{FF2B5EF4-FFF2-40B4-BE49-F238E27FC236}">
                <a16:creationId xmlns:a16="http://schemas.microsoft.com/office/drawing/2014/main" id="{11736D9C-4EA4-4FCA-9446-76223C456554}"/>
              </a:ext>
            </a:extLst>
          </p:cNvPr>
          <p:cNvSpPr>
            <a:spLocks noGrp="1"/>
          </p:cNvSpPr>
          <p:nvPr>
            <p:ph type="body" sz="half" idx="17"/>
          </p:nvPr>
        </p:nvSpPr>
        <p:spPr>
          <a:xfrm>
            <a:off x="5074128" y="1957497"/>
            <a:ext cx="2584173" cy="3219450"/>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endParaRPr lang="en-US" sz="2000" b="1" i="0" dirty="0">
              <a:solidFill>
                <a:srgbClr val="F8FAFF"/>
              </a:solidFill>
              <a:effectLst/>
              <a:latin typeface="DeepSeek-CJK-patch"/>
            </a:endParaRPr>
          </a:p>
          <a:p>
            <a:r>
              <a:rPr lang="en-US" sz="2000" b="1" i="0" dirty="0">
                <a:solidFill>
                  <a:srgbClr val="F8FAFF"/>
                </a:solidFill>
                <a:effectLst/>
                <a:latin typeface="DeepSeek-CJK-patch"/>
              </a:rPr>
              <a:t>Dart</a:t>
            </a:r>
            <a:r>
              <a:rPr lang="en-US" sz="2000" b="0" i="0" dirty="0">
                <a:solidFill>
                  <a:srgbClr val="F8FAFF"/>
                </a:solidFill>
                <a:effectLst/>
                <a:latin typeface="DeepSeek-CJK-patch"/>
              </a:rPr>
              <a:t> (Flutter),</a:t>
            </a:r>
          </a:p>
          <a:p>
            <a:r>
              <a:rPr lang="en-US" sz="2000" b="1" i="0" dirty="0">
                <a:solidFill>
                  <a:srgbClr val="F8FAFF"/>
                </a:solidFill>
                <a:effectLst/>
                <a:latin typeface="DeepSeek-CJK-patch"/>
              </a:rPr>
              <a:t>JavaScript</a:t>
            </a:r>
            <a:r>
              <a:rPr lang="en-US" sz="2000" b="0" i="0" dirty="0">
                <a:solidFill>
                  <a:srgbClr val="F8FAFF"/>
                </a:solidFill>
                <a:effectLst/>
                <a:latin typeface="DeepSeek-CJK-patch"/>
              </a:rPr>
              <a:t> (React Native),</a:t>
            </a:r>
          </a:p>
          <a:p>
            <a:r>
              <a:rPr lang="en-US" sz="2000" b="1" i="0" dirty="0">
                <a:solidFill>
                  <a:srgbClr val="F8FAFF"/>
                </a:solidFill>
                <a:effectLst/>
                <a:latin typeface="DeepSeek-CJK-patch"/>
              </a:rPr>
              <a:t>C#</a:t>
            </a:r>
            <a:r>
              <a:rPr lang="en-US" sz="2000" b="0" i="0" dirty="0">
                <a:solidFill>
                  <a:srgbClr val="F8FAFF"/>
                </a:solidFill>
                <a:effectLst/>
                <a:latin typeface="DeepSeek-CJK-patch"/>
              </a:rPr>
              <a:t> (Xamarin) </a:t>
            </a:r>
          </a:p>
          <a:p>
            <a:pPr algn="l"/>
            <a:endParaRPr lang="en-US" dirty="0"/>
          </a:p>
        </p:txBody>
      </p:sp>
      <p:sp>
        <p:nvSpPr>
          <p:cNvPr id="23" name="TextBox 22">
            <a:extLst>
              <a:ext uri="{FF2B5EF4-FFF2-40B4-BE49-F238E27FC236}">
                <a16:creationId xmlns:a16="http://schemas.microsoft.com/office/drawing/2014/main" id="{CABF2836-ECAD-428C-9B7E-785633BFC223}"/>
              </a:ext>
            </a:extLst>
          </p:cNvPr>
          <p:cNvSpPr txBox="1"/>
          <p:nvPr/>
        </p:nvSpPr>
        <p:spPr>
          <a:xfrm>
            <a:off x="8045058" y="2257559"/>
            <a:ext cx="2738658" cy="175432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algn="ctr"/>
            <a:r>
              <a:rPr lang="en-US" b="0" i="0" dirty="0">
                <a:solidFill>
                  <a:srgbClr val="F8FAFF"/>
                </a:solidFill>
                <a:effectLst/>
                <a:latin typeface="DeepSeek-CJK-patch"/>
              </a:rPr>
              <a:t>HTML5</a:t>
            </a:r>
          </a:p>
          <a:p>
            <a:pPr algn="ctr"/>
            <a:endParaRPr lang="en-US" b="0" i="0" dirty="0">
              <a:solidFill>
                <a:srgbClr val="F8FAFF"/>
              </a:solidFill>
              <a:effectLst/>
              <a:latin typeface="DeepSeek-CJK-patch"/>
            </a:endParaRPr>
          </a:p>
          <a:p>
            <a:pPr algn="ctr"/>
            <a:r>
              <a:rPr lang="en-US" b="0" i="0" dirty="0">
                <a:solidFill>
                  <a:srgbClr val="F8FAFF"/>
                </a:solidFill>
                <a:effectLst/>
                <a:latin typeface="DeepSeek-CJK-patch"/>
              </a:rPr>
              <a:t>CSS</a:t>
            </a:r>
          </a:p>
          <a:p>
            <a:pPr algn="ctr"/>
            <a:endParaRPr lang="en-US" b="0" i="0" dirty="0">
              <a:solidFill>
                <a:srgbClr val="F8FAFF"/>
              </a:solidFill>
              <a:effectLst/>
              <a:latin typeface="DeepSeek-CJK-patch"/>
            </a:endParaRPr>
          </a:p>
          <a:p>
            <a:pPr algn="ctr"/>
            <a:r>
              <a:rPr lang="en-US" b="0" i="0" dirty="0">
                <a:solidFill>
                  <a:srgbClr val="F8FAFF"/>
                </a:solidFill>
                <a:effectLst/>
                <a:latin typeface="DeepSeek-CJK-patch"/>
              </a:rPr>
              <a:t> JavaScript </a:t>
            </a:r>
            <a:br>
              <a:rPr lang="en-US" dirty="0"/>
            </a:br>
            <a:endParaRPr lang="en-US" dirty="0"/>
          </a:p>
        </p:txBody>
      </p:sp>
      <p:sp>
        <p:nvSpPr>
          <p:cNvPr id="24" name="TextBox 23">
            <a:extLst>
              <a:ext uri="{FF2B5EF4-FFF2-40B4-BE49-F238E27FC236}">
                <a16:creationId xmlns:a16="http://schemas.microsoft.com/office/drawing/2014/main" id="{AC3D057C-B9D4-40DB-8C30-0C68E36C84CA}"/>
              </a:ext>
            </a:extLst>
          </p:cNvPr>
          <p:cNvSpPr txBox="1"/>
          <p:nvPr/>
        </p:nvSpPr>
        <p:spPr>
          <a:xfrm>
            <a:off x="8221389" y="1600096"/>
            <a:ext cx="2385996" cy="369332"/>
          </a:xfrm>
          <a:prstGeom prst="rect">
            <a:avLst/>
          </a:prstGeom>
          <a:noFill/>
        </p:spPr>
        <p:txBody>
          <a:bodyPr wrap="square" rtlCol="0">
            <a:spAutoFit/>
          </a:bodyPr>
          <a:lstStyle/>
          <a:p>
            <a:pPr algn="ctr"/>
            <a:r>
              <a:rPr lang="en-US" dirty="0">
                <a:solidFill>
                  <a:schemeClr val="tx2"/>
                </a:solidFill>
              </a:rPr>
              <a:t>PWA</a:t>
            </a:r>
          </a:p>
        </p:txBody>
      </p:sp>
      <p:sp>
        <p:nvSpPr>
          <p:cNvPr id="12" name="TextBox 11">
            <a:extLst>
              <a:ext uri="{FF2B5EF4-FFF2-40B4-BE49-F238E27FC236}">
                <a16:creationId xmlns:a16="http://schemas.microsoft.com/office/drawing/2014/main" id="{D072146E-02FC-4DDC-AC8E-7BB6AA1F9100}"/>
              </a:ext>
            </a:extLst>
          </p:cNvPr>
          <p:cNvSpPr txBox="1"/>
          <p:nvPr/>
        </p:nvSpPr>
        <p:spPr>
          <a:xfrm>
            <a:off x="-553622" y="5223871"/>
            <a:ext cx="3171946" cy="615553"/>
          </a:xfrm>
          <a:prstGeom prst="rect">
            <a:avLst/>
          </a:prstGeom>
          <a:noFill/>
        </p:spPr>
        <p:txBody>
          <a:bodyPr wrap="square">
            <a:spAutoFit/>
          </a:bodyPr>
          <a:lstStyle/>
          <a:p>
            <a:pPr lvl="1" algn="ctr"/>
            <a:r>
              <a:rPr lang="en-US" dirty="0"/>
              <a:t> </a:t>
            </a:r>
            <a:r>
              <a:rPr lang="en-US" sz="1600" dirty="0"/>
              <a:t>Apple Music (developed using Swift)</a:t>
            </a:r>
          </a:p>
        </p:txBody>
      </p:sp>
      <p:sp>
        <p:nvSpPr>
          <p:cNvPr id="19" name="TextBox 18">
            <a:extLst>
              <a:ext uri="{FF2B5EF4-FFF2-40B4-BE49-F238E27FC236}">
                <a16:creationId xmlns:a16="http://schemas.microsoft.com/office/drawing/2014/main" id="{4D09CB6B-CCE3-4675-B2B6-2920E65FEF88}"/>
              </a:ext>
            </a:extLst>
          </p:cNvPr>
          <p:cNvSpPr txBox="1"/>
          <p:nvPr/>
        </p:nvSpPr>
        <p:spPr>
          <a:xfrm>
            <a:off x="4971392" y="5538425"/>
            <a:ext cx="2874271" cy="369332"/>
          </a:xfrm>
          <a:prstGeom prst="rect">
            <a:avLst/>
          </a:prstGeom>
          <a:noFill/>
        </p:spPr>
        <p:txBody>
          <a:bodyPr wrap="square">
            <a:spAutoFit/>
          </a:bodyPr>
          <a:lstStyle/>
          <a:p>
            <a:pPr algn="ctr"/>
            <a:r>
              <a:rPr lang="en-US" b="1" dirty="0"/>
              <a:t>Facebook</a:t>
            </a:r>
            <a:r>
              <a:rPr lang="en-US" dirty="0"/>
              <a:t> (using </a:t>
            </a:r>
            <a:r>
              <a:rPr lang="en-US" dirty="0" err="1"/>
              <a:t>javascrip</a:t>
            </a:r>
            <a:r>
              <a:rPr lang="en-US" dirty="0"/>
              <a:t>)</a:t>
            </a:r>
          </a:p>
        </p:txBody>
      </p:sp>
      <p:sp>
        <p:nvSpPr>
          <p:cNvPr id="20" name="TextBox 19">
            <a:extLst>
              <a:ext uri="{FF2B5EF4-FFF2-40B4-BE49-F238E27FC236}">
                <a16:creationId xmlns:a16="http://schemas.microsoft.com/office/drawing/2014/main" id="{A2482427-ACD6-4AE0-8C79-5161079B37D9}"/>
              </a:ext>
            </a:extLst>
          </p:cNvPr>
          <p:cNvSpPr txBox="1"/>
          <p:nvPr/>
        </p:nvSpPr>
        <p:spPr>
          <a:xfrm>
            <a:off x="5179023" y="5925234"/>
            <a:ext cx="2459008" cy="646331"/>
          </a:xfrm>
          <a:prstGeom prst="rect">
            <a:avLst/>
          </a:prstGeom>
          <a:noFill/>
        </p:spPr>
        <p:txBody>
          <a:bodyPr wrap="square">
            <a:spAutoFit/>
          </a:bodyPr>
          <a:lstStyle/>
          <a:p>
            <a:pPr algn="ctr"/>
            <a:r>
              <a:rPr lang="en-US" dirty="0"/>
              <a:t>Pinterest (using C#)</a:t>
            </a:r>
            <a:br>
              <a:rPr lang="en-US" dirty="0"/>
            </a:br>
            <a:endParaRPr lang="en-US" dirty="0"/>
          </a:p>
        </p:txBody>
      </p:sp>
      <p:sp>
        <p:nvSpPr>
          <p:cNvPr id="21" name="TextBox 20">
            <a:extLst>
              <a:ext uri="{FF2B5EF4-FFF2-40B4-BE49-F238E27FC236}">
                <a16:creationId xmlns:a16="http://schemas.microsoft.com/office/drawing/2014/main" id="{9740D4F1-BC27-4427-A51F-7CA4349995FA}"/>
              </a:ext>
            </a:extLst>
          </p:cNvPr>
          <p:cNvSpPr txBox="1"/>
          <p:nvPr/>
        </p:nvSpPr>
        <p:spPr>
          <a:xfrm>
            <a:off x="2691918" y="5770866"/>
            <a:ext cx="2205880" cy="646331"/>
          </a:xfrm>
          <a:prstGeom prst="rect">
            <a:avLst/>
          </a:prstGeom>
          <a:noFill/>
        </p:spPr>
        <p:txBody>
          <a:bodyPr wrap="square">
            <a:spAutoFit/>
          </a:bodyPr>
          <a:lstStyle/>
          <a:p>
            <a:pPr algn="ctr"/>
            <a:r>
              <a:rPr lang="en-US" dirty="0"/>
              <a:t>Spotify old version (using java)</a:t>
            </a:r>
          </a:p>
        </p:txBody>
      </p:sp>
      <p:sp>
        <p:nvSpPr>
          <p:cNvPr id="22" name="TextBox 21">
            <a:extLst>
              <a:ext uri="{FF2B5EF4-FFF2-40B4-BE49-F238E27FC236}">
                <a16:creationId xmlns:a16="http://schemas.microsoft.com/office/drawing/2014/main" id="{68B2B121-8C47-44CF-A31A-3C97083F17C4}"/>
              </a:ext>
            </a:extLst>
          </p:cNvPr>
          <p:cNvSpPr txBox="1"/>
          <p:nvPr/>
        </p:nvSpPr>
        <p:spPr>
          <a:xfrm>
            <a:off x="2640549" y="5230873"/>
            <a:ext cx="2205880" cy="646331"/>
          </a:xfrm>
          <a:prstGeom prst="rect">
            <a:avLst/>
          </a:prstGeom>
          <a:noFill/>
        </p:spPr>
        <p:txBody>
          <a:bodyPr wrap="square">
            <a:spAutoFit/>
          </a:bodyPr>
          <a:lstStyle/>
          <a:p>
            <a:pPr algn="ctr"/>
            <a:r>
              <a:rPr lang="en-US" dirty="0"/>
              <a:t>Netflix ( using </a:t>
            </a:r>
            <a:r>
              <a:rPr lang="en-US" dirty="0" err="1"/>
              <a:t>kotlin</a:t>
            </a:r>
            <a:r>
              <a:rPr lang="en-US" dirty="0"/>
              <a:t>)</a:t>
            </a:r>
          </a:p>
        </p:txBody>
      </p:sp>
      <p:sp>
        <p:nvSpPr>
          <p:cNvPr id="25" name="TextBox 24">
            <a:extLst>
              <a:ext uri="{FF2B5EF4-FFF2-40B4-BE49-F238E27FC236}">
                <a16:creationId xmlns:a16="http://schemas.microsoft.com/office/drawing/2014/main" id="{77A1A863-8518-4BB2-99E0-B099023B1AF0}"/>
              </a:ext>
            </a:extLst>
          </p:cNvPr>
          <p:cNvSpPr txBox="1"/>
          <p:nvPr/>
        </p:nvSpPr>
        <p:spPr>
          <a:xfrm>
            <a:off x="5074128" y="5236072"/>
            <a:ext cx="2584173" cy="369332"/>
          </a:xfrm>
          <a:prstGeom prst="rect">
            <a:avLst/>
          </a:prstGeom>
          <a:noFill/>
        </p:spPr>
        <p:txBody>
          <a:bodyPr wrap="square">
            <a:spAutoFit/>
          </a:bodyPr>
          <a:lstStyle/>
          <a:p>
            <a:r>
              <a:rPr lang="en-US" dirty="0"/>
              <a:t>Google Ads (using dart)</a:t>
            </a:r>
          </a:p>
        </p:txBody>
      </p:sp>
      <p:sp>
        <p:nvSpPr>
          <p:cNvPr id="26" name="TextBox 25">
            <a:extLst>
              <a:ext uri="{FF2B5EF4-FFF2-40B4-BE49-F238E27FC236}">
                <a16:creationId xmlns:a16="http://schemas.microsoft.com/office/drawing/2014/main" id="{712569AA-BEC1-4FFA-B795-7BEEBAF497F2}"/>
              </a:ext>
            </a:extLst>
          </p:cNvPr>
          <p:cNvSpPr txBox="1"/>
          <p:nvPr/>
        </p:nvSpPr>
        <p:spPr>
          <a:xfrm>
            <a:off x="92616" y="5839424"/>
            <a:ext cx="2496564" cy="646331"/>
          </a:xfrm>
          <a:prstGeom prst="rect">
            <a:avLst/>
          </a:prstGeom>
          <a:noFill/>
        </p:spPr>
        <p:txBody>
          <a:bodyPr wrap="square">
            <a:spAutoFit/>
          </a:bodyPr>
          <a:lstStyle/>
          <a:p>
            <a:r>
              <a:rPr lang="en-US" b="1" dirty="0"/>
              <a:t>Bear:</a:t>
            </a:r>
            <a:r>
              <a:rPr lang="en-US" dirty="0"/>
              <a:t> A note-taking application (objective c)</a:t>
            </a:r>
          </a:p>
        </p:txBody>
      </p:sp>
      <p:sp>
        <p:nvSpPr>
          <p:cNvPr id="28" name="TextBox 27">
            <a:extLst>
              <a:ext uri="{FF2B5EF4-FFF2-40B4-BE49-F238E27FC236}">
                <a16:creationId xmlns:a16="http://schemas.microsoft.com/office/drawing/2014/main" id="{28498483-5D31-467B-9E33-F01353C13BF2}"/>
              </a:ext>
            </a:extLst>
          </p:cNvPr>
          <p:cNvSpPr txBox="1"/>
          <p:nvPr/>
        </p:nvSpPr>
        <p:spPr>
          <a:xfrm>
            <a:off x="8389828" y="4300016"/>
            <a:ext cx="2436436" cy="369332"/>
          </a:xfrm>
          <a:prstGeom prst="rect">
            <a:avLst/>
          </a:prstGeom>
          <a:noFill/>
        </p:spPr>
        <p:txBody>
          <a:bodyPr wrap="square">
            <a:spAutoFit/>
          </a:bodyPr>
          <a:lstStyle/>
          <a:p>
            <a:r>
              <a:rPr lang="en-US" dirty="0"/>
              <a:t>Starbucks PWA</a:t>
            </a:r>
          </a:p>
        </p:txBody>
      </p:sp>
      <p:sp>
        <p:nvSpPr>
          <p:cNvPr id="11" name="Slide Number Placeholder 10">
            <a:extLst>
              <a:ext uri="{FF2B5EF4-FFF2-40B4-BE49-F238E27FC236}">
                <a16:creationId xmlns:a16="http://schemas.microsoft.com/office/drawing/2014/main" id="{157E5002-07C6-41E1-B16E-FB8AB6C3C34A}"/>
              </a:ext>
            </a:extLst>
          </p:cNvPr>
          <p:cNvSpPr>
            <a:spLocks noGrp="1"/>
          </p:cNvSpPr>
          <p:nvPr>
            <p:ph type="sldNum" sz="quarter" idx="12"/>
          </p:nvPr>
        </p:nvSpPr>
        <p:spPr/>
        <p:txBody>
          <a:bodyPr/>
          <a:lstStyle/>
          <a:p>
            <a:fld id="{C1EC7462-F290-42AC-B5BB-CEE757FF631F}" type="slidenum">
              <a:rPr lang="en-US" smtClean="0"/>
              <a:t>5</a:t>
            </a:fld>
            <a:endParaRPr lang="en-US"/>
          </a:p>
        </p:txBody>
      </p:sp>
    </p:spTree>
    <p:extLst>
      <p:ext uri="{BB962C8B-B14F-4D97-AF65-F5344CB8AC3E}">
        <p14:creationId xmlns:p14="http://schemas.microsoft.com/office/powerpoint/2010/main" val="22193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3D60-0332-4F76-BD81-5B478FA82AB8}"/>
              </a:ext>
            </a:extLst>
          </p:cNvPr>
          <p:cNvSpPr>
            <a:spLocks noGrp="1"/>
          </p:cNvSpPr>
          <p:nvPr>
            <p:ph type="title"/>
          </p:nvPr>
        </p:nvSpPr>
        <p:spPr/>
        <p:txBody>
          <a:bodyPr>
            <a:normAutofit/>
          </a:bodyPr>
          <a:lstStyle/>
          <a:p>
            <a:r>
              <a:rPr lang="en-US" b="1" i="0" dirty="0">
                <a:solidFill>
                  <a:srgbClr val="F8FAFF"/>
                </a:solidFill>
                <a:effectLst/>
                <a:latin typeface="DeepSeek-CJK-patch"/>
              </a:rPr>
              <a:t> </a:t>
            </a:r>
            <a:r>
              <a:rPr lang="en-US" b="1" i="0" dirty="0">
                <a:effectLst/>
              </a:rPr>
              <a:t>Mobile App Framework </a:t>
            </a:r>
            <a:endParaRPr lang="en-US" dirty="0"/>
          </a:p>
        </p:txBody>
      </p:sp>
      <p:sp>
        <p:nvSpPr>
          <p:cNvPr id="4" name="Text Placeholder 3">
            <a:extLst>
              <a:ext uri="{FF2B5EF4-FFF2-40B4-BE49-F238E27FC236}">
                <a16:creationId xmlns:a16="http://schemas.microsoft.com/office/drawing/2014/main" id="{90DBA69B-C1DD-4755-BDFD-0C0FFEB292B1}"/>
              </a:ext>
            </a:extLst>
          </p:cNvPr>
          <p:cNvSpPr>
            <a:spLocks noGrp="1"/>
          </p:cNvSpPr>
          <p:nvPr>
            <p:ph type="body" idx="1"/>
          </p:nvPr>
        </p:nvSpPr>
        <p:spPr>
          <a:xfrm>
            <a:off x="492270" y="1420230"/>
            <a:ext cx="2637903" cy="2301529"/>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r>
              <a:rPr lang="en-US" sz="1800" b="1" i="0" dirty="0">
                <a:solidFill>
                  <a:srgbClr val="F8FAFF"/>
                </a:solidFill>
                <a:effectLst/>
                <a:latin typeface="DeepSeek-CJK-patch"/>
              </a:rPr>
              <a:t>Flutter</a:t>
            </a:r>
            <a:r>
              <a:rPr lang="en-US" sz="1800" b="0" i="0" dirty="0">
                <a:solidFill>
                  <a:srgbClr val="F8FAFF"/>
                </a:solidFill>
                <a:effectLst/>
                <a:latin typeface="DeepSeek-CJK-patch"/>
              </a:rPr>
              <a:t> </a:t>
            </a:r>
          </a:p>
          <a:p>
            <a:r>
              <a:rPr lang="en-US" sz="1800" b="0" i="0" dirty="0">
                <a:solidFill>
                  <a:srgbClr val="F8FAFF"/>
                </a:solidFill>
                <a:effectLst/>
                <a:latin typeface="DeepSeek-CJK-patch"/>
              </a:rPr>
              <a:t>(Google): Open-source, uses Dart for building natively compiled apps across platforms. Ideal for high-performance UI</a:t>
            </a:r>
            <a:endParaRPr lang="en-US" sz="1800" dirty="0"/>
          </a:p>
        </p:txBody>
      </p:sp>
      <p:sp>
        <p:nvSpPr>
          <p:cNvPr id="6" name="Text Placeholder 5">
            <a:extLst>
              <a:ext uri="{FF2B5EF4-FFF2-40B4-BE49-F238E27FC236}">
                <a16:creationId xmlns:a16="http://schemas.microsoft.com/office/drawing/2014/main" id="{22C652CD-77DF-4188-B03C-90D7B283D53D}"/>
              </a:ext>
            </a:extLst>
          </p:cNvPr>
          <p:cNvSpPr>
            <a:spLocks noGrp="1"/>
          </p:cNvSpPr>
          <p:nvPr>
            <p:ph type="body" sz="quarter" idx="3"/>
          </p:nvPr>
        </p:nvSpPr>
        <p:spPr>
          <a:xfrm>
            <a:off x="3260892" y="2259619"/>
            <a:ext cx="2408388" cy="1953347"/>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algn="l"/>
            <a:r>
              <a:rPr lang="en-US" sz="1800" b="1" i="0" dirty="0">
                <a:solidFill>
                  <a:srgbClr val="F8FAFF"/>
                </a:solidFill>
                <a:effectLst/>
                <a:latin typeface="DeepSeek-CJK-patch"/>
              </a:rPr>
              <a:t>React Native</a:t>
            </a:r>
            <a:r>
              <a:rPr lang="en-US" sz="1800" b="0" i="0" dirty="0">
                <a:solidFill>
                  <a:srgbClr val="F8FAFF"/>
                </a:solidFill>
                <a:effectLst/>
                <a:latin typeface="DeepSeek-CJK-patch"/>
              </a:rPr>
              <a:t> (Meta): JavaScript-based, leverages native components. Popular for social/media apps</a:t>
            </a:r>
            <a:endParaRPr lang="en-US" sz="1800" dirty="0"/>
          </a:p>
        </p:txBody>
      </p:sp>
      <p:sp>
        <p:nvSpPr>
          <p:cNvPr id="8" name="Text Placeholder 7">
            <a:extLst>
              <a:ext uri="{FF2B5EF4-FFF2-40B4-BE49-F238E27FC236}">
                <a16:creationId xmlns:a16="http://schemas.microsoft.com/office/drawing/2014/main" id="{A0E47408-6992-4881-9752-C3D8855E70CB}"/>
              </a:ext>
            </a:extLst>
          </p:cNvPr>
          <p:cNvSpPr>
            <a:spLocks noGrp="1"/>
          </p:cNvSpPr>
          <p:nvPr>
            <p:ph type="body" sz="quarter" idx="13"/>
          </p:nvPr>
        </p:nvSpPr>
        <p:spPr>
          <a:xfrm>
            <a:off x="5799999" y="2937551"/>
            <a:ext cx="2408388" cy="1953347"/>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r>
              <a:rPr lang="en-US" sz="1800" b="1" i="0" dirty="0">
                <a:solidFill>
                  <a:srgbClr val="F8FAFF"/>
                </a:solidFill>
                <a:effectLst/>
                <a:latin typeface="DeepSeek-CJK-patch"/>
              </a:rPr>
              <a:t>Xamarin</a:t>
            </a:r>
          </a:p>
          <a:p>
            <a:r>
              <a:rPr lang="en-US" sz="1800" b="0" i="0" dirty="0">
                <a:solidFill>
                  <a:srgbClr val="F8FAFF"/>
                </a:solidFill>
                <a:effectLst/>
                <a:latin typeface="DeepSeek-CJK-patch"/>
              </a:rPr>
              <a:t> (Microsoft): C#-based, integrates with .NET for enterprise-grade apps</a:t>
            </a:r>
            <a:endParaRPr lang="en-US" sz="1800" dirty="0"/>
          </a:p>
        </p:txBody>
      </p:sp>
      <p:sp>
        <p:nvSpPr>
          <p:cNvPr id="10" name="Text Placeholder 7">
            <a:extLst>
              <a:ext uri="{FF2B5EF4-FFF2-40B4-BE49-F238E27FC236}">
                <a16:creationId xmlns:a16="http://schemas.microsoft.com/office/drawing/2014/main" id="{032D1584-878F-47CF-BE9C-CD1B9D12DC1D}"/>
              </a:ext>
            </a:extLst>
          </p:cNvPr>
          <p:cNvSpPr txBox="1">
            <a:spLocks/>
          </p:cNvSpPr>
          <p:nvPr/>
        </p:nvSpPr>
        <p:spPr>
          <a:xfrm>
            <a:off x="8339106" y="3721759"/>
            <a:ext cx="2689100" cy="195334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b="1" i="0" dirty="0">
                <a:solidFill>
                  <a:srgbClr val="F8FAFF"/>
                </a:solidFill>
                <a:effectLst/>
                <a:latin typeface="DeepSeek-CJK-patch"/>
              </a:rPr>
              <a:t>Ionic</a:t>
            </a:r>
            <a:r>
              <a:rPr lang="en-US" sz="1800" b="0" i="0" dirty="0">
                <a:solidFill>
                  <a:srgbClr val="F8FAFF"/>
                </a:solidFill>
                <a:effectLst/>
                <a:latin typeface="DeepSeek-CJK-patch"/>
              </a:rPr>
              <a:t> </a:t>
            </a:r>
          </a:p>
          <a:p>
            <a:r>
              <a:rPr lang="en-US" sz="1800" b="0" i="0" dirty="0">
                <a:solidFill>
                  <a:srgbClr val="F8FAFF"/>
                </a:solidFill>
                <a:effectLst/>
                <a:latin typeface="DeepSeek-CJK-patch"/>
              </a:rPr>
              <a:t>Angular/React/Vue-based, hybrid framework with prebuilt UI components</a:t>
            </a:r>
            <a:endParaRPr lang="en-US" sz="1800" dirty="0"/>
          </a:p>
        </p:txBody>
      </p:sp>
      <p:sp>
        <p:nvSpPr>
          <p:cNvPr id="3" name="Slide Number Placeholder 2">
            <a:extLst>
              <a:ext uri="{FF2B5EF4-FFF2-40B4-BE49-F238E27FC236}">
                <a16:creationId xmlns:a16="http://schemas.microsoft.com/office/drawing/2014/main" id="{21BD861E-77A0-4453-B5A3-83523F0C0C2C}"/>
              </a:ext>
            </a:extLst>
          </p:cNvPr>
          <p:cNvSpPr>
            <a:spLocks noGrp="1"/>
          </p:cNvSpPr>
          <p:nvPr>
            <p:ph type="sldNum" sz="quarter" idx="12"/>
          </p:nvPr>
        </p:nvSpPr>
        <p:spPr/>
        <p:txBody>
          <a:bodyPr/>
          <a:lstStyle/>
          <a:p>
            <a:fld id="{C1EC7462-F290-42AC-B5BB-CEE757FF631F}" type="slidenum">
              <a:rPr lang="en-US" smtClean="0"/>
              <a:t>6</a:t>
            </a:fld>
            <a:endParaRPr lang="en-US"/>
          </a:p>
        </p:txBody>
      </p:sp>
    </p:spTree>
    <p:extLst>
      <p:ext uri="{BB962C8B-B14F-4D97-AF65-F5344CB8AC3E}">
        <p14:creationId xmlns:p14="http://schemas.microsoft.com/office/powerpoint/2010/main" val="420271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F13D-392B-4FCA-B32C-00753B977726}"/>
              </a:ext>
            </a:extLst>
          </p:cNvPr>
          <p:cNvSpPr>
            <a:spLocks noGrp="1"/>
          </p:cNvSpPr>
          <p:nvPr>
            <p:ph type="title"/>
          </p:nvPr>
        </p:nvSpPr>
        <p:spPr/>
        <p:txBody>
          <a:bodyPr/>
          <a:lstStyle/>
          <a:p>
            <a:r>
              <a:rPr lang="en-US" dirty="0"/>
              <a:t>Mobile App Architectures &amp; Design Patterns</a:t>
            </a:r>
          </a:p>
        </p:txBody>
      </p:sp>
      <p:sp>
        <p:nvSpPr>
          <p:cNvPr id="6" name="Content Placeholder 5">
            <a:extLst>
              <a:ext uri="{FF2B5EF4-FFF2-40B4-BE49-F238E27FC236}">
                <a16:creationId xmlns:a16="http://schemas.microsoft.com/office/drawing/2014/main" id="{DEB4B961-8756-44AD-8B54-CAD18D0781E4}"/>
              </a:ext>
            </a:extLst>
          </p:cNvPr>
          <p:cNvSpPr>
            <a:spLocks noGrp="1"/>
          </p:cNvSpPr>
          <p:nvPr>
            <p:ph idx="1"/>
          </p:nvPr>
        </p:nvSpPr>
        <p:spPr/>
        <p:txBody>
          <a:bodyPr>
            <a:normAutofit fontScale="92500" lnSpcReduction="20000"/>
          </a:bodyPr>
          <a:lstStyle/>
          <a:p>
            <a:r>
              <a:rPr lang="en-US" dirty="0"/>
              <a:t>Layered Architecture (N-Tier Architecture): </a:t>
            </a:r>
            <a:r>
              <a:rPr lang="en-US" dirty="0">
                <a:solidFill>
                  <a:schemeClr val="tx1"/>
                </a:solidFill>
              </a:rPr>
              <a:t>Divides the app into layers such as Presentation, Business Logic, and Data </a:t>
            </a:r>
            <a:r>
              <a:rPr lang="en-US" dirty="0" err="1">
                <a:solidFill>
                  <a:schemeClr val="tx1"/>
                </a:solidFill>
              </a:rPr>
              <a:t>Access.Promotes</a:t>
            </a:r>
            <a:r>
              <a:rPr lang="en-US" dirty="0">
                <a:solidFill>
                  <a:schemeClr val="tx1"/>
                </a:solidFill>
              </a:rPr>
              <a:t> separation of </a:t>
            </a:r>
            <a:r>
              <a:rPr lang="en-US" dirty="0" err="1">
                <a:solidFill>
                  <a:schemeClr val="tx1"/>
                </a:solidFill>
              </a:rPr>
              <a:t>concerns.Example</a:t>
            </a:r>
            <a:r>
              <a:rPr lang="en-US" dirty="0">
                <a:solidFill>
                  <a:schemeClr val="tx1"/>
                </a:solidFill>
              </a:rPr>
              <a:t>: MVC (Model-View-Controller).</a:t>
            </a:r>
          </a:p>
          <a:p>
            <a:r>
              <a:rPr lang="en-US" dirty="0"/>
              <a:t>Client-Server Architecture: </a:t>
            </a:r>
            <a:r>
              <a:rPr lang="en-US" dirty="0">
                <a:solidFill>
                  <a:schemeClr val="tx1"/>
                </a:solidFill>
              </a:rPr>
              <a:t>The app acts as a client that communicates with a backend server for data and </a:t>
            </a:r>
            <a:r>
              <a:rPr lang="en-US" dirty="0" err="1">
                <a:solidFill>
                  <a:schemeClr val="tx1"/>
                </a:solidFill>
              </a:rPr>
              <a:t>processing.Common</a:t>
            </a:r>
            <a:r>
              <a:rPr lang="en-US" dirty="0">
                <a:solidFill>
                  <a:schemeClr val="tx1"/>
                </a:solidFill>
              </a:rPr>
              <a:t> in apps requiring real-time data (e.g., social media, e-commerce).</a:t>
            </a:r>
          </a:p>
          <a:p>
            <a:r>
              <a:rPr lang="en-US" dirty="0"/>
              <a:t>Microservices Architecture; </a:t>
            </a:r>
            <a:r>
              <a:rPr lang="en-US" dirty="0">
                <a:solidFill>
                  <a:schemeClr val="tx1"/>
                </a:solidFill>
              </a:rPr>
              <a:t>Breaks the app into small, independent services that communicate via </a:t>
            </a:r>
            <a:r>
              <a:rPr lang="en-US" dirty="0" err="1">
                <a:solidFill>
                  <a:schemeClr val="tx1"/>
                </a:solidFill>
              </a:rPr>
              <a:t>APIs.Scalable</a:t>
            </a:r>
            <a:r>
              <a:rPr lang="en-US" dirty="0">
                <a:solidFill>
                  <a:schemeClr val="tx1"/>
                </a:solidFill>
              </a:rPr>
              <a:t> and maintainable but complex to implement</a:t>
            </a:r>
            <a:r>
              <a:rPr lang="en-US" dirty="0"/>
              <a:t>.</a:t>
            </a:r>
          </a:p>
          <a:p>
            <a:r>
              <a:rPr lang="en-US" dirty="0"/>
              <a:t>Event-Driven Architecture</a:t>
            </a:r>
            <a:r>
              <a:rPr lang="en-US" dirty="0">
                <a:solidFill>
                  <a:schemeClr val="tx1"/>
                </a:solidFill>
              </a:rPr>
              <a:t>: Uses events to trigger communication between </a:t>
            </a:r>
            <a:r>
              <a:rPr lang="en-US" dirty="0" err="1">
                <a:solidFill>
                  <a:schemeClr val="tx1"/>
                </a:solidFill>
              </a:rPr>
              <a:t>components.Suitable</a:t>
            </a:r>
            <a:r>
              <a:rPr lang="en-US" dirty="0">
                <a:solidFill>
                  <a:schemeClr val="tx1"/>
                </a:solidFill>
              </a:rPr>
              <a:t> for apps with real-time updates (e.g., chat apps).</a:t>
            </a:r>
          </a:p>
          <a:p>
            <a:r>
              <a:rPr lang="en-US" dirty="0"/>
              <a:t>Clean Architecture: </a:t>
            </a:r>
            <a:r>
              <a:rPr lang="en-US" dirty="0">
                <a:solidFill>
                  <a:schemeClr val="tx1"/>
                </a:solidFill>
              </a:rPr>
              <a:t>Focuses on separating the core business logic from UI and external </a:t>
            </a:r>
            <a:r>
              <a:rPr lang="en-US" dirty="0" err="1">
                <a:solidFill>
                  <a:schemeClr val="tx1"/>
                </a:solidFill>
              </a:rPr>
              <a:t>dependencies.Layers</a:t>
            </a:r>
            <a:r>
              <a:rPr lang="en-US" dirty="0">
                <a:solidFill>
                  <a:schemeClr val="tx1"/>
                </a:solidFill>
              </a:rPr>
              <a:t>: Entities, Use Cases, Interface Adapters, and Frameworks.</a:t>
            </a:r>
          </a:p>
          <a:p>
            <a:r>
              <a:rPr lang="en-US" dirty="0"/>
              <a:t>Component-Based Architecture: </a:t>
            </a:r>
            <a:r>
              <a:rPr lang="en-US" dirty="0">
                <a:solidFill>
                  <a:schemeClr val="tx1"/>
                </a:solidFill>
              </a:rPr>
              <a:t>Breaks the app into reusable </a:t>
            </a:r>
            <a:r>
              <a:rPr lang="en-US" dirty="0" err="1">
                <a:solidFill>
                  <a:schemeClr val="tx1"/>
                </a:solidFill>
              </a:rPr>
              <a:t>components.Common</a:t>
            </a:r>
            <a:r>
              <a:rPr lang="en-US" dirty="0">
                <a:solidFill>
                  <a:schemeClr val="tx1"/>
                </a:solidFill>
              </a:rPr>
              <a:t> in frameworks like React Native and Flutter</a:t>
            </a:r>
            <a:r>
              <a:rPr lang="en-US" dirty="0"/>
              <a:t>.</a:t>
            </a:r>
          </a:p>
        </p:txBody>
      </p:sp>
      <p:sp>
        <p:nvSpPr>
          <p:cNvPr id="7" name="Slide Number Placeholder 6">
            <a:extLst>
              <a:ext uri="{FF2B5EF4-FFF2-40B4-BE49-F238E27FC236}">
                <a16:creationId xmlns:a16="http://schemas.microsoft.com/office/drawing/2014/main" id="{CB197EC5-CA6A-4C11-92F7-16D0CB22563E}"/>
              </a:ext>
            </a:extLst>
          </p:cNvPr>
          <p:cNvSpPr>
            <a:spLocks noGrp="1"/>
          </p:cNvSpPr>
          <p:nvPr>
            <p:ph type="sldNum" sz="quarter" idx="12"/>
          </p:nvPr>
        </p:nvSpPr>
        <p:spPr/>
        <p:txBody>
          <a:bodyPr/>
          <a:lstStyle/>
          <a:p>
            <a:fld id="{C1EC7462-F290-42AC-B5BB-CEE757FF631F}" type="slidenum">
              <a:rPr lang="en-US" smtClean="0"/>
              <a:t>7</a:t>
            </a:fld>
            <a:endParaRPr lang="en-US"/>
          </a:p>
        </p:txBody>
      </p:sp>
    </p:spTree>
    <p:extLst>
      <p:ext uri="{BB962C8B-B14F-4D97-AF65-F5344CB8AC3E}">
        <p14:creationId xmlns:p14="http://schemas.microsoft.com/office/powerpoint/2010/main" val="23105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5F1E-E0A3-43BA-B32B-949799C9742D}"/>
              </a:ext>
            </a:extLst>
          </p:cNvPr>
          <p:cNvSpPr>
            <a:spLocks noGrp="1"/>
          </p:cNvSpPr>
          <p:nvPr>
            <p:ph type="title"/>
          </p:nvPr>
        </p:nvSpPr>
        <p:spPr/>
        <p:txBody>
          <a:bodyPr/>
          <a:lstStyle/>
          <a:p>
            <a:r>
              <a:rPr lang="en-US" dirty="0"/>
              <a:t>Mobile App Architectures  Design Patterns</a:t>
            </a:r>
          </a:p>
        </p:txBody>
      </p:sp>
      <p:sp>
        <p:nvSpPr>
          <p:cNvPr id="7" name="Content Placeholder 6">
            <a:extLst>
              <a:ext uri="{FF2B5EF4-FFF2-40B4-BE49-F238E27FC236}">
                <a16:creationId xmlns:a16="http://schemas.microsoft.com/office/drawing/2014/main" id="{29D71B87-57F4-44B2-9A49-50335002D6A3}"/>
              </a:ext>
            </a:extLst>
          </p:cNvPr>
          <p:cNvSpPr>
            <a:spLocks noGrp="1"/>
          </p:cNvSpPr>
          <p:nvPr>
            <p:ph idx="1"/>
          </p:nvPr>
        </p:nvSpPr>
        <p:spPr/>
        <p:txBody>
          <a:bodyPr/>
          <a:lstStyle/>
          <a:p>
            <a:r>
              <a:rPr lang="en-US" dirty="0"/>
              <a:t>MVC (Model-View-Controller): </a:t>
            </a:r>
            <a:r>
              <a:rPr lang="en-US" dirty="0">
                <a:solidFill>
                  <a:schemeClr val="tx1"/>
                </a:solidFill>
              </a:rPr>
              <a:t>Facilitates a clear separation between the application's data (Model), user interface (View), and input control (Controller).​</a:t>
            </a:r>
          </a:p>
          <a:p>
            <a:r>
              <a:rPr lang="en-US" dirty="0"/>
              <a:t>MVP (Model-View-Presenter): </a:t>
            </a:r>
            <a:r>
              <a:rPr lang="en-US" dirty="0">
                <a:solidFill>
                  <a:schemeClr val="tx1"/>
                </a:solidFill>
              </a:rPr>
              <a:t>Similar to MVC but introduces a Presenter to handle all presentation logic, enhancing testability.</a:t>
            </a:r>
          </a:p>
          <a:p>
            <a:r>
              <a:rPr lang="en-US" dirty="0"/>
              <a:t>​MVVM (Model-View-</a:t>
            </a:r>
            <a:r>
              <a:rPr lang="en-US" dirty="0" err="1"/>
              <a:t>ViewModel</a:t>
            </a:r>
            <a:r>
              <a:rPr lang="en-US" dirty="0"/>
              <a:t>): </a:t>
            </a:r>
            <a:r>
              <a:rPr lang="en-US" dirty="0">
                <a:solidFill>
                  <a:schemeClr val="tx1"/>
                </a:solidFill>
              </a:rPr>
              <a:t>Allows the View to bind directly to properties on the </a:t>
            </a:r>
            <a:r>
              <a:rPr lang="en-US" dirty="0" err="1">
                <a:solidFill>
                  <a:schemeClr val="tx1"/>
                </a:solidFill>
              </a:rPr>
              <a:t>ViewModel</a:t>
            </a:r>
            <a:r>
              <a:rPr lang="en-US" dirty="0">
                <a:solidFill>
                  <a:schemeClr val="tx1"/>
                </a:solidFill>
              </a:rPr>
              <a:t>, enabling reactive UI updates</a:t>
            </a:r>
            <a:r>
              <a:rPr lang="en-US" dirty="0"/>
              <a:t>.​</a:t>
            </a:r>
          </a:p>
          <a:p>
            <a:r>
              <a:rPr lang="en-US" dirty="0"/>
              <a:t>VIPER (View-Interactor-Presenter-Entity-Router): </a:t>
            </a:r>
            <a:r>
              <a:rPr lang="en-US" dirty="0">
                <a:solidFill>
                  <a:schemeClr val="tx1"/>
                </a:solidFill>
              </a:rPr>
              <a:t>Emphasizes modularity by dividing responsibilities into distinct components, facilitating maintainability in complex applications.​</a:t>
            </a:r>
          </a:p>
        </p:txBody>
      </p:sp>
      <p:sp>
        <p:nvSpPr>
          <p:cNvPr id="9" name="Slide Number Placeholder 8">
            <a:extLst>
              <a:ext uri="{FF2B5EF4-FFF2-40B4-BE49-F238E27FC236}">
                <a16:creationId xmlns:a16="http://schemas.microsoft.com/office/drawing/2014/main" id="{366B1E5A-1C89-4098-8EB3-5082BCEE1F22}"/>
              </a:ext>
            </a:extLst>
          </p:cNvPr>
          <p:cNvSpPr>
            <a:spLocks noGrp="1"/>
          </p:cNvSpPr>
          <p:nvPr>
            <p:ph type="sldNum" sz="quarter" idx="12"/>
          </p:nvPr>
        </p:nvSpPr>
        <p:spPr/>
        <p:txBody>
          <a:bodyPr/>
          <a:lstStyle/>
          <a:p>
            <a:fld id="{C1EC7462-F290-42AC-B5BB-CEE757FF631F}" type="slidenum">
              <a:rPr lang="en-US" smtClean="0"/>
              <a:t>8</a:t>
            </a:fld>
            <a:endParaRPr lang="en-US"/>
          </a:p>
        </p:txBody>
      </p:sp>
    </p:spTree>
    <p:extLst>
      <p:ext uri="{BB962C8B-B14F-4D97-AF65-F5344CB8AC3E}">
        <p14:creationId xmlns:p14="http://schemas.microsoft.com/office/powerpoint/2010/main" val="259212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EFC4-3340-40E7-921E-E57C69994CEA}"/>
              </a:ext>
            </a:extLst>
          </p:cNvPr>
          <p:cNvSpPr>
            <a:spLocks noGrp="1"/>
          </p:cNvSpPr>
          <p:nvPr>
            <p:ph type="title"/>
          </p:nvPr>
        </p:nvSpPr>
        <p:spPr>
          <a:xfrm>
            <a:off x="919118" y="215705"/>
            <a:ext cx="10353762" cy="970450"/>
          </a:xfrm>
        </p:spPr>
        <p:txBody>
          <a:bodyPr/>
          <a:lstStyle/>
          <a:p>
            <a:r>
              <a:rPr lang="en-US" dirty="0"/>
              <a:t>Mobile App Architectures Design Patterns</a:t>
            </a:r>
          </a:p>
        </p:txBody>
      </p:sp>
      <p:graphicFrame>
        <p:nvGraphicFramePr>
          <p:cNvPr id="7" name="Content Placeholder 6">
            <a:extLst>
              <a:ext uri="{FF2B5EF4-FFF2-40B4-BE49-F238E27FC236}">
                <a16:creationId xmlns:a16="http://schemas.microsoft.com/office/drawing/2014/main" id="{1F4013E1-FB56-4978-9828-052CA883DB79}"/>
              </a:ext>
            </a:extLst>
          </p:cNvPr>
          <p:cNvGraphicFramePr>
            <a:graphicFrameLocks noGrp="1"/>
          </p:cNvGraphicFramePr>
          <p:nvPr>
            <p:ph idx="1"/>
            <p:extLst>
              <p:ext uri="{D42A27DB-BD31-4B8C-83A1-F6EECF244321}">
                <p14:modId xmlns:p14="http://schemas.microsoft.com/office/powerpoint/2010/main" val="1341723414"/>
              </p:ext>
            </p:extLst>
          </p:nvPr>
        </p:nvGraphicFramePr>
        <p:xfrm>
          <a:off x="0" y="1186155"/>
          <a:ext cx="12191999" cy="5671845"/>
        </p:xfrm>
        <a:graphic>
          <a:graphicData uri="http://schemas.openxmlformats.org/drawingml/2006/table">
            <a:tbl>
              <a:tblPr/>
              <a:tblGrid>
                <a:gridCol w="1856935">
                  <a:extLst>
                    <a:ext uri="{9D8B030D-6E8A-4147-A177-3AD203B41FA5}">
                      <a16:colId xmlns:a16="http://schemas.microsoft.com/office/drawing/2014/main" val="2581708827"/>
                    </a:ext>
                  </a:extLst>
                </a:gridCol>
                <a:gridCol w="1500889">
                  <a:extLst>
                    <a:ext uri="{9D8B030D-6E8A-4147-A177-3AD203B41FA5}">
                      <a16:colId xmlns:a16="http://schemas.microsoft.com/office/drawing/2014/main" val="3287384261"/>
                    </a:ext>
                  </a:extLst>
                </a:gridCol>
                <a:gridCol w="1636207">
                  <a:extLst>
                    <a:ext uri="{9D8B030D-6E8A-4147-A177-3AD203B41FA5}">
                      <a16:colId xmlns:a16="http://schemas.microsoft.com/office/drawing/2014/main" val="3070678144"/>
                    </a:ext>
                  </a:extLst>
                </a:gridCol>
                <a:gridCol w="1897463">
                  <a:extLst>
                    <a:ext uri="{9D8B030D-6E8A-4147-A177-3AD203B41FA5}">
                      <a16:colId xmlns:a16="http://schemas.microsoft.com/office/drawing/2014/main" val="3346990777"/>
                    </a:ext>
                  </a:extLst>
                </a:gridCol>
                <a:gridCol w="1766835">
                  <a:extLst>
                    <a:ext uri="{9D8B030D-6E8A-4147-A177-3AD203B41FA5}">
                      <a16:colId xmlns:a16="http://schemas.microsoft.com/office/drawing/2014/main" val="3179552880"/>
                    </a:ext>
                  </a:extLst>
                </a:gridCol>
                <a:gridCol w="1766835">
                  <a:extLst>
                    <a:ext uri="{9D8B030D-6E8A-4147-A177-3AD203B41FA5}">
                      <a16:colId xmlns:a16="http://schemas.microsoft.com/office/drawing/2014/main" val="3061082261"/>
                    </a:ext>
                  </a:extLst>
                </a:gridCol>
                <a:gridCol w="1766835">
                  <a:extLst>
                    <a:ext uri="{9D8B030D-6E8A-4147-A177-3AD203B41FA5}">
                      <a16:colId xmlns:a16="http://schemas.microsoft.com/office/drawing/2014/main" val="537892679"/>
                    </a:ext>
                  </a:extLst>
                </a:gridCol>
              </a:tblGrid>
              <a:tr h="780638">
                <a:tc>
                  <a:txBody>
                    <a:bodyPr/>
                    <a:lstStyle/>
                    <a:p>
                      <a:pPr algn="ctr"/>
                      <a:r>
                        <a:rPr lang="en-US" sz="1400" b="1" dirty="0"/>
                        <a:t>ARCHITECTURE PARTTERN</a:t>
                      </a:r>
                    </a:p>
                  </a:txBody>
                  <a:tcPr marL="50740" marR="50740" marT="25370" marB="25370" anchor="ctr">
                    <a:lnL>
                      <a:noFill/>
                    </a:lnL>
                    <a:lnR>
                      <a:noFill/>
                    </a:lnR>
                    <a:lnT>
                      <a:noFill/>
                    </a:lnT>
                    <a:lnB>
                      <a:noFill/>
                    </a:lnB>
                  </a:tcPr>
                </a:tc>
                <a:tc>
                  <a:txBody>
                    <a:bodyPr/>
                    <a:lstStyle/>
                    <a:p>
                      <a:pPr algn="ctr"/>
                      <a:r>
                        <a:rPr lang="en-US" sz="1500" b="1" dirty="0"/>
                        <a:t>COMPLEXITY</a:t>
                      </a:r>
                    </a:p>
                  </a:txBody>
                  <a:tcPr marL="50740" marR="50740" marT="25370" marB="25370" anchor="ctr">
                    <a:lnL>
                      <a:noFill/>
                    </a:lnL>
                    <a:lnR>
                      <a:noFill/>
                    </a:lnR>
                    <a:lnT>
                      <a:noFill/>
                    </a:lnT>
                    <a:lnB>
                      <a:noFill/>
                    </a:lnB>
                  </a:tcPr>
                </a:tc>
                <a:tc>
                  <a:txBody>
                    <a:bodyPr/>
                    <a:lstStyle/>
                    <a:p>
                      <a:pPr algn="ctr"/>
                      <a:r>
                        <a:rPr lang="en-US" sz="1500" b="1" dirty="0"/>
                        <a:t>SCALABILITY</a:t>
                      </a:r>
                    </a:p>
                  </a:txBody>
                  <a:tcPr marL="50740" marR="50740" marT="25370" marB="25370" anchor="ctr">
                    <a:lnL>
                      <a:noFill/>
                    </a:lnL>
                    <a:lnR>
                      <a:noFill/>
                    </a:lnR>
                    <a:lnT>
                      <a:noFill/>
                    </a:lnT>
                    <a:lnB>
                      <a:noFill/>
                    </a:lnB>
                  </a:tcPr>
                </a:tc>
                <a:tc>
                  <a:txBody>
                    <a:bodyPr/>
                    <a:lstStyle/>
                    <a:p>
                      <a:pPr algn="ctr"/>
                      <a:r>
                        <a:rPr lang="en-US" sz="1500" b="1" dirty="0"/>
                        <a:t>PURPOSE</a:t>
                      </a:r>
                    </a:p>
                  </a:txBody>
                  <a:tcPr marL="50740" marR="50740" marT="25370" marB="25370" anchor="ctr">
                    <a:lnL>
                      <a:noFill/>
                    </a:lnL>
                    <a:lnR>
                      <a:noFill/>
                    </a:lnR>
                    <a:lnT>
                      <a:noFill/>
                    </a:lnT>
                    <a:lnB>
                      <a:noFill/>
                    </a:lnB>
                  </a:tcPr>
                </a:tc>
                <a:tc>
                  <a:txBody>
                    <a:bodyPr/>
                    <a:lstStyle/>
                    <a:p>
                      <a:pPr algn="ctr"/>
                      <a:r>
                        <a:rPr lang="en-US" sz="1500" b="1" dirty="0"/>
                        <a:t>TYPICAL USE CASES</a:t>
                      </a:r>
                    </a:p>
                  </a:txBody>
                  <a:tcPr marL="50740" marR="50740" marT="25370" marB="25370" anchor="ctr">
                    <a:lnL>
                      <a:noFill/>
                    </a:lnL>
                    <a:lnR>
                      <a:noFill/>
                    </a:lnR>
                    <a:lnT>
                      <a:noFill/>
                    </a:lnT>
                    <a:lnB>
                      <a:noFill/>
                    </a:lnB>
                  </a:tcPr>
                </a:tc>
                <a:tc>
                  <a:txBody>
                    <a:bodyPr/>
                    <a:lstStyle/>
                    <a:p>
                      <a:pPr algn="ctr"/>
                      <a:r>
                        <a:rPr lang="en-US" sz="1500" b="1" dirty="0"/>
                        <a:t>KEY BENEFITS</a:t>
                      </a:r>
                    </a:p>
                  </a:txBody>
                  <a:tcPr marL="50740" marR="50740" marT="25370" marB="25370" anchor="ctr">
                    <a:lnL>
                      <a:noFill/>
                    </a:lnL>
                    <a:lnR>
                      <a:noFill/>
                    </a:lnR>
                    <a:lnT>
                      <a:noFill/>
                    </a:lnT>
                    <a:lnB>
                      <a:noFill/>
                    </a:lnB>
                  </a:tcPr>
                </a:tc>
                <a:tc>
                  <a:txBody>
                    <a:bodyPr/>
                    <a:lstStyle/>
                    <a:p>
                      <a:pPr algn="ctr"/>
                      <a:r>
                        <a:rPr lang="en-US" sz="1500" b="1" dirty="0"/>
                        <a:t>EXAMPLES</a:t>
                      </a:r>
                    </a:p>
                  </a:txBody>
                  <a:tcPr marL="50740" marR="50740" marT="25370" marB="25370" anchor="ctr">
                    <a:lnL>
                      <a:noFill/>
                    </a:lnL>
                    <a:lnR>
                      <a:noFill/>
                    </a:lnR>
                    <a:lnT>
                      <a:noFill/>
                    </a:lnT>
                    <a:lnB>
                      <a:noFill/>
                    </a:lnB>
                  </a:tcPr>
                </a:tc>
                <a:extLst>
                  <a:ext uri="{0D108BD9-81ED-4DB2-BD59-A6C34878D82A}">
                    <a16:rowId xmlns:a16="http://schemas.microsoft.com/office/drawing/2014/main" val="460651901"/>
                  </a:ext>
                </a:extLst>
              </a:tr>
              <a:tr h="1072046">
                <a:tc>
                  <a:txBody>
                    <a:bodyPr/>
                    <a:lstStyle/>
                    <a:p>
                      <a:r>
                        <a:rPr lang="en-US" sz="1400" b="1" dirty="0"/>
                        <a:t>MVC</a:t>
                      </a:r>
                      <a:endParaRPr lang="en-US" sz="1400" dirty="0"/>
                    </a:p>
                  </a:txBody>
                  <a:tcPr marL="50740" marR="50740" marT="25370" marB="25370" anchor="ctr">
                    <a:lnL>
                      <a:noFill/>
                    </a:lnL>
                    <a:lnR>
                      <a:noFill/>
                    </a:lnR>
                    <a:lnT>
                      <a:noFill/>
                    </a:lnT>
                    <a:lnB>
                      <a:noFill/>
                    </a:lnB>
                    <a:solidFill>
                      <a:schemeClr val="tx2"/>
                    </a:solidFill>
                  </a:tcPr>
                </a:tc>
                <a:tc>
                  <a:txBody>
                    <a:bodyPr/>
                    <a:lstStyle/>
                    <a:p>
                      <a:pPr algn="ctr"/>
                      <a:r>
                        <a:rPr lang="en-US" sz="1400" dirty="0">
                          <a:solidFill>
                            <a:schemeClr val="bg1"/>
                          </a:solidFill>
                        </a:rPr>
                        <a:t>Low to Moderate</a:t>
                      </a:r>
                    </a:p>
                  </a:txBody>
                  <a:tcPr marL="50740" marR="50740" marT="25370" marB="25370" anchor="ctr">
                    <a:lnL>
                      <a:noFill/>
                    </a:lnL>
                    <a:lnR>
                      <a:noFill/>
                    </a:lnR>
                    <a:lnT>
                      <a:noFill/>
                    </a:lnT>
                    <a:lnB>
                      <a:noFill/>
                    </a:lnB>
                    <a:solidFill>
                      <a:schemeClr val="accent4">
                        <a:lumMod val="60000"/>
                        <a:lumOff val="40000"/>
                      </a:schemeClr>
                    </a:solidFill>
                  </a:tcPr>
                </a:tc>
                <a:tc>
                  <a:txBody>
                    <a:bodyPr/>
                    <a:lstStyle/>
                    <a:p>
                      <a:pPr algn="ctr"/>
                      <a:r>
                        <a:rPr lang="en-US" sz="1400" dirty="0">
                          <a:solidFill>
                            <a:schemeClr val="bg1"/>
                          </a:solidFill>
                        </a:rPr>
                        <a:t>Moderate</a:t>
                      </a:r>
                    </a:p>
                  </a:txBody>
                  <a:tcPr marL="50740" marR="50740" marT="25370" marB="25370" anchor="ctr">
                    <a:lnL>
                      <a:noFill/>
                    </a:lnL>
                    <a:lnR>
                      <a:noFill/>
                    </a:lnR>
                    <a:lnT>
                      <a:noFill/>
                    </a:lnT>
                    <a:lnB>
                      <a:noFill/>
                    </a:lnB>
                    <a:solidFill>
                      <a:schemeClr val="accent4">
                        <a:lumMod val="60000"/>
                        <a:lumOff val="40000"/>
                      </a:schemeClr>
                    </a:solidFill>
                  </a:tcPr>
                </a:tc>
                <a:tc>
                  <a:txBody>
                    <a:bodyPr/>
                    <a:lstStyle/>
                    <a:p>
                      <a:pPr algn="ctr"/>
                      <a:r>
                        <a:rPr lang="en-US" sz="1400" dirty="0">
                          <a:solidFill>
                            <a:schemeClr val="bg1"/>
                          </a:solidFill>
                        </a:rPr>
                        <a:t>Separate concerns between data, UI, and input</a:t>
                      </a:r>
                    </a:p>
                  </a:txBody>
                  <a:tcPr marL="50740" marR="50740" marT="25370" marB="25370" anchor="ctr">
                    <a:lnL>
                      <a:noFill/>
                    </a:lnL>
                    <a:lnR>
                      <a:noFill/>
                    </a:lnR>
                    <a:lnT>
                      <a:noFill/>
                    </a:lnT>
                    <a:lnB>
                      <a:noFill/>
                    </a:lnB>
                    <a:solidFill>
                      <a:schemeClr val="accent4">
                        <a:lumMod val="60000"/>
                        <a:lumOff val="40000"/>
                      </a:schemeClr>
                    </a:solidFill>
                  </a:tcPr>
                </a:tc>
                <a:tc>
                  <a:txBody>
                    <a:bodyPr/>
                    <a:lstStyle/>
                    <a:p>
                      <a:pPr algn="ctr"/>
                      <a:r>
                        <a:rPr lang="en-US" sz="1400" dirty="0">
                          <a:solidFill>
                            <a:schemeClr val="bg1"/>
                          </a:solidFill>
                        </a:rPr>
                        <a:t>Simple to medium apps, iOS default</a:t>
                      </a:r>
                    </a:p>
                  </a:txBody>
                  <a:tcPr marL="50740" marR="50740" marT="25370" marB="25370" anchor="ctr">
                    <a:lnL>
                      <a:noFill/>
                    </a:lnL>
                    <a:lnR>
                      <a:noFill/>
                    </a:lnR>
                    <a:lnT>
                      <a:noFill/>
                    </a:lnT>
                    <a:lnB>
                      <a:noFill/>
                    </a:lnB>
                    <a:solidFill>
                      <a:schemeClr val="accent4">
                        <a:lumMod val="60000"/>
                        <a:lumOff val="40000"/>
                      </a:schemeClr>
                    </a:solidFill>
                  </a:tcPr>
                </a:tc>
                <a:tc>
                  <a:txBody>
                    <a:bodyPr/>
                    <a:lstStyle/>
                    <a:p>
                      <a:pPr algn="ctr"/>
                      <a:r>
                        <a:rPr lang="en-US" sz="1400" dirty="0">
                          <a:solidFill>
                            <a:schemeClr val="bg1"/>
                          </a:solidFill>
                        </a:rPr>
                        <a:t>Simple, easy to learn, clear separation of concerns</a:t>
                      </a:r>
                    </a:p>
                  </a:txBody>
                  <a:tcPr marL="50740" marR="50740" marT="25370" marB="25370" anchor="ctr">
                    <a:lnL>
                      <a:noFill/>
                    </a:lnL>
                    <a:lnR>
                      <a:noFill/>
                    </a:lnR>
                    <a:lnT>
                      <a:noFill/>
                    </a:lnT>
                    <a:lnB>
                      <a:noFill/>
                    </a:lnB>
                    <a:solidFill>
                      <a:schemeClr val="accent4">
                        <a:lumMod val="60000"/>
                        <a:lumOff val="40000"/>
                      </a:schemeClr>
                    </a:solidFill>
                  </a:tcPr>
                </a:tc>
                <a:tc>
                  <a:txBody>
                    <a:bodyPr/>
                    <a:lstStyle/>
                    <a:p>
                      <a:pPr algn="ctr"/>
                      <a:r>
                        <a:rPr lang="en-US" sz="1400" dirty="0">
                          <a:solidFill>
                            <a:schemeClr val="bg1"/>
                          </a:solidFill>
                        </a:rPr>
                        <a:t>Small to medium-sized iOS applications</a:t>
                      </a:r>
                    </a:p>
                  </a:txBody>
                  <a:tcPr marL="50740" marR="50740" marT="25370" marB="25370"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108057095"/>
                  </a:ext>
                </a:extLst>
              </a:tr>
              <a:tr h="1072046">
                <a:tc>
                  <a:txBody>
                    <a:bodyPr/>
                    <a:lstStyle/>
                    <a:p>
                      <a:r>
                        <a:rPr lang="en-US" sz="1400" b="1" dirty="0"/>
                        <a:t>MVP</a:t>
                      </a:r>
                      <a:endParaRPr lang="en-US" sz="1400" dirty="0"/>
                    </a:p>
                  </a:txBody>
                  <a:tcPr marL="50740" marR="50740" marT="25370" marB="25370" anchor="ctr">
                    <a:lnL>
                      <a:noFill/>
                    </a:lnL>
                    <a:lnR>
                      <a:noFill/>
                    </a:lnR>
                    <a:lnT>
                      <a:noFill/>
                    </a:lnT>
                    <a:lnB>
                      <a:noFill/>
                    </a:lnB>
                    <a:solidFill>
                      <a:schemeClr val="tx2"/>
                    </a:solidFill>
                  </a:tcPr>
                </a:tc>
                <a:tc>
                  <a:txBody>
                    <a:bodyPr/>
                    <a:lstStyle/>
                    <a:p>
                      <a:pPr algn="ctr"/>
                      <a:r>
                        <a:rPr lang="en-US" sz="1400" dirty="0">
                          <a:solidFill>
                            <a:schemeClr val="bg1"/>
                          </a:solidFill>
                        </a:rPr>
                        <a:t>Moderate</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dirty="0">
                          <a:solidFill>
                            <a:schemeClr val="bg1"/>
                          </a:solidFill>
                        </a:rPr>
                        <a:t>Good</a:t>
                      </a:r>
                    </a:p>
                  </a:txBody>
                  <a:tcPr marL="50740" marR="50740" marT="25370" marB="25370" anchor="ctr">
                    <a:lnL>
                      <a:noFill/>
                    </a:lnL>
                    <a:lnR>
                      <a:noFill/>
                    </a:lnR>
                    <a:lnT>
                      <a:noFill/>
                    </a:lnT>
                    <a:lnB>
                      <a:noFill/>
                    </a:lnB>
                    <a:solidFill>
                      <a:schemeClr val="tx1"/>
                    </a:solidFill>
                  </a:tcPr>
                </a:tc>
                <a:tc>
                  <a:txBody>
                    <a:bodyPr/>
                    <a:lstStyle/>
                    <a:p>
                      <a:pPr algn="ctr"/>
                      <a:r>
                        <a:rPr lang="en-US" sz="1400" dirty="0">
                          <a:solidFill>
                            <a:schemeClr val="bg1"/>
                          </a:solidFill>
                        </a:rPr>
                        <a:t>Enhance separation of concerns and testability</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dirty="0">
                          <a:solidFill>
                            <a:schemeClr val="bg1"/>
                          </a:solidFill>
                        </a:rPr>
                        <a:t>Medium to large apps requiring better testability</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dirty="0">
                          <a:solidFill>
                            <a:schemeClr val="bg1"/>
                          </a:solidFill>
                        </a:rPr>
                        <a:t>Improved testability, separation of concerns</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a:solidFill>
                            <a:schemeClr val="bg1"/>
                          </a:solidFill>
                        </a:rPr>
                        <a:t>Android applications with complex UIs</a:t>
                      </a:r>
                    </a:p>
                  </a:txBody>
                  <a:tcPr marL="50740" marR="50740" marT="25370" marB="25370" anchor="ctr">
                    <a:lnL>
                      <a:noFill/>
                    </a:lnL>
                    <a:lnR>
                      <a:noFill/>
                    </a:lnR>
                    <a:lnT>
                      <a:noFill/>
                    </a:lnT>
                    <a:lnB>
                      <a:noFill/>
                    </a:lnB>
                    <a:solidFill>
                      <a:schemeClr val="tx1">
                        <a:lumMod val="95000"/>
                      </a:schemeClr>
                    </a:solidFill>
                  </a:tcPr>
                </a:tc>
                <a:extLst>
                  <a:ext uri="{0D108BD9-81ED-4DB2-BD59-A6C34878D82A}">
                    <a16:rowId xmlns:a16="http://schemas.microsoft.com/office/drawing/2014/main" val="3475537607"/>
                  </a:ext>
                </a:extLst>
              </a:tr>
              <a:tr h="1474061">
                <a:tc>
                  <a:txBody>
                    <a:bodyPr/>
                    <a:lstStyle/>
                    <a:p>
                      <a:r>
                        <a:rPr lang="en-US" sz="1400" b="1" dirty="0"/>
                        <a:t>MVVM</a:t>
                      </a:r>
                      <a:endParaRPr lang="en-US" sz="1400" dirty="0"/>
                    </a:p>
                  </a:txBody>
                  <a:tcPr marL="50740" marR="50740" marT="25370" marB="25370" anchor="ctr">
                    <a:lnL>
                      <a:noFill/>
                    </a:lnL>
                    <a:lnR>
                      <a:noFill/>
                    </a:lnR>
                    <a:lnT>
                      <a:noFill/>
                    </a:lnT>
                    <a:lnB>
                      <a:noFill/>
                    </a:lnB>
                    <a:solidFill>
                      <a:schemeClr val="tx2"/>
                    </a:solidFill>
                  </a:tcPr>
                </a:tc>
                <a:tc>
                  <a:txBody>
                    <a:bodyPr/>
                    <a:lstStyle/>
                    <a:p>
                      <a:pPr algn="ctr"/>
                      <a:r>
                        <a:rPr lang="en-US" sz="1400" dirty="0">
                          <a:solidFill>
                            <a:schemeClr val="bg1"/>
                          </a:solidFill>
                        </a:rPr>
                        <a:t>Moderate to High</a:t>
                      </a:r>
                    </a:p>
                  </a:txBody>
                  <a:tcPr marL="50740" marR="50740" marT="25370" marB="25370" anchor="ctr">
                    <a:lnL>
                      <a:noFill/>
                    </a:lnL>
                    <a:lnR>
                      <a:noFill/>
                    </a:lnR>
                    <a:lnT>
                      <a:noFill/>
                    </a:lnT>
                    <a:lnB>
                      <a:noFill/>
                    </a:lnB>
                    <a:solidFill>
                      <a:schemeClr val="accent4">
                        <a:lumMod val="40000"/>
                        <a:lumOff val="60000"/>
                      </a:schemeClr>
                    </a:solidFill>
                  </a:tcPr>
                </a:tc>
                <a:tc>
                  <a:txBody>
                    <a:bodyPr/>
                    <a:lstStyle/>
                    <a:p>
                      <a:pPr algn="ctr"/>
                      <a:r>
                        <a:rPr lang="en-US" sz="1400" dirty="0">
                          <a:solidFill>
                            <a:schemeClr val="bg1"/>
                          </a:solidFill>
                        </a:rPr>
                        <a:t>Good</a:t>
                      </a:r>
                    </a:p>
                  </a:txBody>
                  <a:tcPr marL="50740" marR="50740" marT="25370" marB="25370" anchor="ctr">
                    <a:lnL>
                      <a:noFill/>
                    </a:lnL>
                    <a:lnR>
                      <a:noFill/>
                    </a:lnR>
                    <a:lnT>
                      <a:noFill/>
                    </a:lnT>
                    <a:lnB>
                      <a:noFill/>
                    </a:lnB>
                    <a:solidFill>
                      <a:schemeClr val="accent4">
                        <a:lumMod val="40000"/>
                        <a:lumOff val="60000"/>
                      </a:schemeClr>
                    </a:solidFill>
                  </a:tcPr>
                </a:tc>
                <a:tc>
                  <a:txBody>
                    <a:bodyPr/>
                    <a:lstStyle/>
                    <a:p>
                      <a:pPr algn="ctr"/>
                      <a:r>
                        <a:rPr lang="en-US" sz="1400" dirty="0">
                          <a:solidFill>
                            <a:schemeClr val="bg1"/>
                          </a:solidFill>
                        </a:rPr>
                        <a:t>Bind UI components to data models for reactive UIs</a:t>
                      </a:r>
                    </a:p>
                  </a:txBody>
                  <a:tcPr marL="50740" marR="50740" marT="25370" marB="25370" anchor="ctr">
                    <a:lnL>
                      <a:noFill/>
                    </a:lnL>
                    <a:lnR>
                      <a:noFill/>
                    </a:lnR>
                    <a:lnT>
                      <a:noFill/>
                    </a:lnT>
                    <a:lnB>
                      <a:noFill/>
                    </a:lnB>
                    <a:solidFill>
                      <a:schemeClr val="accent4">
                        <a:lumMod val="40000"/>
                        <a:lumOff val="60000"/>
                      </a:schemeClr>
                    </a:solidFill>
                  </a:tcPr>
                </a:tc>
                <a:tc>
                  <a:txBody>
                    <a:bodyPr/>
                    <a:lstStyle/>
                    <a:p>
                      <a:pPr algn="ctr"/>
                      <a:r>
                        <a:rPr lang="en-US" sz="1400" dirty="0">
                          <a:solidFill>
                            <a:schemeClr val="bg1"/>
                          </a:solidFill>
                        </a:rPr>
                        <a:t>Complex, data-driven apps, data binding</a:t>
                      </a:r>
                    </a:p>
                  </a:txBody>
                  <a:tcPr marL="50740" marR="50740" marT="25370" marB="25370" anchor="ctr">
                    <a:lnL>
                      <a:noFill/>
                    </a:lnL>
                    <a:lnR>
                      <a:noFill/>
                    </a:lnR>
                    <a:lnT>
                      <a:noFill/>
                    </a:lnT>
                    <a:lnB>
                      <a:noFill/>
                    </a:lnB>
                    <a:solidFill>
                      <a:schemeClr val="accent4">
                        <a:lumMod val="40000"/>
                        <a:lumOff val="60000"/>
                      </a:schemeClr>
                    </a:solidFill>
                  </a:tcPr>
                </a:tc>
                <a:tc>
                  <a:txBody>
                    <a:bodyPr/>
                    <a:lstStyle/>
                    <a:p>
                      <a:pPr algn="ctr"/>
                      <a:r>
                        <a:rPr lang="en-US" sz="1400" dirty="0">
                          <a:solidFill>
                            <a:schemeClr val="bg1"/>
                          </a:solidFill>
                        </a:rPr>
                        <a:t>Data binding, lifecycle awareness</a:t>
                      </a:r>
                    </a:p>
                  </a:txBody>
                  <a:tcPr marL="50740" marR="50740" marT="25370" marB="25370" anchor="ctr">
                    <a:lnL>
                      <a:noFill/>
                    </a:lnL>
                    <a:lnR>
                      <a:noFill/>
                    </a:lnR>
                    <a:lnT>
                      <a:noFill/>
                    </a:lnT>
                    <a:lnB>
                      <a:noFill/>
                    </a:lnB>
                    <a:solidFill>
                      <a:schemeClr val="accent4">
                        <a:lumMod val="40000"/>
                        <a:lumOff val="60000"/>
                      </a:schemeClr>
                    </a:solidFill>
                  </a:tcPr>
                </a:tc>
                <a:tc>
                  <a:txBody>
                    <a:bodyPr/>
                    <a:lstStyle/>
                    <a:p>
                      <a:pPr algn="ctr"/>
                      <a:r>
                        <a:rPr lang="en-US" sz="1400" dirty="0">
                          <a:solidFill>
                            <a:schemeClr val="bg1"/>
                          </a:solidFill>
                        </a:rPr>
                        <a:t>Applications using data-binding frameworks like Android Jetpack, </a:t>
                      </a:r>
                      <a:r>
                        <a:rPr lang="en-US" sz="1400" dirty="0" err="1">
                          <a:solidFill>
                            <a:schemeClr val="bg1"/>
                          </a:solidFill>
                        </a:rPr>
                        <a:t>SwiftUI</a:t>
                      </a:r>
                      <a:endParaRPr lang="en-US" sz="1400" dirty="0">
                        <a:solidFill>
                          <a:schemeClr val="bg1"/>
                        </a:solidFill>
                      </a:endParaRPr>
                    </a:p>
                  </a:txBody>
                  <a:tcPr marL="50740" marR="50740" marT="25370" marB="2537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1685346263"/>
                  </a:ext>
                </a:extLst>
              </a:tr>
              <a:tr h="1273054">
                <a:tc>
                  <a:txBody>
                    <a:bodyPr/>
                    <a:lstStyle/>
                    <a:p>
                      <a:r>
                        <a:rPr lang="en-US" sz="1400" b="1" dirty="0"/>
                        <a:t>VIPER</a:t>
                      </a:r>
                      <a:endParaRPr lang="en-US" sz="1400" dirty="0"/>
                    </a:p>
                  </a:txBody>
                  <a:tcPr marL="50740" marR="50740" marT="25370" marB="25370" anchor="ctr">
                    <a:lnL>
                      <a:noFill/>
                    </a:lnL>
                    <a:lnR>
                      <a:noFill/>
                    </a:lnR>
                    <a:lnT>
                      <a:noFill/>
                    </a:lnT>
                    <a:lnB>
                      <a:noFill/>
                    </a:lnB>
                    <a:solidFill>
                      <a:schemeClr val="tx2"/>
                    </a:solidFill>
                  </a:tcPr>
                </a:tc>
                <a:tc>
                  <a:txBody>
                    <a:bodyPr/>
                    <a:lstStyle/>
                    <a:p>
                      <a:pPr algn="ctr"/>
                      <a:r>
                        <a:rPr lang="en-US" sz="1400" dirty="0">
                          <a:solidFill>
                            <a:schemeClr val="bg1"/>
                          </a:solidFill>
                        </a:rPr>
                        <a:t>High</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dirty="0">
                          <a:solidFill>
                            <a:schemeClr val="bg1"/>
                          </a:solidFill>
                        </a:rPr>
                        <a:t>Excellent</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a:solidFill>
                            <a:schemeClr val="bg1"/>
                          </a:solidFill>
                        </a:rPr>
                        <a:t>Achieve strict modularity and separation of concerns</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a:solidFill>
                            <a:schemeClr val="bg1"/>
                          </a:solidFill>
                        </a:rPr>
                        <a:t>Large, complex iOS apps requiring high modularity</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a:solidFill>
                            <a:schemeClr val="bg1"/>
                          </a:solidFill>
                        </a:rPr>
                        <a:t>Highly modular, maintainable, avoids massive view controllers</a:t>
                      </a:r>
                    </a:p>
                  </a:txBody>
                  <a:tcPr marL="50740" marR="50740" marT="25370" marB="25370" anchor="ctr">
                    <a:lnL>
                      <a:noFill/>
                    </a:lnL>
                    <a:lnR>
                      <a:noFill/>
                    </a:lnR>
                    <a:lnT>
                      <a:noFill/>
                    </a:lnT>
                    <a:lnB>
                      <a:noFill/>
                    </a:lnB>
                    <a:solidFill>
                      <a:schemeClr val="tx1">
                        <a:lumMod val="95000"/>
                      </a:schemeClr>
                    </a:solidFill>
                  </a:tcPr>
                </a:tc>
                <a:tc>
                  <a:txBody>
                    <a:bodyPr/>
                    <a:lstStyle/>
                    <a:p>
                      <a:pPr algn="ctr"/>
                      <a:r>
                        <a:rPr lang="en-US" sz="1400" dirty="0">
                          <a:solidFill>
                            <a:schemeClr val="bg1"/>
                          </a:solidFill>
                        </a:rPr>
                        <a:t>Large-scale iOS applications with complex requirements</a:t>
                      </a:r>
                    </a:p>
                  </a:txBody>
                  <a:tcPr marL="50740" marR="50740" marT="25370" marB="25370" anchor="ctr">
                    <a:lnL>
                      <a:noFill/>
                    </a:lnL>
                    <a:lnR>
                      <a:noFill/>
                    </a:lnR>
                    <a:lnT>
                      <a:noFill/>
                    </a:lnT>
                    <a:lnB>
                      <a:noFill/>
                    </a:lnB>
                    <a:solidFill>
                      <a:schemeClr val="tx1">
                        <a:lumMod val="95000"/>
                      </a:schemeClr>
                    </a:solidFill>
                  </a:tcPr>
                </a:tc>
                <a:extLst>
                  <a:ext uri="{0D108BD9-81ED-4DB2-BD59-A6C34878D82A}">
                    <a16:rowId xmlns:a16="http://schemas.microsoft.com/office/drawing/2014/main" val="4217997137"/>
                  </a:ext>
                </a:extLst>
              </a:tr>
            </a:tbl>
          </a:graphicData>
        </a:graphic>
      </p:graphicFrame>
      <p:sp>
        <p:nvSpPr>
          <p:cNvPr id="8" name="Slide Number Placeholder 7">
            <a:extLst>
              <a:ext uri="{FF2B5EF4-FFF2-40B4-BE49-F238E27FC236}">
                <a16:creationId xmlns:a16="http://schemas.microsoft.com/office/drawing/2014/main" id="{24D6C9A9-F0F2-488C-96A3-4AAA92C9938B}"/>
              </a:ext>
            </a:extLst>
          </p:cNvPr>
          <p:cNvSpPr>
            <a:spLocks noGrp="1"/>
          </p:cNvSpPr>
          <p:nvPr>
            <p:ph type="sldNum" sz="quarter" idx="12"/>
          </p:nvPr>
        </p:nvSpPr>
        <p:spPr/>
        <p:txBody>
          <a:bodyPr/>
          <a:lstStyle/>
          <a:p>
            <a:fld id="{C1EC7462-F290-42AC-B5BB-CEE757FF631F}" type="slidenum">
              <a:rPr lang="en-US" smtClean="0"/>
              <a:t>9</a:t>
            </a:fld>
            <a:endParaRPr lang="en-US"/>
          </a:p>
        </p:txBody>
      </p:sp>
    </p:spTree>
    <p:extLst>
      <p:ext uri="{BB962C8B-B14F-4D97-AF65-F5344CB8AC3E}">
        <p14:creationId xmlns:p14="http://schemas.microsoft.com/office/powerpoint/2010/main" val="646027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2726</TotalTime>
  <Words>1224</Words>
  <Application>Microsoft Office PowerPoint</Application>
  <PresentationFormat>Widescreen</PresentationFormat>
  <Paragraphs>182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lpstr>
      <vt:lpstr>INTERNET PROGRAMING AND MOBILE APP DEVELOPMNET</vt:lpstr>
      <vt:lpstr>Table of content</vt:lpstr>
      <vt:lpstr>TYPES OF MOBILE APPLICATION</vt:lpstr>
      <vt:lpstr>TYPES OF MOBILE APPLICATION</vt:lpstr>
      <vt:lpstr>Mobile App Programming Languages </vt:lpstr>
      <vt:lpstr> Mobile App Framework </vt:lpstr>
      <vt:lpstr>Mobile App Architectures &amp; Design Patterns</vt:lpstr>
      <vt:lpstr>Mobile App Architectures  Design Patterns</vt:lpstr>
      <vt:lpstr>Mobile App Architectures Design Patterns</vt:lpstr>
      <vt:lpstr>Mobile App Design Patterns</vt:lpstr>
      <vt:lpstr>Requirement Engineering Process</vt:lpstr>
      <vt:lpstr>Mobile App Development Cost Estimation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PROGRAMING AND MOBILE APP DEVELOPMNET</dc:title>
  <dc:creator>GATTI</dc:creator>
  <cp:lastModifiedBy>Kang Jevis</cp:lastModifiedBy>
  <cp:revision>38</cp:revision>
  <dcterms:created xsi:type="dcterms:W3CDTF">2025-04-01T15:50:22Z</dcterms:created>
  <dcterms:modified xsi:type="dcterms:W3CDTF">2025-04-04T20:42:27Z</dcterms:modified>
</cp:coreProperties>
</file>