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338" r:id="rId3"/>
    <p:sldId id="301" r:id="rId4"/>
    <p:sldId id="302" r:id="rId5"/>
    <p:sldId id="268" r:id="rId6"/>
    <p:sldId id="266" r:id="rId7"/>
    <p:sldId id="269" r:id="rId8"/>
    <p:sldId id="303" r:id="rId9"/>
    <p:sldId id="256" r:id="rId10"/>
    <p:sldId id="261" r:id="rId11"/>
    <p:sldId id="263" r:id="rId12"/>
    <p:sldId id="257" r:id="rId13"/>
    <p:sldId id="259" r:id="rId14"/>
    <p:sldId id="326" r:id="rId15"/>
    <p:sldId id="273" r:id="rId16"/>
    <p:sldId id="274" r:id="rId17"/>
    <p:sldId id="352" r:id="rId18"/>
    <p:sldId id="282" r:id="rId19"/>
    <p:sldId id="327" r:id="rId20"/>
    <p:sldId id="328" r:id="rId21"/>
    <p:sldId id="353" r:id="rId22"/>
    <p:sldId id="275" r:id="rId23"/>
    <p:sldId id="277" r:id="rId24"/>
    <p:sldId id="276" r:id="rId25"/>
    <p:sldId id="278" r:id="rId26"/>
    <p:sldId id="279" r:id="rId27"/>
    <p:sldId id="280" r:id="rId28"/>
    <p:sldId id="281"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29" r:id="rId44"/>
    <p:sldId id="354" r:id="rId45"/>
    <p:sldId id="355" r:id="rId46"/>
    <p:sldId id="298" r:id="rId47"/>
    <p:sldId id="330" r:id="rId48"/>
    <p:sldId id="331" r:id="rId49"/>
    <p:sldId id="262" r:id="rId50"/>
    <p:sldId id="356" r:id="rId5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300"/>
            <p14:sldId id="338"/>
            <p14:sldId id="301"/>
            <p14:sldId id="302"/>
            <p14:sldId id="268"/>
            <p14:sldId id="266"/>
            <p14:sldId id="269"/>
            <p14:sldId id="303"/>
            <p14:sldId id="256"/>
          </p14:sldIdLst>
        </p14:section>
        <p14:section name="COURSE CONTENT" id="{F4927CBE-FA17-46D1-BAAE-887D0AF2CCBF}">
          <p14:sldIdLst>
            <p14:sldId id="261"/>
            <p14:sldId id="263"/>
            <p14:sldId id="257"/>
            <p14:sldId id="259"/>
            <p14:sldId id="326"/>
            <p14:sldId id="273"/>
            <p14:sldId id="274"/>
            <p14:sldId id="352"/>
            <p14:sldId id="282"/>
            <p14:sldId id="327"/>
            <p14:sldId id="328"/>
            <p14:sldId id="353"/>
            <p14:sldId id="275"/>
            <p14:sldId id="277"/>
            <p14:sldId id="276"/>
            <p14:sldId id="278"/>
            <p14:sldId id="279"/>
            <p14:sldId id="280"/>
            <p14:sldId id="281"/>
            <p14:sldId id="283"/>
            <p14:sldId id="284"/>
            <p14:sldId id="286"/>
            <p14:sldId id="287"/>
            <p14:sldId id="288"/>
            <p14:sldId id="289"/>
            <p14:sldId id="290"/>
            <p14:sldId id="291"/>
            <p14:sldId id="292"/>
            <p14:sldId id="293"/>
            <p14:sldId id="294"/>
            <p14:sldId id="295"/>
            <p14:sldId id="296"/>
            <p14:sldId id="297"/>
            <p14:sldId id="329"/>
            <p14:sldId id="354"/>
            <p14:sldId id="355"/>
            <p14:sldId id="298"/>
            <p14:sldId id="330"/>
            <p14:sldId id="331"/>
            <p14:sldId id="262"/>
            <p14:sldId id="3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p:cViewPr>
        <p:scale>
          <a:sx n="110" d="100"/>
          <a:sy n="110" d="100"/>
        </p:scale>
        <p:origin x="158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0D210F-EB47-473C-B52C-014095233A05}" type="doc">
      <dgm:prSet loTypeId="urn:microsoft.com/office/officeart/2005/8/layout/list1" loCatId="list" qsTypeId="urn:microsoft.com/office/officeart/2005/8/quickstyle/3d3" qsCatId="3D" csTypeId="urn:microsoft.com/office/officeart/2005/8/colors/colorful1#1" csCatId="colorful" phldr="1"/>
      <dgm:spPr/>
      <dgm:t>
        <a:bodyPr/>
        <a:lstStyle/>
        <a:p>
          <a:endParaRPr lang="en-US"/>
        </a:p>
      </dgm:t>
    </dgm:pt>
    <dgm:pt modelId="{EEE3CF38-69EB-42E5-8558-36EFDEDFC049}">
      <dgm:prSet phldrT="[Text]" custT="1"/>
      <dgm:spPr/>
      <dgm:t>
        <a:bodyPr/>
        <a:lstStyle/>
        <a:p>
          <a:r>
            <a:rPr lang="en-US" sz="1800" b="1" dirty="0">
              <a:solidFill>
                <a:schemeClr val="bg1"/>
              </a:solidFill>
            </a:rPr>
            <a:t>1. Define the problem </a:t>
          </a:r>
        </a:p>
      </dgm:t>
    </dgm:pt>
    <dgm:pt modelId="{B8F8FD0F-A2B3-48A7-9A49-B21D49DD2952}" type="parTrans" cxnId="{6A6D40ED-1169-4888-88A3-F29795722D89}">
      <dgm:prSet/>
      <dgm:spPr/>
      <dgm:t>
        <a:bodyPr/>
        <a:lstStyle/>
        <a:p>
          <a:endParaRPr lang="en-US"/>
        </a:p>
      </dgm:t>
    </dgm:pt>
    <dgm:pt modelId="{56C036D6-1126-4F9C-9D37-CAC2356395BF}" type="sibTrans" cxnId="{6A6D40ED-1169-4888-88A3-F29795722D89}">
      <dgm:prSet/>
      <dgm:spPr/>
      <dgm:t>
        <a:bodyPr/>
        <a:lstStyle/>
        <a:p>
          <a:endParaRPr lang="en-US"/>
        </a:p>
      </dgm:t>
    </dgm:pt>
    <dgm:pt modelId="{4D319E06-A781-4225-9454-D72F2F4746FF}">
      <dgm:prSet phldrT="[Text]" custT="1"/>
      <dgm:spPr/>
      <dgm:t>
        <a:bodyPr/>
        <a:lstStyle/>
        <a:p>
          <a:r>
            <a:rPr lang="en-US" sz="1800" b="1" dirty="0"/>
            <a:t>4. Test the algorithm for correctness </a:t>
          </a:r>
        </a:p>
      </dgm:t>
    </dgm:pt>
    <dgm:pt modelId="{FA53485C-F4B8-44E5-B23A-385E2CA00492}" type="parTrans" cxnId="{120CBF97-3548-42B4-814F-AC000E41A4CC}">
      <dgm:prSet/>
      <dgm:spPr/>
      <dgm:t>
        <a:bodyPr/>
        <a:lstStyle/>
        <a:p>
          <a:endParaRPr lang="en-US"/>
        </a:p>
      </dgm:t>
    </dgm:pt>
    <dgm:pt modelId="{07E500F7-6936-4E2E-8CEF-014B5305716C}" type="sibTrans" cxnId="{120CBF97-3548-42B4-814F-AC000E41A4CC}">
      <dgm:prSet/>
      <dgm:spPr/>
      <dgm:t>
        <a:bodyPr/>
        <a:lstStyle/>
        <a:p>
          <a:endParaRPr lang="en-US"/>
        </a:p>
      </dgm:t>
    </dgm:pt>
    <dgm:pt modelId="{145EF07D-DE4F-4953-A40E-1D4AA4964DFD}">
      <dgm:prSet phldrT="[Text]" custT="1"/>
      <dgm:spPr/>
      <dgm:t>
        <a:bodyPr/>
        <a:lstStyle/>
        <a:p>
          <a:r>
            <a:rPr lang="en-US" sz="1800" b="1" dirty="0">
              <a:solidFill>
                <a:schemeClr val="bg1"/>
              </a:solidFill>
            </a:rPr>
            <a:t>7. Document and maintain the program </a:t>
          </a:r>
        </a:p>
      </dgm:t>
    </dgm:pt>
    <dgm:pt modelId="{1F2793EF-A2E8-42B9-90F2-911489225240}" type="parTrans" cxnId="{6F2F8A50-F39E-4155-B407-3057C17C3758}">
      <dgm:prSet/>
      <dgm:spPr/>
      <dgm:t>
        <a:bodyPr/>
        <a:lstStyle/>
        <a:p>
          <a:endParaRPr lang="en-US"/>
        </a:p>
      </dgm:t>
    </dgm:pt>
    <dgm:pt modelId="{447330AD-B0C0-4FA0-8AE2-B3FB305CFBD7}" type="sibTrans" cxnId="{6F2F8A50-F39E-4155-B407-3057C17C3758}">
      <dgm:prSet/>
      <dgm:spPr/>
      <dgm:t>
        <a:bodyPr/>
        <a:lstStyle/>
        <a:p>
          <a:endParaRPr lang="en-US"/>
        </a:p>
      </dgm:t>
    </dgm:pt>
    <dgm:pt modelId="{C75ED027-0E53-4CE6-A290-B6C0A3DE10E6}">
      <dgm:prSet phldrT="[Text]" custT="1"/>
      <dgm:spPr/>
      <dgm:t>
        <a:bodyPr/>
        <a:lstStyle/>
        <a:p>
          <a:r>
            <a:rPr lang="en-US" sz="1800" b="1" dirty="0">
              <a:solidFill>
                <a:schemeClr val="bg1"/>
              </a:solidFill>
            </a:rPr>
            <a:t>3. Develop the outline into an algorithm </a:t>
          </a:r>
        </a:p>
      </dgm:t>
    </dgm:pt>
    <dgm:pt modelId="{C61E296B-FE2F-47A5-8FE3-B727CF841403}" type="parTrans" cxnId="{FA9117A0-3162-4A2A-8C6E-BCDE7BC724DB}">
      <dgm:prSet/>
      <dgm:spPr/>
      <dgm:t>
        <a:bodyPr/>
        <a:lstStyle/>
        <a:p>
          <a:endParaRPr lang="id-ID"/>
        </a:p>
      </dgm:t>
    </dgm:pt>
    <dgm:pt modelId="{595D8613-01FC-4F84-9EBC-B63268931AF2}" type="sibTrans" cxnId="{FA9117A0-3162-4A2A-8C6E-BCDE7BC724DB}">
      <dgm:prSet/>
      <dgm:spPr/>
      <dgm:t>
        <a:bodyPr/>
        <a:lstStyle/>
        <a:p>
          <a:endParaRPr lang="id-ID"/>
        </a:p>
      </dgm:t>
    </dgm:pt>
    <dgm:pt modelId="{68798DD8-5BBC-4FD2-A0B6-D5C5470517FE}">
      <dgm:prSet phldrT="[Text]" custT="1"/>
      <dgm:spPr/>
      <dgm:t>
        <a:bodyPr/>
        <a:lstStyle/>
        <a:p>
          <a:r>
            <a:rPr lang="en-US" sz="1800" b="1" dirty="0">
              <a:solidFill>
                <a:schemeClr val="bg1"/>
              </a:solidFill>
            </a:rPr>
            <a:t>2. Outline the solution </a:t>
          </a:r>
        </a:p>
      </dgm:t>
    </dgm:pt>
    <dgm:pt modelId="{66A1608D-4DF9-4F07-8D8F-685C78D32E82}" type="parTrans" cxnId="{15776991-944E-4D93-8B77-341EE064E19A}">
      <dgm:prSet/>
      <dgm:spPr/>
      <dgm:t>
        <a:bodyPr/>
        <a:lstStyle/>
        <a:p>
          <a:endParaRPr lang="id-ID"/>
        </a:p>
      </dgm:t>
    </dgm:pt>
    <dgm:pt modelId="{41D085DD-9AF1-4505-AD7B-7B40793EEB88}" type="sibTrans" cxnId="{15776991-944E-4D93-8B77-341EE064E19A}">
      <dgm:prSet/>
      <dgm:spPr/>
      <dgm:t>
        <a:bodyPr/>
        <a:lstStyle/>
        <a:p>
          <a:endParaRPr lang="id-ID"/>
        </a:p>
      </dgm:t>
    </dgm:pt>
    <dgm:pt modelId="{26A41D75-79C3-44D1-836B-764352A31296}">
      <dgm:prSet phldrT="[Text]" custT="1"/>
      <dgm:spPr/>
      <dgm:t>
        <a:bodyPr/>
        <a:lstStyle/>
        <a:p>
          <a:r>
            <a:rPr lang="en-US" sz="1400" b="1" dirty="0"/>
            <a:t>5. Code the algorithm into a specific programming language </a:t>
          </a:r>
        </a:p>
      </dgm:t>
    </dgm:pt>
    <dgm:pt modelId="{D063B6B3-4464-4367-A541-13C577EFC71F}" type="parTrans" cxnId="{0E905222-6F65-4EF8-855B-DE9FD675081A}">
      <dgm:prSet/>
      <dgm:spPr/>
      <dgm:t>
        <a:bodyPr/>
        <a:lstStyle/>
        <a:p>
          <a:endParaRPr lang="id-ID"/>
        </a:p>
      </dgm:t>
    </dgm:pt>
    <dgm:pt modelId="{99F50C24-02E7-4851-B7AB-766273C49F9B}" type="sibTrans" cxnId="{0E905222-6F65-4EF8-855B-DE9FD675081A}">
      <dgm:prSet/>
      <dgm:spPr/>
      <dgm:t>
        <a:bodyPr/>
        <a:lstStyle/>
        <a:p>
          <a:endParaRPr lang="id-ID"/>
        </a:p>
      </dgm:t>
    </dgm:pt>
    <dgm:pt modelId="{D6A69AC8-FB3F-40BC-97ED-ED4DC96FE669}">
      <dgm:prSet phldrT="[Text]" custT="1"/>
      <dgm:spPr/>
      <dgm:t>
        <a:bodyPr/>
        <a:lstStyle/>
        <a:p>
          <a:r>
            <a:rPr lang="en-US" sz="1800" b="1" dirty="0">
              <a:solidFill>
                <a:schemeClr val="bg1"/>
              </a:solidFill>
            </a:rPr>
            <a:t>6. Run the program on the computer </a:t>
          </a:r>
        </a:p>
      </dgm:t>
    </dgm:pt>
    <dgm:pt modelId="{1A066756-FE4C-4A9F-BF6F-6C7F2DE2782E}" type="parTrans" cxnId="{5D569537-2C63-4569-9986-BB041DA3A716}">
      <dgm:prSet/>
      <dgm:spPr/>
      <dgm:t>
        <a:bodyPr/>
        <a:lstStyle/>
        <a:p>
          <a:endParaRPr lang="id-ID"/>
        </a:p>
      </dgm:t>
    </dgm:pt>
    <dgm:pt modelId="{E44499A0-EF8F-47DE-9D78-79E8C3D845D7}" type="sibTrans" cxnId="{5D569537-2C63-4569-9986-BB041DA3A716}">
      <dgm:prSet/>
      <dgm:spPr/>
      <dgm:t>
        <a:bodyPr/>
        <a:lstStyle/>
        <a:p>
          <a:endParaRPr lang="id-ID"/>
        </a:p>
      </dgm:t>
    </dgm:pt>
    <dgm:pt modelId="{DAA027F4-34C7-469E-AF9C-3765B6247258}" type="pres">
      <dgm:prSet presAssocID="{1A0D210F-EB47-473C-B52C-014095233A05}" presName="linear" presStyleCnt="0">
        <dgm:presLayoutVars>
          <dgm:dir/>
          <dgm:animLvl val="lvl"/>
          <dgm:resizeHandles val="exact"/>
        </dgm:presLayoutVars>
      </dgm:prSet>
      <dgm:spPr/>
    </dgm:pt>
    <dgm:pt modelId="{3DF60C35-403C-4CB6-8559-C30ACB23A7C3}" type="pres">
      <dgm:prSet presAssocID="{EEE3CF38-69EB-42E5-8558-36EFDEDFC049}" presName="parentLin" presStyleCnt="0"/>
      <dgm:spPr/>
    </dgm:pt>
    <dgm:pt modelId="{C482463E-19E3-4584-B0EE-D29FD6D8B3F8}" type="pres">
      <dgm:prSet presAssocID="{EEE3CF38-69EB-42E5-8558-36EFDEDFC049}" presName="parentLeftMargin" presStyleLbl="node1" presStyleIdx="0" presStyleCnt="7"/>
      <dgm:spPr/>
    </dgm:pt>
    <dgm:pt modelId="{1068BEDE-ABCE-4311-A87B-4DBA7533BC9C}" type="pres">
      <dgm:prSet presAssocID="{EEE3CF38-69EB-42E5-8558-36EFDEDFC049}" presName="parentText" presStyleLbl="node1" presStyleIdx="0" presStyleCnt="7">
        <dgm:presLayoutVars>
          <dgm:chMax val="0"/>
          <dgm:bulletEnabled val="1"/>
        </dgm:presLayoutVars>
      </dgm:prSet>
      <dgm:spPr/>
    </dgm:pt>
    <dgm:pt modelId="{77C9EBE4-43A5-49D4-837F-775063C33CE9}" type="pres">
      <dgm:prSet presAssocID="{EEE3CF38-69EB-42E5-8558-36EFDEDFC049}" presName="negativeSpace" presStyleCnt="0"/>
      <dgm:spPr/>
    </dgm:pt>
    <dgm:pt modelId="{DC11D711-E5FB-4D7D-9D58-5319BE55C50E}" type="pres">
      <dgm:prSet presAssocID="{EEE3CF38-69EB-42E5-8558-36EFDEDFC049}" presName="childText" presStyleLbl="conFgAcc1" presStyleIdx="0" presStyleCnt="7">
        <dgm:presLayoutVars>
          <dgm:bulletEnabled val="1"/>
        </dgm:presLayoutVars>
      </dgm:prSet>
      <dgm:spPr/>
    </dgm:pt>
    <dgm:pt modelId="{A8410F62-3A67-4EA9-8DFF-0DE6F1E8FA13}" type="pres">
      <dgm:prSet presAssocID="{56C036D6-1126-4F9C-9D37-CAC2356395BF}" presName="spaceBetweenRectangles" presStyleCnt="0"/>
      <dgm:spPr/>
    </dgm:pt>
    <dgm:pt modelId="{70656A51-3405-4EF3-93DD-2A06B64126C6}" type="pres">
      <dgm:prSet presAssocID="{68798DD8-5BBC-4FD2-A0B6-D5C5470517FE}" presName="parentLin" presStyleCnt="0"/>
      <dgm:spPr/>
    </dgm:pt>
    <dgm:pt modelId="{D07F472A-138D-4492-B818-27E9F6084E00}" type="pres">
      <dgm:prSet presAssocID="{68798DD8-5BBC-4FD2-A0B6-D5C5470517FE}" presName="parentLeftMargin" presStyleLbl="node1" presStyleIdx="0" presStyleCnt="7"/>
      <dgm:spPr/>
    </dgm:pt>
    <dgm:pt modelId="{0D11E171-5915-48AE-9021-0FB80358CFD4}" type="pres">
      <dgm:prSet presAssocID="{68798DD8-5BBC-4FD2-A0B6-D5C5470517FE}" presName="parentText" presStyleLbl="node1" presStyleIdx="1" presStyleCnt="7">
        <dgm:presLayoutVars>
          <dgm:chMax val="0"/>
          <dgm:bulletEnabled val="1"/>
        </dgm:presLayoutVars>
      </dgm:prSet>
      <dgm:spPr/>
    </dgm:pt>
    <dgm:pt modelId="{F62B5679-6205-4121-935D-DA77C8BF4358}" type="pres">
      <dgm:prSet presAssocID="{68798DD8-5BBC-4FD2-A0B6-D5C5470517FE}" presName="negativeSpace" presStyleCnt="0"/>
      <dgm:spPr/>
    </dgm:pt>
    <dgm:pt modelId="{A9E3EC2B-8947-4AAE-8A76-25D6EE209FF2}" type="pres">
      <dgm:prSet presAssocID="{68798DD8-5BBC-4FD2-A0B6-D5C5470517FE}" presName="childText" presStyleLbl="conFgAcc1" presStyleIdx="1" presStyleCnt="7">
        <dgm:presLayoutVars>
          <dgm:bulletEnabled val="1"/>
        </dgm:presLayoutVars>
      </dgm:prSet>
      <dgm:spPr/>
    </dgm:pt>
    <dgm:pt modelId="{1236408D-F18C-448F-B904-A393F31947DA}" type="pres">
      <dgm:prSet presAssocID="{41D085DD-9AF1-4505-AD7B-7B40793EEB88}" presName="spaceBetweenRectangles" presStyleCnt="0"/>
      <dgm:spPr/>
    </dgm:pt>
    <dgm:pt modelId="{8AB95150-A714-4188-9CBF-F8E477982695}" type="pres">
      <dgm:prSet presAssocID="{C75ED027-0E53-4CE6-A290-B6C0A3DE10E6}" presName="parentLin" presStyleCnt="0"/>
      <dgm:spPr/>
    </dgm:pt>
    <dgm:pt modelId="{554B7685-682C-4B2C-BFBD-180CA96C84B7}" type="pres">
      <dgm:prSet presAssocID="{C75ED027-0E53-4CE6-A290-B6C0A3DE10E6}" presName="parentLeftMargin" presStyleLbl="node1" presStyleIdx="1" presStyleCnt="7"/>
      <dgm:spPr/>
    </dgm:pt>
    <dgm:pt modelId="{031C865D-0CF1-4841-8FDA-7621BBE1F4AC}" type="pres">
      <dgm:prSet presAssocID="{C75ED027-0E53-4CE6-A290-B6C0A3DE10E6}" presName="parentText" presStyleLbl="node1" presStyleIdx="2" presStyleCnt="7">
        <dgm:presLayoutVars>
          <dgm:chMax val="0"/>
          <dgm:bulletEnabled val="1"/>
        </dgm:presLayoutVars>
      </dgm:prSet>
      <dgm:spPr/>
    </dgm:pt>
    <dgm:pt modelId="{3E323FCB-FEE9-470B-A30A-B6A1DAAE50E7}" type="pres">
      <dgm:prSet presAssocID="{C75ED027-0E53-4CE6-A290-B6C0A3DE10E6}" presName="negativeSpace" presStyleCnt="0"/>
      <dgm:spPr/>
    </dgm:pt>
    <dgm:pt modelId="{2F72D2F5-368D-4D08-A04F-4753B574DC12}" type="pres">
      <dgm:prSet presAssocID="{C75ED027-0E53-4CE6-A290-B6C0A3DE10E6}" presName="childText" presStyleLbl="conFgAcc1" presStyleIdx="2" presStyleCnt="7">
        <dgm:presLayoutVars>
          <dgm:bulletEnabled val="1"/>
        </dgm:presLayoutVars>
      </dgm:prSet>
      <dgm:spPr/>
    </dgm:pt>
    <dgm:pt modelId="{01A25769-6A79-4B50-BB40-5B589F426D81}" type="pres">
      <dgm:prSet presAssocID="{595D8613-01FC-4F84-9EBC-B63268931AF2}" presName="spaceBetweenRectangles" presStyleCnt="0"/>
      <dgm:spPr/>
    </dgm:pt>
    <dgm:pt modelId="{3AA1D52B-83D9-445B-822E-A5CE58B153A8}" type="pres">
      <dgm:prSet presAssocID="{4D319E06-A781-4225-9454-D72F2F4746FF}" presName="parentLin" presStyleCnt="0"/>
      <dgm:spPr/>
    </dgm:pt>
    <dgm:pt modelId="{853FFB2B-D52E-4E83-8528-8802BA79E56E}" type="pres">
      <dgm:prSet presAssocID="{4D319E06-A781-4225-9454-D72F2F4746FF}" presName="parentLeftMargin" presStyleLbl="node1" presStyleIdx="2" presStyleCnt="7"/>
      <dgm:spPr/>
    </dgm:pt>
    <dgm:pt modelId="{4BA7686A-F88A-43AA-94B2-92B8C0DCA775}" type="pres">
      <dgm:prSet presAssocID="{4D319E06-A781-4225-9454-D72F2F4746FF}" presName="parentText" presStyleLbl="node1" presStyleIdx="3" presStyleCnt="7">
        <dgm:presLayoutVars>
          <dgm:chMax val="0"/>
          <dgm:bulletEnabled val="1"/>
        </dgm:presLayoutVars>
      </dgm:prSet>
      <dgm:spPr/>
    </dgm:pt>
    <dgm:pt modelId="{BA90F34D-5E7D-4094-B02F-2F3F7A5E1BA7}" type="pres">
      <dgm:prSet presAssocID="{4D319E06-A781-4225-9454-D72F2F4746FF}" presName="negativeSpace" presStyleCnt="0"/>
      <dgm:spPr/>
    </dgm:pt>
    <dgm:pt modelId="{672C48CB-E25B-4E30-BDDA-CF146C0B7595}" type="pres">
      <dgm:prSet presAssocID="{4D319E06-A781-4225-9454-D72F2F4746FF}" presName="childText" presStyleLbl="conFgAcc1" presStyleIdx="3" presStyleCnt="7">
        <dgm:presLayoutVars>
          <dgm:bulletEnabled val="1"/>
        </dgm:presLayoutVars>
      </dgm:prSet>
      <dgm:spPr/>
    </dgm:pt>
    <dgm:pt modelId="{B436C53F-542D-4B97-B7E2-8CAC69E18CDE}" type="pres">
      <dgm:prSet presAssocID="{07E500F7-6936-4E2E-8CEF-014B5305716C}" presName="spaceBetweenRectangles" presStyleCnt="0"/>
      <dgm:spPr/>
    </dgm:pt>
    <dgm:pt modelId="{92F6B43D-DC8E-42AA-A073-7B85BF1C3524}" type="pres">
      <dgm:prSet presAssocID="{26A41D75-79C3-44D1-836B-764352A31296}" presName="parentLin" presStyleCnt="0"/>
      <dgm:spPr/>
    </dgm:pt>
    <dgm:pt modelId="{0B71670D-1AC7-40AE-90C3-489A8F6F52CC}" type="pres">
      <dgm:prSet presAssocID="{26A41D75-79C3-44D1-836B-764352A31296}" presName="parentLeftMargin" presStyleLbl="node1" presStyleIdx="3" presStyleCnt="7"/>
      <dgm:spPr/>
    </dgm:pt>
    <dgm:pt modelId="{47430DBA-599C-403E-AAEF-F4B2D5C8BDCF}" type="pres">
      <dgm:prSet presAssocID="{26A41D75-79C3-44D1-836B-764352A31296}" presName="parentText" presStyleLbl="node1" presStyleIdx="4" presStyleCnt="7">
        <dgm:presLayoutVars>
          <dgm:chMax val="0"/>
          <dgm:bulletEnabled val="1"/>
        </dgm:presLayoutVars>
      </dgm:prSet>
      <dgm:spPr/>
    </dgm:pt>
    <dgm:pt modelId="{716F3F80-6E91-4EAE-AC52-25CF108A4CCC}" type="pres">
      <dgm:prSet presAssocID="{26A41D75-79C3-44D1-836B-764352A31296}" presName="negativeSpace" presStyleCnt="0"/>
      <dgm:spPr/>
    </dgm:pt>
    <dgm:pt modelId="{5BF48FC4-3629-4984-8CBC-11FA61F1FB8B}" type="pres">
      <dgm:prSet presAssocID="{26A41D75-79C3-44D1-836B-764352A31296}" presName="childText" presStyleLbl="conFgAcc1" presStyleIdx="4" presStyleCnt="7">
        <dgm:presLayoutVars>
          <dgm:bulletEnabled val="1"/>
        </dgm:presLayoutVars>
      </dgm:prSet>
      <dgm:spPr/>
    </dgm:pt>
    <dgm:pt modelId="{9B28817F-B719-4D8C-A85A-7E5DB1F38F5E}" type="pres">
      <dgm:prSet presAssocID="{99F50C24-02E7-4851-B7AB-766273C49F9B}" presName="spaceBetweenRectangles" presStyleCnt="0"/>
      <dgm:spPr/>
    </dgm:pt>
    <dgm:pt modelId="{3604722E-C8EB-4D0F-8B59-78405F51170C}" type="pres">
      <dgm:prSet presAssocID="{D6A69AC8-FB3F-40BC-97ED-ED4DC96FE669}" presName="parentLin" presStyleCnt="0"/>
      <dgm:spPr/>
    </dgm:pt>
    <dgm:pt modelId="{20668510-0B45-40BF-AC38-45C44A1E803E}" type="pres">
      <dgm:prSet presAssocID="{D6A69AC8-FB3F-40BC-97ED-ED4DC96FE669}" presName="parentLeftMargin" presStyleLbl="node1" presStyleIdx="4" presStyleCnt="7"/>
      <dgm:spPr/>
    </dgm:pt>
    <dgm:pt modelId="{C22483C5-67D9-44AF-8407-1E43F788E6EB}" type="pres">
      <dgm:prSet presAssocID="{D6A69AC8-FB3F-40BC-97ED-ED4DC96FE669}" presName="parentText" presStyleLbl="node1" presStyleIdx="5" presStyleCnt="7">
        <dgm:presLayoutVars>
          <dgm:chMax val="0"/>
          <dgm:bulletEnabled val="1"/>
        </dgm:presLayoutVars>
      </dgm:prSet>
      <dgm:spPr/>
    </dgm:pt>
    <dgm:pt modelId="{94BF56F9-5258-4DA8-9100-F4EAD9545F58}" type="pres">
      <dgm:prSet presAssocID="{D6A69AC8-FB3F-40BC-97ED-ED4DC96FE669}" presName="negativeSpace" presStyleCnt="0"/>
      <dgm:spPr/>
    </dgm:pt>
    <dgm:pt modelId="{3FEE2342-38C3-47C8-BA9C-8BAFF2FC9E4A}" type="pres">
      <dgm:prSet presAssocID="{D6A69AC8-FB3F-40BC-97ED-ED4DC96FE669}" presName="childText" presStyleLbl="conFgAcc1" presStyleIdx="5" presStyleCnt="7">
        <dgm:presLayoutVars>
          <dgm:bulletEnabled val="1"/>
        </dgm:presLayoutVars>
      </dgm:prSet>
      <dgm:spPr/>
    </dgm:pt>
    <dgm:pt modelId="{02C35E0B-0ABF-4A92-87B9-16745A57111E}" type="pres">
      <dgm:prSet presAssocID="{E44499A0-EF8F-47DE-9D78-79E8C3D845D7}" presName="spaceBetweenRectangles" presStyleCnt="0"/>
      <dgm:spPr/>
    </dgm:pt>
    <dgm:pt modelId="{2DB7A89F-09C4-4BF3-8425-739C28AEE056}" type="pres">
      <dgm:prSet presAssocID="{145EF07D-DE4F-4953-A40E-1D4AA4964DFD}" presName="parentLin" presStyleCnt="0"/>
      <dgm:spPr/>
    </dgm:pt>
    <dgm:pt modelId="{123A1DC7-23D1-4155-BF9C-0EE538B1CA14}" type="pres">
      <dgm:prSet presAssocID="{145EF07D-DE4F-4953-A40E-1D4AA4964DFD}" presName="parentLeftMargin" presStyleLbl="node1" presStyleIdx="5" presStyleCnt="7"/>
      <dgm:spPr/>
    </dgm:pt>
    <dgm:pt modelId="{6CFB7083-F88E-422F-806D-B5F608B2BA6D}" type="pres">
      <dgm:prSet presAssocID="{145EF07D-DE4F-4953-A40E-1D4AA4964DFD}" presName="parentText" presStyleLbl="node1" presStyleIdx="6" presStyleCnt="7">
        <dgm:presLayoutVars>
          <dgm:chMax val="0"/>
          <dgm:bulletEnabled val="1"/>
        </dgm:presLayoutVars>
      </dgm:prSet>
      <dgm:spPr/>
    </dgm:pt>
    <dgm:pt modelId="{6615E922-F096-4912-B2E1-7A494968D42D}" type="pres">
      <dgm:prSet presAssocID="{145EF07D-DE4F-4953-A40E-1D4AA4964DFD}" presName="negativeSpace" presStyleCnt="0"/>
      <dgm:spPr/>
    </dgm:pt>
    <dgm:pt modelId="{44658C82-6F99-48DD-9F60-234171C465EC}" type="pres">
      <dgm:prSet presAssocID="{145EF07D-DE4F-4953-A40E-1D4AA4964DFD}" presName="childText" presStyleLbl="conFgAcc1" presStyleIdx="6" presStyleCnt="7">
        <dgm:presLayoutVars>
          <dgm:bulletEnabled val="1"/>
        </dgm:presLayoutVars>
      </dgm:prSet>
      <dgm:spPr/>
    </dgm:pt>
  </dgm:ptLst>
  <dgm:cxnLst>
    <dgm:cxn modelId="{98E25300-08F8-42E3-823E-80194151C58B}" type="presOf" srcId="{4D319E06-A781-4225-9454-D72F2F4746FF}" destId="{4BA7686A-F88A-43AA-94B2-92B8C0DCA775}" srcOrd="1" destOrd="0" presId="urn:microsoft.com/office/officeart/2005/8/layout/list1"/>
    <dgm:cxn modelId="{360A8006-45F3-4147-9CEA-506C8FFB1051}" type="presOf" srcId="{C75ED027-0E53-4CE6-A290-B6C0A3DE10E6}" destId="{031C865D-0CF1-4841-8FDA-7621BBE1F4AC}" srcOrd="1" destOrd="0" presId="urn:microsoft.com/office/officeart/2005/8/layout/list1"/>
    <dgm:cxn modelId="{2ABDF707-9A4C-43DC-9DDA-DB3B42C8AEA7}" type="presOf" srcId="{145EF07D-DE4F-4953-A40E-1D4AA4964DFD}" destId="{6CFB7083-F88E-422F-806D-B5F608B2BA6D}" srcOrd="1" destOrd="0" presId="urn:microsoft.com/office/officeart/2005/8/layout/list1"/>
    <dgm:cxn modelId="{0E905222-6F65-4EF8-855B-DE9FD675081A}" srcId="{1A0D210F-EB47-473C-B52C-014095233A05}" destId="{26A41D75-79C3-44D1-836B-764352A31296}" srcOrd="4" destOrd="0" parTransId="{D063B6B3-4464-4367-A541-13C577EFC71F}" sibTransId="{99F50C24-02E7-4851-B7AB-766273C49F9B}"/>
    <dgm:cxn modelId="{1BC41532-BCAD-4498-96F2-A2BCC485D11F}" type="presOf" srcId="{68798DD8-5BBC-4FD2-A0B6-D5C5470517FE}" destId="{0D11E171-5915-48AE-9021-0FB80358CFD4}" srcOrd="1" destOrd="0" presId="urn:microsoft.com/office/officeart/2005/8/layout/list1"/>
    <dgm:cxn modelId="{5D569537-2C63-4569-9986-BB041DA3A716}" srcId="{1A0D210F-EB47-473C-B52C-014095233A05}" destId="{D6A69AC8-FB3F-40BC-97ED-ED4DC96FE669}" srcOrd="5" destOrd="0" parTransId="{1A066756-FE4C-4A9F-BF6F-6C7F2DE2782E}" sibTransId="{E44499A0-EF8F-47DE-9D78-79E8C3D845D7}"/>
    <dgm:cxn modelId="{95DA2250-C0AC-4467-B795-D7F2587F4C97}" type="presOf" srcId="{4D319E06-A781-4225-9454-D72F2F4746FF}" destId="{853FFB2B-D52E-4E83-8528-8802BA79E56E}" srcOrd="0" destOrd="0" presId="urn:microsoft.com/office/officeart/2005/8/layout/list1"/>
    <dgm:cxn modelId="{6F2F8A50-F39E-4155-B407-3057C17C3758}" srcId="{1A0D210F-EB47-473C-B52C-014095233A05}" destId="{145EF07D-DE4F-4953-A40E-1D4AA4964DFD}" srcOrd="6" destOrd="0" parTransId="{1F2793EF-A2E8-42B9-90F2-911489225240}" sibTransId="{447330AD-B0C0-4FA0-8AE2-B3FB305CFBD7}"/>
    <dgm:cxn modelId="{9A7B8057-F8E0-4DE6-989D-0031538D72B0}" type="presOf" srcId="{EEE3CF38-69EB-42E5-8558-36EFDEDFC049}" destId="{1068BEDE-ABCE-4311-A87B-4DBA7533BC9C}" srcOrd="1" destOrd="0" presId="urn:microsoft.com/office/officeart/2005/8/layout/list1"/>
    <dgm:cxn modelId="{D76DB964-B5FA-4265-A622-2E6FF5117157}" type="presOf" srcId="{26A41D75-79C3-44D1-836B-764352A31296}" destId="{0B71670D-1AC7-40AE-90C3-489A8F6F52CC}" srcOrd="0" destOrd="0" presId="urn:microsoft.com/office/officeart/2005/8/layout/list1"/>
    <dgm:cxn modelId="{B451C88B-465D-4DA2-A462-260ADED0D180}" type="presOf" srcId="{68798DD8-5BBC-4FD2-A0B6-D5C5470517FE}" destId="{D07F472A-138D-4492-B818-27E9F6084E00}" srcOrd="0" destOrd="0" presId="urn:microsoft.com/office/officeart/2005/8/layout/list1"/>
    <dgm:cxn modelId="{15776991-944E-4D93-8B77-341EE064E19A}" srcId="{1A0D210F-EB47-473C-B52C-014095233A05}" destId="{68798DD8-5BBC-4FD2-A0B6-D5C5470517FE}" srcOrd="1" destOrd="0" parTransId="{66A1608D-4DF9-4F07-8D8F-685C78D32E82}" sibTransId="{41D085DD-9AF1-4505-AD7B-7B40793EEB88}"/>
    <dgm:cxn modelId="{120CBF97-3548-42B4-814F-AC000E41A4CC}" srcId="{1A0D210F-EB47-473C-B52C-014095233A05}" destId="{4D319E06-A781-4225-9454-D72F2F4746FF}" srcOrd="3" destOrd="0" parTransId="{FA53485C-F4B8-44E5-B23A-385E2CA00492}" sibTransId="{07E500F7-6936-4E2E-8CEF-014B5305716C}"/>
    <dgm:cxn modelId="{FA9117A0-3162-4A2A-8C6E-BCDE7BC724DB}" srcId="{1A0D210F-EB47-473C-B52C-014095233A05}" destId="{C75ED027-0E53-4CE6-A290-B6C0A3DE10E6}" srcOrd="2" destOrd="0" parTransId="{C61E296B-FE2F-47A5-8FE3-B727CF841403}" sibTransId="{595D8613-01FC-4F84-9EBC-B63268931AF2}"/>
    <dgm:cxn modelId="{045D64C1-2EB4-47DE-AD9B-2C40FF4C923F}" type="presOf" srcId="{D6A69AC8-FB3F-40BC-97ED-ED4DC96FE669}" destId="{C22483C5-67D9-44AF-8407-1E43F788E6EB}" srcOrd="1" destOrd="0" presId="urn:microsoft.com/office/officeart/2005/8/layout/list1"/>
    <dgm:cxn modelId="{DE6671C4-F107-4C8C-B7D2-BFF17A88C985}" type="presOf" srcId="{EEE3CF38-69EB-42E5-8558-36EFDEDFC049}" destId="{C482463E-19E3-4584-B0EE-D29FD6D8B3F8}" srcOrd="0" destOrd="0" presId="urn:microsoft.com/office/officeart/2005/8/layout/list1"/>
    <dgm:cxn modelId="{0DF581CF-20DB-44F8-91C4-C7DCE2603308}" type="presOf" srcId="{D6A69AC8-FB3F-40BC-97ED-ED4DC96FE669}" destId="{20668510-0B45-40BF-AC38-45C44A1E803E}" srcOrd="0" destOrd="0" presId="urn:microsoft.com/office/officeart/2005/8/layout/list1"/>
    <dgm:cxn modelId="{FC948EE5-EBBF-4801-8369-7371A4E92F21}" type="presOf" srcId="{26A41D75-79C3-44D1-836B-764352A31296}" destId="{47430DBA-599C-403E-AAEF-F4B2D5C8BDCF}" srcOrd="1" destOrd="0" presId="urn:microsoft.com/office/officeart/2005/8/layout/list1"/>
    <dgm:cxn modelId="{6A6D40ED-1169-4888-88A3-F29795722D89}" srcId="{1A0D210F-EB47-473C-B52C-014095233A05}" destId="{EEE3CF38-69EB-42E5-8558-36EFDEDFC049}" srcOrd="0" destOrd="0" parTransId="{B8F8FD0F-A2B3-48A7-9A49-B21D49DD2952}" sibTransId="{56C036D6-1126-4F9C-9D37-CAC2356395BF}"/>
    <dgm:cxn modelId="{FC8783FC-771D-4D66-9E2B-853FD047EF94}" type="presOf" srcId="{145EF07D-DE4F-4953-A40E-1D4AA4964DFD}" destId="{123A1DC7-23D1-4155-BF9C-0EE538B1CA14}" srcOrd="0" destOrd="0" presId="urn:microsoft.com/office/officeart/2005/8/layout/list1"/>
    <dgm:cxn modelId="{6EC14AFD-44F0-4999-8926-044C5B4F9B34}" type="presOf" srcId="{1A0D210F-EB47-473C-B52C-014095233A05}" destId="{DAA027F4-34C7-469E-AF9C-3765B6247258}" srcOrd="0" destOrd="0" presId="urn:microsoft.com/office/officeart/2005/8/layout/list1"/>
    <dgm:cxn modelId="{560412FE-4079-466D-94BC-F11D214E319E}" type="presOf" srcId="{C75ED027-0E53-4CE6-A290-B6C0A3DE10E6}" destId="{554B7685-682C-4B2C-BFBD-180CA96C84B7}" srcOrd="0" destOrd="0" presId="urn:microsoft.com/office/officeart/2005/8/layout/list1"/>
    <dgm:cxn modelId="{7609CBB3-55BA-4D9A-B8E9-48CC159F01D0}" type="presParOf" srcId="{DAA027F4-34C7-469E-AF9C-3765B6247258}" destId="{3DF60C35-403C-4CB6-8559-C30ACB23A7C3}" srcOrd="0" destOrd="0" presId="urn:microsoft.com/office/officeart/2005/8/layout/list1"/>
    <dgm:cxn modelId="{BB58D7AC-67D2-452D-8639-B885E4A50AF6}" type="presParOf" srcId="{3DF60C35-403C-4CB6-8559-C30ACB23A7C3}" destId="{C482463E-19E3-4584-B0EE-D29FD6D8B3F8}" srcOrd="0" destOrd="0" presId="urn:microsoft.com/office/officeart/2005/8/layout/list1"/>
    <dgm:cxn modelId="{54156356-3FEA-4F06-9794-58B50FA19F18}" type="presParOf" srcId="{3DF60C35-403C-4CB6-8559-C30ACB23A7C3}" destId="{1068BEDE-ABCE-4311-A87B-4DBA7533BC9C}" srcOrd="1" destOrd="0" presId="urn:microsoft.com/office/officeart/2005/8/layout/list1"/>
    <dgm:cxn modelId="{6EC9AC00-D198-4539-985D-286061921801}" type="presParOf" srcId="{DAA027F4-34C7-469E-AF9C-3765B6247258}" destId="{77C9EBE4-43A5-49D4-837F-775063C33CE9}" srcOrd="1" destOrd="0" presId="urn:microsoft.com/office/officeart/2005/8/layout/list1"/>
    <dgm:cxn modelId="{61928D26-39B5-48C8-9F12-740D6CE09A02}" type="presParOf" srcId="{DAA027F4-34C7-469E-AF9C-3765B6247258}" destId="{DC11D711-E5FB-4D7D-9D58-5319BE55C50E}" srcOrd="2" destOrd="0" presId="urn:microsoft.com/office/officeart/2005/8/layout/list1"/>
    <dgm:cxn modelId="{DE810DAE-0293-47B8-BBB4-ACAFE42C22B8}" type="presParOf" srcId="{DAA027F4-34C7-469E-AF9C-3765B6247258}" destId="{A8410F62-3A67-4EA9-8DFF-0DE6F1E8FA13}" srcOrd="3" destOrd="0" presId="urn:microsoft.com/office/officeart/2005/8/layout/list1"/>
    <dgm:cxn modelId="{0C49F14D-3BB4-452E-96F9-D6DCF09029E9}" type="presParOf" srcId="{DAA027F4-34C7-469E-AF9C-3765B6247258}" destId="{70656A51-3405-4EF3-93DD-2A06B64126C6}" srcOrd="4" destOrd="0" presId="urn:microsoft.com/office/officeart/2005/8/layout/list1"/>
    <dgm:cxn modelId="{15B18E5B-B418-470F-A406-A819AA1182C5}" type="presParOf" srcId="{70656A51-3405-4EF3-93DD-2A06B64126C6}" destId="{D07F472A-138D-4492-B818-27E9F6084E00}" srcOrd="0" destOrd="0" presId="urn:microsoft.com/office/officeart/2005/8/layout/list1"/>
    <dgm:cxn modelId="{6CAF8B42-7367-494A-B200-C3AB8BEC7089}" type="presParOf" srcId="{70656A51-3405-4EF3-93DD-2A06B64126C6}" destId="{0D11E171-5915-48AE-9021-0FB80358CFD4}" srcOrd="1" destOrd="0" presId="urn:microsoft.com/office/officeart/2005/8/layout/list1"/>
    <dgm:cxn modelId="{FD6BFC62-CFFF-4C37-8237-60040B943ECD}" type="presParOf" srcId="{DAA027F4-34C7-469E-AF9C-3765B6247258}" destId="{F62B5679-6205-4121-935D-DA77C8BF4358}" srcOrd="5" destOrd="0" presId="urn:microsoft.com/office/officeart/2005/8/layout/list1"/>
    <dgm:cxn modelId="{0DC6A668-787E-40B4-B464-27150F8416F8}" type="presParOf" srcId="{DAA027F4-34C7-469E-AF9C-3765B6247258}" destId="{A9E3EC2B-8947-4AAE-8A76-25D6EE209FF2}" srcOrd="6" destOrd="0" presId="urn:microsoft.com/office/officeart/2005/8/layout/list1"/>
    <dgm:cxn modelId="{6DB048F1-B899-4ADB-A05E-92F33472ABF0}" type="presParOf" srcId="{DAA027F4-34C7-469E-AF9C-3765B6247258}" destId="{1236408D-F18C-448F-B904-A393F31947DA}" srcOrd="7" destOrd="0" presId="urn:microsoft.com/office/officeart/2005/8/layout/list1"/>
    <dgm:cxn modelId="{85E79B4B-5713-4129-A5E3-719B1102A23C}" type="presParOf" srcId="{DAA027F4-34C7-469E-AF9C-3765B6247258}" destId="{8AB95150-A714-4188-9CBF-F8E477982695}" srcOrd="8" destOrd="0" presId="urn:microsoft.com/office/officeart/2005/8/layout/list1"/>
    <dgm:cxn modelId="{AC11CEA7-7220-4CB4-A38B-893FAB95E62B}" type="presParOf" srcId="{8AB95150-A714-4188-9CBF-F8E477982695}" destId="{554B7685-682C-4B2C-BFBD-180CA96C84B7}" srcOrd="0" destOrd="0" presId="urn:microsoft.com/office/officeart/2005/8/layout/list1"/>
    <dgm:cxn modelId="{219E9648-E2A2-4F17-AB0C-C2B25AE47624}" type="presParOf" srcId="{8AB95150-A714-4188-9CBF-F8E477982695}" destId="{031C865D-0CF1-4841-8FDA-7621BBE1F4AC}" srcOrd="1" destOrd="0" presId="urn:microsoft.com/office/officeart/2005/8/layout/list1"/>
    <dgm:cxn modelId="{D5B99C08-782C-4264-8CD1-D6CC469775E0}" type="presParOf" srcId="{DAA027F4-34C7-469E-AF9C-3765B6247258}" destId="{3E323FCB-FEE9-470B-A30A-B6A1DAAE50E7}" srcOrd="9" destOrd="0" presId="urn:microsoft.com/office/officeart/2005/8/layout/list1"/>
    <dgm:cxn modelId="{82F4DFA4-0FA0-43DD-B994-54E98E4444F6}" type="presParOf" srcId="{DAA027F4-34C7-469E-AF9C-3765B6247258}" destId="{2F72D2F5-368D-4D08-A04F-4753B574DC12}" srcOrd="10" destOrd="0" presId="urn:microsoft.com/office/officeart/2005/8/layout/list1"/>
    <dgm:cxn modelId="{9F98F7FB-74B8-4824-B117-6F965F550E7B}" type="presParOf" srcId="{DAA027F4-34C7-469E-AF9C-3765B6247258}" destId="{01A25769-6A79-4B50-BB40-5B589F426D81}" srcOrd="11" destOrd="0" presId="urn:microsoft.com/office/officeart/2005/8/layout/list1"/>
    <dgm:cxn modelId="{A2A5DAE8-CAF4-4FE7-857C-8B29B9F66272}" type="presParOf" srcId="{DAA027F4-34C7-469E-AF9C-3765B6247258}" destId="{3AA1D52B-83D9-445B-822E-A5CE58B153A8}" srcOrd="12" destOrd="0" presId="urn:microsoft.com/office/officeart/2005/8/layout/list1"/>
    <dgm:cxn modelId="{AD12BA5E-C05D-4C5A-BCBC-789B8924DBA5}" type="presParOf" srcId="{3AA1D52B-83D9-445B-822E-A5CE58B153A8}" destId="{853FFB2B-D52E-4E83-8528-8802BA79E56E}" srcOrd="0" destOrd="0" presId="urn:microsoft.com/office/officeart/2005/8/layout/list1"/>
    <dgm:cxn modelId="{109BFB1D-0836-4E75-8C48-2168E2BCF21B}" type="presParOf" srcId="{3AA1D52B-83D9-445B-822E-A5CE58B153A8}" destId="{4BA7686A-F88A-43AA-94B2-92B8C0DCA775}" srcOrd="1" destOrd="0" presId="urn:microsoft.com/office/officeart/2005/8/layout/list1"/>
    <dgm:cxn modelId="{926213E2-4C9A-4310-A410-6E52D77B6A5C}" type="presParOf" srcId="{DAA027F4-34C7-469E-AF9C-3765B6247258}" destId="{BA90F34D-5E7D-4094-B02F-2F3F7A5E1BA7}" srcOrd="13" destOrd="0" presId="urn:microsoft.com/office/officeart/2005/8/layout/list1"/>
    <dgm:cxn modelId="{6EF70920-E751-4316-BFB5-90976C645F45}" type="presParOf" srcId="{DAA027F4-34C7-469E-AF9C-3765B6247258}" destId="{672C48CB-E25B-4E30-BDDA-CF146C0B7595}" srcOrd="14" destOrd="0" presId="urn:microsoft.com/office/officeart/2005/8/layout/list1"/>
    <dgm:cxn modelId="{7E8DF1C2-28EC-4264-840C-959A4B1CBF56}" type="presParOf" srcId="{DAA027F4-34C7-469E-AF9C-3765B6247258}" destId="{B436C53F-542D-4B97-B7E2-8CAC69E18CDE}" srcOrd="15" destOrd="0" presId="urn:microsoft.com/office/officeart/2005/8/layout/list1"/>
    <dgm:cxn modelId="{3E18053E-E0AE-45BC-937F-F3A84E28754F}" type="presParOf" srcId="{DAA027F4-34C7-469E-AF9C-3765B6247258}" destId="{92F6B43D-DC8E-42AA-A073-7B85BF1C3524}" srcOrd="16" destOrd="0" presId="urn:microsoft.com/office/officeart/2005/8/layout/list1"/>
    <dgm:cxn modelId="{29E2CFA5-5014-4B82-96AD-56C3DBE2893C}" type="presParOf" srcId="{92F6B43D-DC8E-42AA-A073-7B85BF1C3524}" destId="{0B71670D-1AC7-40AE-90C3-489A8F6F52CC}" srcOrd="0" destOrd="0" presId="urn:microsoft.com/office/officeart/2005/8/layout/list1"/>
    <dgm:cxn modelId="{104B20D3-B818-496E-B58A-F6647E88CCD7}" type="presParOf" srcId="{92F6B43D-DC8E-42AA-A073-7B85BF1C3524}" destId="{47430DBA-599C-403E-AAEF-F4B2D5C8BDCF}" srcOrd="1" destOrd="0" presId="urn:microsoft.com/office/officeart/2005/8/layout/list1"/>
    <dgm:cxn modelId="{0447498F-114F-4F8F-B9CD-EA4F73E37148}" type="presParOf" srcId="{DAA027F4-34C7-469E-AF9C-3765B6247258}" destId="{716F3F80-6E91-4EAE-AC52-25CF108A4CCC}" srcOrd="17" destOrd="0" presId="urn:microsoft.com/office/officeart/2005/8/layout/list1"/>
    <dgm:cxn modelId="{0FF739AC-957D-40F4-AD58-4E0237382485}" type="presParOf" srcId="{DAA027F4-34C7-469E-AF9C-3765B6247258}" destId="{5BF48FC4-3629-4984-8CBC-11FA61F1FB8B}" srcOrd="18" destOrd="0" presId="urn:microsoft.com/office/officeart/2005/8/layout/list1"/>
    <dgm:cxn modelId="{80AD2B15-DE74-4351-BBF8-12D7A0C31CAA}" type="presParOf" srcId="{DAA027F4-34C7-469E-AF9C-3765B6247258}" destId="{9B28817F-B719-4D8C-A85A-7E5DB1F38F5E}" srcOrd="19" destOrd="0" presId="urn:microsoft.com/office/officeart/2005/8/layout/list1"/>
    <dgm:cxn modelId="{498264BE-0B91-4428-A257-88000DFEF4CA}" type="presParOf" srcId="{DAA027F4-34C7-469E-AF9C-3765B6247258}" destId="{3604722E-C8EB-4D0F-8B59-78405F51170C}" srcOrd="20" destOrd="0" presId="urn:microsoft.com/office/officeart/2005/8/layout/list1"/>
    <dgm:cxn modelId="{B622E91C-3CF2-4678-85A0-ADCB410008EC}" type="presParOf" srcId="{3604722E-C8EB-4D0F-8B59-78405F51170C}" destId="{20668510-0B45-40BF-AC38-45C44A1E803E}" srcOrd="0" destOrd="0" presId="urn:microsoft.com/office/officeart/2005/8/layout/list1"/>
    <dgm:cxn modelId="{B43C50F1-344E-4F48-BE61-556D0E72513E}" type="presParOf" srcId="{3604722E-C8EB-4D0F-8B59-78405F51170C}" destId="{C22483C5-67D9-44AF-8407-1E43F788E6EB}" srcOrd="1" destOrd="0" presId="urn:microsoft.com/office/officeart/2005/8/layout/list1"/>
    <dgm:cxn modelId="{D53ABB0C-240C-4A6A-8728-DBDAE6758B89}" type="presParOf" srcId="{DAA027F4-34C7-469E-AF9C-3765B6247258}" destId="{94BF56F9-5258-4DA8-9100-F4EAD9545F58}" srcOrd="21" destOrd="0" presId="urn:microsoft.com/office/officeart/2005/8/layout/list1"/>
    <dgm:cxn modelId="{708523E8-DD7A-41DB-9670-7B2DBB66525C}" type="presParOf" srcId="{DAA027F4-34C7-469E-AF9C-3765B6247258}" destId="{3FEE2342-38C3-47C8-BA9C-8BAFF2FC9E4A}" srcOrd="22" destOrd="0" presId="urn:microsoft.com/office/officeart/2005/8/layout/list1"/>
    <dgm:cxn modelId="{D242099A-8AD9-46D6-B9E6-288B2B443DA6}" type="presParOf" srcId="{DAA027F4-34C7-469E-AF9C-3765B6247258}" destId="{02C35E0B-0ABF-4A92-87B9-16745A57111E}" srcOrd="23" destOrd="0" presId="urn:microsoft.com/office/officeart/2005/8/layout/list1"/>
    <dgm:cxn modelId="{4C2AD358-C05D-4F7D-94C2-1BC9ACA5E78B}" type="presParOf" srcId="{DAA027F4-34C7-469E-AF9C-3765B6247258}" destId="{2DB7A89F-09C4-4BF3-8425-739C28AEE056}" srcOrd="24" destOrd="0" presId="urn:microsoft.com/office/officeart/2005/8/layout/list1"/>
    <dgm:cxn modelId="{09B035D2-A63B-413F-81A1-3AFA344CB944}" type="presParOf" srcId="{2DB7A89F-09C4-4BF3-8425-739C28AEE056}" destId="{123A1DC7-23D1-4155-BF9C-0EE538B1CA14}" srcOrd="0" destOrd="0" presId="urn:microsoft.com/office/officeart/2005/8/layout/list1"/>
    <dgm:cxn modelId="{0F1E4CC8-906C-4B9F-9CF7-A9A810903B37}" type="presParOf" srcId="{2DB7A89F-09C4-4BF3-8425-739C28AEE056}" destId="{6CFB7083-F88E-422F-806D-B5F608B2BA6D}" srcOrd="1" destOrd="0" presId="urn:microsoft.com/office/officeart/2005/8/layout/list1"/>
    <dgm:cxn modelId="{9F8DF0FD-4DB9-4EF9-8F84-2E7A627ED281}" type="presParOf" srcId="{DAA027F4-34C7-469E-AF9C-3765B6247258}" destId="{6615E922-F096-4912-B2E1-7A494968D42D}" srcOrd="25" destOrd="0" presId="urn:microsoft.com/office/officeart/2005/8/layout/list1"/>
    <dgm:cxn modelId="{A66F0049-E988-4BBB-9240-09034A64128E}" type="presParOf" srcId="{DAA027F4-34C7-469E-AF9C-3765B6247258}" destId="{44658C82-6F99-48DD-9F60-234171C465EC}"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1D711-E5FB-4D7D-9D58-5319BE55C50E}">
      <dsp:nvSpPr>
        <dsp:cNvPr id="0" name=""/>
        <dsp:cNvSpPr/>
      </dsp:nvSpPr>
      <dsp:spPr>
        <a:xfrm>
          <a:off x="0" y="284781"/>
          <a:ext cx="76962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068BEDE-ABCE-4311-A87B-4DBA7533BC9C}">
      <dsp:nvSpPr>
        <dsp:cNvPr id="0" name=""/>
        <dsp:cNvSpPr/>
      </dsp:nvSpPr>
      <dsp:spPr>
        <a:xfrm>
          <a:off x="384810" y="78141"/>
          <a:ext cx="5387340" cy="41328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1. Define the problem </a:t>
          </a:r>
        </a:p>
      </dsp:txBody>
      <dsp:txXfrm>
        <a:off x="404985" y="98316"/>
        <a:ext cx="5346990" cy="372930"/>
      </dsp:txXfrm>
    </dsp:sp>
    <dsp:sp modelId="{A9E3EC2B-8947-4AAE-8A76-25D6EE209FF2}">
      <dsp:nvSpPr>
        <dsp:cNvPr id="0" name=""/>
        <dsp:cNvSpPr/>
      </dsp:nvSpPr>
      <dsp:spPr>
        <a:xfrm>
          <a:off x="0" y="919821"/>
          <a:ext cx="76962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11E171-5915-48AE-9021-0FB80358CFD4}">
      <dsp:nvSpPr>
        <dsp:cNvPr id="0" name=""/>
        <dsp:cNvSpPr/>
      </dsp:nvSpPr>
      <dsp:spPr>
        <a:xfrm>
          <a:off x="384810" y="713181"/>
          <a:ext cx="5387340" cy="413280"/>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2. Outline the solution </a:t>
          </a:r>
        </a:p>
      </dsp:txBody>
      <dsp:txXfrm>
        <a:off x="404985" y="733356"/>
        <a:ext cx="5346990" cy="372930"/>
      </dsp:txXfrm>
    </dsp:sp>
    <dsp:sp modelId="{2F72D2F5-368D-4D08-A04F-4753B574DC12}">
      <dsp:nvSpPr>
        <dsp:cNvPr id="0" name=""/>
        <dsp:cNvSpPr/>
      </dsp:nvSpPr>
      <dsp:spPr>
        <a:xfrm>
          <a:off x="0" y="1554861"/>
          <a:ext cx="76962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31C865D-0CF1-4841-8FDA-7621BBE1F4AC}">
      <dsp:nvSpPr>
        <dsp:cNvPr id="0" name=""/>
        <dsp:cNvSpPr/>
      </dsp:nvSpPr>
      <dsp:spPr>
        <a:xfrm>
          <a:off x="384810" y="1348221"/>
          <a:ext cx="5387340" cy="41328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3. Develop the outline into an algorithm </a:t>
          </a:r>
        </a:p>
      </dsp:txBody>
      <dsp:txXfrm>
        <a:off x="404985" y="1368396"/>
        <a:ext cx="5346990" cy="372930"/>
      </dsp:txXfrm>
    </dsp:sp>
    <dsp:sp modelId="{672C48CB-E25B-4E30-BDDA-CF146C0B7595}">
      <dsp:nvSpPr>
        <dsp:cNvPr id="0" name=""/>
        <dsp:cNvSpPr/>
      </dsp:nvSpPr>
      <dsp:spPr>
        <a:xfrm>
          <a:off x="0" y="2189901"/>
          <a:ext cx="76962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BA7686A-F88A-43AA-94B2-92B8C0DCA775}">
      <dsp:nvSpPr>
        <dsp:cNvPr id="0" name=""/>
        <dsp:cNvSpPr/>
      </dsp:nvSpPr>
      <dsp:spPr>
        <a:xfrm>
          <a:off x="384810" y="1983261"/>
          <a:ext cx="5387340" cy="413280"/>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00100">
            <a:lnSpc>
              <a:spcPct val="90000"/>
            </a:lnSpc>
            <a:spcBef>
              <a:spcPct val="0"/>
            </a:spcBef>
            <a:spcAft>
              <a:spcPct val="35000"/>
            </a:spcAft>
            <a:buNone/>
          </a:pPr>
          <a:r>
            <a:rPr lang="en-US" sz="1800" b="1" kern="1200" dirty="0"/>
            <a:t>4. Test the algorithm for correctness </a:t>
          </a:r>
        </a:p>
      </dsp:txBody>
      <dsp:txXfrm>
        <a:off x="404985" y="2003436"/>
        <a:ext cx="5346990" cy="372930"/>
      </dsp:txXfrm>
    </dsp:sp>
    <dsp:sp modelId="{5BF48FC4-3629-4984-8CBC-11FA61F1FB8B}">
      <dsp:nvSpPr>
        <dsp:cNvPr id="0" name=""/>
        <dsp:cNvSpPr/>
      </dsp:nvSpPr>
      <dsp:spPr>
        <a:xfrm>
          <a:off x="0" y="2824941"/>
          <a:ext cx="76962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7430DBA-599C-403E-AAEF-F4B2D5C8BDCF}">
      <dsp:nvSpPr>
        <dsp:cNvPr id="0" name=""/>
        <dsp:cNvSpPr/>
      </dsp:nvSpPr>
      <dsp:spPr>
        <a:xfrm>
          <a:off x="384810" y="2618301"/>
          <a:ext cx="5387340" cy="413280"/>
        </a:xfrm>
        <a:prstGeom prst="roundRect">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622300">
            <a:lnSpc>
              <a:spcPct val="90000"/>
            </a:lnSpc>
            <a:spcBef>
              <a:spcPct val="0"/>
            </a:spcBef>
            <a:spcAft>
              <a:spcPct val="35000"/>
            </a:spcAft>
            <a:buNone/>
          </a:pPr>
          <a:r>
            <a:rPr lang="en-US" sz="1400" b="1" kern="1200" dirty="0"/>
            <a:t>5. Code the algorithm into a specific programming language </a:t>
          </a:r>
        </a:p>
      </dsp:txBody>
      <dsp:txXfrm>
        <a:off x="404985" y="2638476"/>
        <a:ext cx="5346990" cy="372930"/>
      </dsp:txXfrm>
    </dsp:sp>
    <dsp:sp modelId="{3FEE2342-38C3-47C8-BA9C-8BAFF2FC9E4A}">
      <dsp:nvSpPr>
        <dsp:cNvPr id="0" name=""/>
        <dsp:cNvSpPr/>
      </dsp:nvSpPr>
      <dsp:spPr>
        <a:xfrm>
          <a:off x="0" y="3459981"/>
          <a:ext cx="76962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483C5-67D9-44AF-8407-1E43F788E6EB}">
      <dsp:nvSpPr>
        <dsp:cNvPr id="0" name=""/>
        <dsp:cNvSpPr/>
      </dsp:nvSpPr>
      <dsp:spPr>
        <a:xfrm>
          <a:off x="384810" y="3253341"/>
          <a:ext cx="5387340" cy="41328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6. Run the program on the computer </a:t>
          </a:r>
        </a:p>
      </dsp:txBody>
      <dsp:txXfrm>
        <a:off x="404985" y="3273516"/>
        <a:ext cx="5346990" cy="372930"/>
      </dsp:txXfrm>
    </dsp:sp>
    <dsp:sp modelId="{44658C82-6F99-48DD-9F60-234171C465EC}">
      <dsp:nvSpPr>
        <dsp:cNvPr id="0" name=""/>
        <dsp:cNvSpPr/>
      </dsp:nvSpPr>
      <dsp:spPr>
        <a:xfrm>
          <a:off x="0" y="4095021"/>
          <a:ext cx="7696200" cy="352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CFB7083-F88E-422F-806D-B5F608B2BA6D}">
      <dsp:nvSpPr>
        <dsp:cNvPr id="0" name=""/>
        <dsp:cNvSpPr/>
      </dsp:nvSpPr>
      <dsp:spPr>
        <a:xfrm>
          <a:off x="384810" y="3888381"/>
          <a:ext cx="5387340" cy="413280"/>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7. Document and maintain the program </a:t>
          </a:r>
        </a:p>
      </dsp:txBody>
      <dsp:txXfrm>
        <a:off x="404985" y="3908556"/>
        <a:ext cx="534699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26/09/21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26/09/21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26/09/21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 name="Title 1"/>
          <p:cNvSpPr>
            <a:spLocks noGrp="1"/>
          </p:cNvSpPr>
          <p:nvPr>
            <p:ph type="title"/>
          </p:nvPr>
        </p:nvSpPr>
        <p:spPr>
          <a:xfrm>
            <a:off x="1143000" y="1371600"/>
            <a:ext cx="7543800" cy="639688"/>
          </a:xfrm>
        </p:spPr>
        <p:txBody>
          <a:bodyPr>
            <a:normAutofit/>
          </a:bodyPr>
          <a:lstStyle>
            <a:lvl1pPr algn="ctr">
              <a:defRPr sz="225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8"/>
            <a:ext cx="2133600" cy="365125"/>
          </a:xfrm>
        </p:spPr>
        <p:txBody>
          <a:bodyPr/>
          <a:lstStyle/>
          <a:p>
            <a:fld id="{075452B5-0650-42E1-A4DB-E6F37FF895E4}" type="datetimeFigureOut">
              <a:rPr lang="id-ID" smtClean="0"/>
              <a:t>26/09/21</a:t>
            </a:fld>
            <a:endParaRPr lang="id-ID"/>
          </a:p>
        </p:txBody>
      </p:sp>
      <p:sp>
        <p:nvSpPr>
          <p:cNvPr id="9" name="Footer Placeholder 4"/>
          <p:cNvSpPr>
            <a:spLocks noGrp="1"/>
          </p:cNvSpPr>
          <p:nvPr>
            <p:ph type="ftr" sz="quarter" idx="11"/>
          </p:nvPr>
        </p:nvSpPr>
        <p:spPr>
          <a:xfrm>
            <a:off x="3124200" y="6453338"/>
            <a:ext cx="2895600" cy="365125"/>
          </a:xfrm>
        </p:spPr>
        <p:txBody>
          <a:bodyPr/>
          <a:lstStyle/>
          <a:p>
            <a:endParaRPr lang="id-ID"/>
          </a:p>
        </p:txBody>
      </p:sp>
      <p:sp>
        <p:nvSpPr>
          <p:cNvPr id="10" name="Slide Number Placeholder 5"/>
          <p:cNvSpPr>
            <a:spLocks noGrp="1"/>
          </p:cNvSpPr>
          <p:nvPr>
            <p:ph type="sldNum" sz="quarter" idx="12"/>
          </p:nvPr>
        </p:nvSpPr>
        <p:spPr>
          <a:xfrm>
            <a:off x="6553200" y="6453338"/>
            <a:ext cx="2133600" cy="365125"/>
          </a:xfrm>
        </p:spPr>
        <p:txBody>
          <a:bodyPr/>
          <a:lstStyle/>
          <a:p>
            <a:fld id="{97AF2B9D-1114-4B27-A807-24180C7C3F59}" type="slidenum">
              <a:rPr lang="id-ID" smtClean="0"/>
              <a:t>‹#›</a:t>
            </a:fld>
            <a:endParaRPr lang="id-ID"/>
          </a:p>
        </p:txBody>
      </p:sp>
      <p:sp>
        <p:nvSpPr>
          <p:cNvPr id="14" name="Content Placeholder 2"/>
          <p:cNvSpPr>
            <a:spLocks noGrp="1"/>
          </p:cNvSpPr>
          <p:nvPr>
            <p:ph idx="1"/>
          </p:nvPr>
        </p:nvSpPr>
        <p:spPr>
          <a:xfrm>
            <a:off x="1143001" y="2011290"/>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3868845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 name="Title 1"/>
          <p:cNvSpPr>
            <a:spLocks noGrp="1"/>
          </p:cNvSpPr>
          <p:nvPr>
            <p:ph type="title"/>
          </p:nvPr>
        </p:nvSpPr>
        <p:spPr>
          <a:xfrm>
            <a:off x="1143000" y="1371600"/>
            <a:ext cx="7543800" cy="639688"/>
          </a:xfrm>
        </p:spPr>
        <p:txBody>
          <a:bodyPr>
            <a:normAutofit/>
          </a:bodyPr>
          <a:lstStyle>
            <a:lvl1pPr algn="ctr">
              <a:defRPr sz="225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8"/>
            <a:ext cx="2133600" cy="365125"/>
          </a:xfrm>
        </p:spPr>
        <p:txBody>
          <a:bodyPr/>
          <a:lstStyle/>
          <a:p>
            <a:fld id="{075452B5-0650-42E1-A4DB-E6F37FF895E4}" type="datetimeFigureOut">
              <a:rPr lang="id-ID" smtClean="0"/>
              <a:t>26/09/21</a:t>
            </a:fld>
            <a:endParaRPr lang="id-ID"/>
          </a:p>
        </p:txBody>
      </p:sp>
      <p:sp>
        <p:nvSpPr>
          <p:cNvPr id="9" name="Footer Placeholder 4"/>
          <p:cNvSpPr>
            <a:spLocks noGrp="1"/>
          </p:cNvSpPr>
          <p:nvPr>
            <p:ph type="ftr" sz="quarter" idx="11"/>
          </p:nvPr>
        </p:nvSpPr>
        <p:spPr>
          <a:xfrm>
            <a:off x="3124200" y="6453338"/>
            <a:ext cx="2895600" cy="365125"/>
          </a:xfrm>
        </p:spPr>
        <p:txBody>
          <a:bodyPr/>
          <a:lstStyle/>
          <a:p>
            <a:endParaRPr lang="id-ID"/>
          </a:p>
        </p:txBody>
      </p:sp>
      <p:sp>
        <p:nvSpPr>
          <p:cNvPr id="10" name="Slide Number Placeholder 5"/>
          <p:cNvSpPr>
            <a:spLocks noGrp="1"/>
          </p:cNvSpPr>
          <p:nvPr>
            <p:ph type="sldNum" sz="quarter" idx="12"/>
          </p:nvPr>
        </p:nvSpPr>
        <p:spPr>
          <a:xfrm>
            <a:off x="6553200" y="6453338"/>
            <a:ext cx="2133600" cy="365125"/>
          </a:xfrm>
        </p:spPr>
        <p:txBody>
          <a:bodyPr/>
          <a:lstStyle/>
          <a:p>
            <a:fld id="{97AF2B9D-1114-4B27-A807-24180C7C3F59}" type="slidenum">
              <a:rPr lang="id-ID" smtClean="0"/>
              <a:t>‹#›</a:t>
            </a:fld>
            <a:endParaRPr lang="id-ID"/>
          </a:p>
        </p:txBody>
      </p:sp>
      <p:sp>
        <p:nvSpPr>
          <p:cNvPr id="14" name="Content Placeholder 2"/>
          <p:cNvSpPr>
            <a:spLocks noGrp="1"/>
          </p:cNvSpPr>
          <p:nvPr>
            <p:ph idx="1"/>
          </p:nvPr>
        </p:nvSpPr>
        <p:spPr>
          <a:xfrm>
            <a:off x="1143001" y="2011290"/>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156353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 name="Title 1"/>
          <p:cNvSpPr>
            <a:spLocks noGrp="1"/>
          </p:cNvSpPr>
          <p:nvPr>
            <p:ph type="title"/>
          </p:nvPr>
        </p:nvSpPr>
        <p:spPr>
          <a:xfrm>
            <a:off x="1143000" y="1371600"/>
            <a:ext cx="7543800" cy="639688"/>
          </a:xfrm>
        </p:spPr>
        <p:txBody>
          <a:bodyPr>
            <a:normAutofit/>
          </a:bodyPr>
          <a:lstStyle>
            <a:lvl1pPr algn="ctr">
              <a:defRPr sz="225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8"/>
            <a:ext cx="2133600" cy="365125"/>
          </a:xfrm>
        </p:spPr>
        <p:txBody>
          <a:bodyPr/>
          <a:lstStyle/>
          <a:p>
            <a:fld id="{075452B5-0650-42E1-A4DB-E6F37FF895E4}" type="datetimeFigureOut">
              <a:rPr lang="id-ID" smtClean="0"/>
              <a:t>26/09/21</a:t>
            </a:fld>
            <a:endParaRPr lang="id-ID"/>
          </a:p>
        </p:txBody>
      </p:sp>
      <p:sp>
        <p:nvSpPr>
          <p:cNvPr id="9" name="Footer Placeholder 4"/>
          <p:cNvSpPr>
            <a:spLocks noGrp="1"/>
          </p:cNvSpPr>
          <p:nvPr>
            <p:ph type="ftr" sz="quarter" idx="11"/>
          </p:nvPr>
        </p:nvSpPr>
        <p:spPr>
          <a:xfrm>
            <a:off x="3124200" y="6453338"/>
            <a:ext cx="2895600" cy="365125"/>
          </a:xfrm>
        </p:spPr>
        <p:txBody>
          <a:bodyPr/>
          <a:lstStyle/>
          <a:p>
            <a:endParaRPr lang="id-ID"/>
          </a:p>
        </p:txBody>
      </p:sp>
      <p:sp>
        <p:nvSpPr>
          <p:cNvPr id="10" name="Slide Number Placeholder 5"/>
          <p:cNvSpPr>
            <a:spLocks noGrp="1"/>
          </p:cNvSpPr>
          <p:nvPr>
            <p:ph type="sldNum" sz="quarter" idx="12"/>
          </p:nvPr>
        </p:nvSpPr>
        <p:spPr>
          <a:xfrm>
            <a:off x="6553200" y="6453338"/>
            <a:ext cx="2133600" cy="365125"/>
          </a:xfrm>
        </p:spPr>
        <p:txBody>
          <a:bodyPr/>
          <a:lstStyle/>
          <a:p>
            <a:fld id="{97AF2B9D-1114-4B27-A807-24180C7C3F59}" type="slidenum">
              <a:rPr lang="id-ID" smtClean="0"/>
              <a:t>‹#›</a:t>
            </a:fld>
            <a:endParaRPr lang="id-ID"/>
          </a:p>
        </p:txBody>
      </p:sp>
      <p:sp>
        <p:nvSpPr>
          <p:cNvPr id="14" name="Content Placeholder 2"/>
          <p:cNvSpPr>
            <a:spLocks noGrp="1"/>
          </p:cNvSpPr>
          <p:nvPr>
            <p:ph idx="1"/>
          </p:nvPr>
        </p:nvSpPr>
        <p:spPr>
          <a:xfrm>
            <a:off x="1143001" y="2011290"/>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974021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 name="Title 1"/>
          <p:cNvSpPr>
            <a:spLocks noGrp="1"/>
          </p:cNvSpPr>
          <p:nvPr>
            <p:ph type="title"/>
          </p:nvPr>
        </p:nvSpPr>
        <p:spPr>
          <a:xfrm>
            <a:off x="1143000" y="1371600"/>
            <a:ext cx="7543800" cy="639688"/>
          </a:xfrm>
        </p:spPr>
        <p:txBody>
          <a:bodyPr>
            <a:normAutofit/>
          </a:bodyPr>
          <a:lstStyle>
            <a:lvl1pPr algn="ctr">
              <a:defRPr sz="225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8"/>
            <a:ext cx="2133600" cy="365125"/>
          </a:xfrm>
        </p:spPr>
        <p:txBody>
          <a:bodyPr/>
          <a:lstStyle/>
          <a:p>
            <a:fld id="{075452B5-0650-42E1-A4DB-E6F37FF895E4}" type="datetimeFigureOut">
              <a:rPr lang="id-ID" smtClean="0"/>
              <a:t>26/09/21</a:t>
            </a:fld>
            <a:endParaRPr lang="id-ID"/>
          </a:p>
        </p:txBody>
      </p:sp>
      <p:sp>
        <p:nvSpPr>
          <p:cNvPr id="9" name="Footer Placeholder 4"/>
          <p:cNvSpPr>
            <a:spLocks noGrp="1"/>
          </p:cNvSpPr>
          <p:nvPr>
            <p:ph type="ftr" sz="quarter" idx="11"/>
          </p:nvPr>
        </p:nvSpPr>
        <p:spPr>
          <a:xfrm>
            <a:off x="3124200" y="6453338"/>
            <a:ext cx="2895600" cy="365125"/>
          </a:xfrm>
        </p:spPr>
        <p:txBody>
          <a:bodyPr/>
          <a:lstStyle/>
          <a:p>
            <a:endParaRPr lang="id-ID"/>
          </a:p>
        </p:txBody>
      </p:sp>
      <p:sp>
        <p:nvSpPr>
          <p:cNvPr id="10" name="Slide Number Placeholder 5"/>
          <p:cNvSpPr>
            <a:spLocks noGrp="1"/>
          </p:cNvSpPr>
          <p:nvPr>
            <p:ph type="sldNum" sz="quarter" idx="12"/>
          </p:nvPr>
        </p:nvSpPr>
        <p:spPr>
          <a:xfrm>
            <a:off x="6553200" y="6453338"/>
            <a:ext cx="2133600" cy="365125"/>
          </a:xfrm>
        </p:spPr>
        <p:txBody>
          <a:bodyPr/>
          <a:lstStyle/>
          <a:p>
            <a:fld id="{97AF2B9D-1114-4B27-A807-24180C7C3F59}" type="slidenum">
              <a:rPr lang="id-ID" smtClean="0"/>
              <a:t>‹#›</a:t>
            </a:fld>
            <a:endParaRPr lang="id-ID"/>
          </a:p>
        </p:txBody>
      </p:sp>
      <p:sp>
        <p:nvSpPr>
          <p:cNvPr id="14" name="Content Placeholder 2"/>
          <p:cNvSpPr>
            <a:spLocks noGrp="1"/>
          </p:cNvSpPr>
          <p:nvPr>
            <p:ph idx="1"/>
          </p:nvPr>
        </p:nvSpPr>
        <p:spPr>
          <a:xfrm>
            <a:off x="1143001" y="2011290"/>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659888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 name="Title 1"/>
          <p:cNvSpPr>
            <a:spLocks noGrp="1"/>
          </p:cNvSpPr>
          <p:nvPr>
            <p:ph type="title"/>
          </p:nvPr>
        </p:nvSpPr>
        <p:spPr>
          <a:xfrm>
            <a:off x="1143000" y="1371600"/>
            <a:ext cx="7543800" cy="639688"/>
          </a:xfrm>
        </p:spPr>
        <p:txBody>
          <a:bodyPr>
            <a:normAutofit/>
          </a:bodyPr>
          <a:lstStyle>
            <a:lvl1pPr algn="ctr">
              <a:defRPr sz="225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8"/>
            <a:ext cx="2133600" cy="365125"/>
          </a:xfrm>
        </p:spPr>
        <p:txBody>
          <a:bodyPr/>
          <a:lstStyle/>
          <a:p>
            <a:fld id="{075452B5-0650-42E1-A4DB-E6F37FF895E4}" type="datetimeFigureOut">
              <a:rPr lang="id-ID" smtClean="0"/>
              <a:t>26/09/21</a:t>
            </a:fld>
            <a:endParaRPr lang="id-ID"/>
          </a:p>
        </p:txBody>
      </p:sp>
      <p:sp>
        <p:nvSpPr>
          <p:cNvPr id="9" name="Footer Placeholder 4"/>
          <p:cNvSpPr>
            <a:spLocks noGrp="1"/>
          </p:cNvSpPr>
          <p:nvPr>
            <p:ph type="ftr" sz="quarter" idx="11"/>
          </p:nvPr>
        </p:nvSpPr>
        <p:spPr>
          <a:xfrm>
            <a:off x="3124200" y="6453338"/>
            <a:ext cx="2895600" cy="365125"/>
          </a:xfrm>
        </p:spPr>
        <p:txBody>
          <a:bodyPr/>
          <a:lstStyle/>
          <a:p>
            <a:endParaRPr lang="id-ID"/>
          </a:p>
        </p:txBody>
      </p:sp>
      <p:sp>
        <p:nvSpPr>
          <p:cNvPr id="10" name="Slide Number Placeholder 5"/>
          <p:cNvSpPr>
            <a:spLocks noGrp="1"/>
          </p:cNvSpPr>
          <p:nvPr>
            <p:ph type="sldNum" sz="quarter" idx="12"/>
          </p:nvPr>
        </p:nvSpPr>
        <p:spPr>
          <a:xfrm>
            <a:off x="6553200" y="6453338"/>
            <a:ext cx="2133600" cy="365125"/>
          </a:xfrm>
        </p:spPr>
        <p:txBody>
          <a:bodyPr/>
          <a:lstStyle/>
          <a:p>
            <a:fld id="{97AF2B9D-1114-4B27-A807-24180C7C3F59}" type="slidenum">
              <a:rPr lang="id-ID" smtClean="0"/>
              <a:t>‹#›</a:t>
            </a:fld>
            <a:endParaRPr lang="id-ID"/>
          </a:p>
        </p:txBody>
      </p:sp>
      <p:sp>
        <p:nvSpPr>
          <p:cNvPr id="14" name="Content Placeholder 2"/>
          <p:cNvSpPr>
            <a:spLocks noGrp="1"/>
          </p:cNvSpPr>
          <p:nvPr>
            <p:ph idx="1"/>
          </p:nvPr>
        </p:nvSpPr>
        <p:spPr>
          <a:xfrm>
            <a:off x="1143001" y="2011290"/>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57135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26/09/21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26/09/21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26/09/21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26/09/21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26/09/21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26/09/21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26/09/21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26/09/21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26/09/21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42BE-9CC3-472D-8769-4ECC7A8913B7}"/>
              </a:ext>
            </a:extLst>
          </p:cNvPr>
          <p:cNvSpPr>
            <a:spLocks noGrp="1"/>
          </p:cNvSpPr>
          <p:nvPr>
            <p:ph type="ctrTitle"/>
          </p:nvPr>
        </p:nvSpPr>
        <p:spPr>
          <a:xfrm>
            <a:off x="1835696" y="3081822"/>
            <a:ext cx="7128792" cy="1890228"/>
          </a:xfrm>
        </p:spPr>
        <p:txBody>
          <a:bodyPr>
            <a:noAutofit/>
          </a:bodyPr>
          <a:lstStyle/>
          <a:p>
            <a:r>
              <a:rPr lang="id-ID" sz="2700" dirty="0"/>
              <a:t>COMP6798001 Program Design </a:t>
            </a:r>
            <a:r>
              <a:rPr lang="id-ID" sz="2700" dirty="0" err="1"/>
              <a:t>Method</a:t>
            </a:r>
            <a:br>
              <a:rPr lang="id-ID" sz="2700" dirty="0"/>
            </a:br>
            <a:r>
              <a:rPr lang="id-ID" sz="2700" dirty="0"/>
              <a:t>D3092 – Irma Irawati Ibrahim</a:t>
            </a:r>
          </a:p>
        </p:txBody>
      </p:sp>
    </p:spTree>
    <p:extLst>
      <p:ext uri="{BB962C8B-B14F-4D97-AF65-F5344CB8AC3E}">
        <p14:creationId xmlns:p14="http://schemas.microsoft.com/office/powerpoint/2010/main" val="477589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76200"/>
            <a:ext cx="7067128" cy="1143000"/>
          </a:xfrm>
        </p:spPr>
        <p:txBody>
          <a:bodyPr/>
          <a:lstStyle/>
          <a:p>
            <a:r>
              <a:rPr lang="id-ID" dirty="0"/>
              <a:t>Sub Topics</a:t>
            </a:r>
            <a:endParaRPr lang="en-US" dirty="0"/>
          </a:p>
        </p:txBody>
      </p:sp>
      <p:sp>
        <p:nvSpPr>
          <p:cNvPr id="6" name="Content Placeholder 2"/>
          <p:cNvSpPr txBox="1">
            <a:spLocks/>
          </p:cNvSpPr>
          <p:nvPr/>
        </p:nvSpPr>
        <p:spPr>
          <a:xfrm>
            <a:off x="609600" y="1066800"/>
            <a:ext cx="8077200" cy="5638799"/>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solidFill>
                <a:schemeClr val="bg1"/>
              </a:solidFill>
            </a:endParaRPr>
          </a:p>
        </p:txBody>
      </p:sp>
      <p:sp>
        <p:nvSpPr>
          <p:cNvPr id="5" name="Content Placeholder 2"/>
          <p:cNvSpPr txBox="1">
            <a:spLocks/>
          </p:cNvSpPr>
          <p:nvPr/>
        </p:nvSpPr>
        <p:spPr>
          <a:xfrm>
            <a:off x="471055" y="1524000"/>
            <a:ext cx="8229600" cy="371475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solidFill>
                  <a:schemeClr val="bg1"/>
                </a:solidFill>
              </a:rPr>
              <a:t>designing Programs</a:t>
            </a:r>
          </a:p>
          <a:p>
            <a:pPr>
              <a:defRPr/>
            </a:pPr>
            <a:r>
              <a:rPr lang="en-US" dirty="0">
                <a:solidFill>
                  <a:schemeClr val="bg1"/>
                </a:solidFill>
              </a:rPr>
              <a:t>Input, Output, variables</a:t>
            </a:r>
          </a:p>
          <a:p>
            <a:pPr>
              <a:defRPr/>
            </a:pPr>
            <a:r>
              <a:rPr lang="en-US" dirty="0">
                <a:solidFill>
                  <a:schemeClr val="bg1"/>
                </a:solidFill>
              </a:rPr>
              <a:t>Assignment and Calculations</a:t>
            </a:r>
          </a:p>
          <a:p>
            <a:pPr>
              <a:defRPr/>
            </a:pPr>
            <a:r>
              <a:rPr lang="en-US" dirty="0">
                <a:solidFill>
                  <a:schemeClr val="bg1"/>
                </a:solidFill>
              </a:rPr>
              <a:t>Declaration and Data Types</a:t>
            </a:r>
          </a:p>
          <a:p>
            <a:pPr>
              <a:defRPr/>
            </a:pPr>
            <a:r>
              <a:rPr lang="en-US" dirty="0">
                <a:solidFill>
                  <a:schemeClr val="bg1"/>
                </a:solidFill>
              </a:rPr>
              <a:t>Named Constant</a:t>
            </a:r>
          </a:p>
          <a:p>
            <a:pPr>
              <a:defRPr/>
            </a:pPr>
            <a:r>
              <a:rPr lang="en-US" dirty="0">
                <a:solidFill>
                  <a:schemeClr val="bg1"/>
                </a:solidFill>
              </a:rPr>
              <a:t>Hand Tracing a program</a:t>
            </a:r>
          </a:p>
          <a:p>
            <a:pPr>
              <a:defRPr/>
            </a:pPr>
            <a:r>
              <a:rPr lang="en-US" dirty="0">
                <a:solidFill>
                  <a:schemeClr val="bg1"/>
                </a:solidFill>
              </a:rPr>
              <a:t>Documenting a program</a:t>
            </a:r>
          </a:p>
          <a:p>
            <a:pPr>
              <a:defRPr/>
            </a:pPr>
            <a:r>
              <a:rPr lang="en-US" dirty="0">
                <a:solidFill>
                  <a:schemeClr val="bg1"/>
                </a:solidFill>
              </a:rPr>
              <a:t>Designing your first program</a:t>
            </a:r>
          </a:p>
          <a:p>
            <a:pPr>
              <a:defRPr/>
            </a:pPr>
            <a:endParaRPr lang="en-US" dirty="0">
              <a:solidFill>
                <a:schemeClr val="bg1"/>
              </a:solidFill>
            </a:endParaRPr>
          </a:p>
          <a:p>
            <a:pPr marL="0" indent="0">
              <a:buFontTx/>
              <a:buNone/>
              <a:defRPr/>
            </a:pPr>
            <a:endParaRPr lang="en-US" dirty="0">
              <a:solidFill>
                <a:schemeClr val="bg1"/>
              </a:solidFill>
            </a:endParaRPr>
          </a:p>
          <a:p>
            <a:pPr>
              <a:buFontTx/>
              <a:buNone/>
              <a:defRPr/>
            </a:pPr>
            <a:endParaRPr lang="en-US" dirty="0"/>
          </a:p>
        </p:txBody>
      </p:sp>
    </p:spTree>
    <p:extLst>
      <p:ext uri="{BB962C8B-B14F-4D97-AF65-F5344CB8AC3E}">
        <p14:creationId xmlns:p14="http://schemas.microsoft.com/office/powerpoint/2010/main" val="75811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28800"/>
            <a:ext cx="7453064" cy="4492352"/>
          </a:xfrm>
        </p:spPr>
        <p:txBody>
          <a:bodyPr>
            <a:normAutofit/>
          </a:bodyPr>
          <a:lstStyle/>
          <a:p>
            <a:pPr algn="ctr"/>
            <a:br>
              <a:rPr lang="en-US" sz="2400" dirty="0"/>
            </a:br>
            <a:r>
              <a:rPr lang="en-US" sz="2400" dirty="0"/>
              <a:t>These slides have been adapted from:</a:t>
            </a:r>
            <a:br>
              <a:rPr lang="en-US" sz="2400" dirty="0"/>
            </a:br>
            <a:br>
              <a:rPr lang="en-US" sz="2400" dirty="0"/>
            </a:br>
            <a:r>
              <a:rPr lang="en-US" sz="2400" dirty="0"/>
              <a:t>Gaddis, T. (2019). Starting Out with Programming Logic and Design</a:t>
            </a:r>
            <a:r>
              <a:rPr lang="id-ID" sz="2400" dirty="0"/>
              <a:t> </a:t>
            </a:r>
            <a:r>
              <a:rPr lang="en-US" sz="2400" dirty="0"/>
              <a:t>5</a:t>
            </a:r>
            <a:r>
              <a:rPr lang="id-ID" sz="2400" baseline="30000" dirty="0"/>
              <a:t>th. </a:t>
            </a:r>
            <a:br>
              <a:rPr lang="id-ID" sz="2400" baseline="30000" dirty="0"/>
            </a:br>
            <a:r>
              <a:rPr lang="en-US" sz="2400" dirty="0"/>
              <a:t>ISBN: </a:t>
            </a:r>
            <a:r>
              <a:rPr lang="id-ID" sz="2400" dirty="0"/>
              <a:t>978-0-13-480115-5</a:t>
            </a:r>
            <a:br>
              <a:rPr lang="id-ID" sz="2400" dirty="0"/>
            </a:br>
            <a:br>
              <a:rPr lang="en-US" sz="2400" dirty="0"/>
            </a:br>
            <a:br>
              <a:rPr lang="en-US" sz="2400" dirty="0"/>
            </a:br>
            <a:r>
              <a:rPr lang="en-US" sz="2400" dirty="0"/>
              <a:t>Chapter 2</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
        <p:nvSpPr>
          <p:cNvPr id="4" name="Content Placeholder 2"/>
          <p:cNvSpPr>
            <a:spLocks noGrp="1"/>
          </p:cNvSpPr>
          <p:nvPr>
            <p:ph idx="1"/>
          </p:nvPr>
        </p:nvSpPr>
        <p:spPr>
          <a:xfrm>
            <a:off x="1828800" y="1628775"/>
            <a:ext cx="6858000" cy="3517900"/>
          </a:xfrm>
        </p:spPr>
        <p:txBody>
          <a:bodyPr/>
          <a:lstStyle/>
          <a:p>
            <a:pPr>
              <a:buFontTx/>
              <a:buNone/>
            </a:pPr>
            <a:r>
              <a:rPr lang="en-US" altLang="en-US" dirty="0"/>
              <a:t>At the end of this lecture, students are able to:</a:t>
            </a:r>
          </a:p>
          <a:p>
            <a:pPr>
              <a:buFontTx/>
              <a:buNone/>
            </a:pPr>
            <a:r>
              <a:rPr lang="en-US" altLang="en-US" dirty="0"/>
              <a:t>LO1: To explain the program development cycle</a:t>
            </a:r>
          </a:p>
          <a:p>
            <a:pPr>
              <a:buFontTx/>
              <a:buNone/>
            </a:pPr>
            <a:r>
              <a:rPr lang="en-US" altLang="en-US" dirty="0"/>
              <a:t>LO2: To write pseudo-code to solve simple problem</a:t>
            </a:r>
          </a:p>
        </p:txBody>
      </p:sp>
    </p:spTree>
    <p:extLst>
      <p:ext uri="{BB962C8B-B14F-4D97-AF65-F5344CB8AC3E}">
        <p14:creationId xmlns:p14="http://schemas.microsoft.com/office/powerpoint/2010/main" val="994908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E9E8F46-2957-4FA3-B062-8F9E1998D09C}"/>
              </a:ext>
            </a:extLst>
          </p:cNvPr>
          <p:cNvSpPr>
            <a:spLocks noGrp="1"/>
          </p:cNvSpPr>
          <p:nvPr>
            <p:ph type="ftr" sz="quarter" idx="11"/>
          </p:nvPr>
        </p:nvSpPr>
        <p:spPr/>
        <p:txBody>
          <a:bodyPr/>
          <a:lstStyle/>
          <a:p>
            <a:pPr>
              <a:defRPr/>
            </a:pPr>
            <a:r>
              <a:rPr lang="en-US" altLang="id-ID"/>
              <a:t>Simple Program Design, Fourth Edition        Chapter 1</a:t>
            </a:r>
          </a:p>
        </p:txBody>
      </p:sp>
      <p:sp>
        <p:nvSpPr>
          <p:cNvPr id="6" name="Slide Number Placeholder 5">
            <a:extLst>
              <a:ext uri="{FF2B5EF4-FFF2-40B4-BE49-F238E27FC236}">
                <a16:creationId xmlns:a16="http://schemas.microsoft.com/office/drawing/2014/main" id="{1B833B11-3DA6-48D9-B36D-757E207DF4D6}"/>
              </a:ext>
            </a:extLst>
          </p:cNvPr>
          <p:cNvSpPr>
            <a:spLocks noGrp="1"/>
          </p:cNvSpPr>
          <p:nvPr>
            <p:ph type="sldNum" sz="quarter" idx="12"/>
          </p:nvPr>
        </p:nvSpPr>
        <p:spPr/>
        <p:txBody>
          <a:bodyPr/>
          <a:lstStyle/>
          <a:p>
            <a:pPr>
              <a:defRPr/>
            </a:pPr>
            <a:fld id="{060B85A2-24EE-4133-A39B-54BB9EB55E77}" type="slidenum">
              <a:rPr lang="en-US" altLang="id-ID"/>
              <a:pPr>
                <a:defRPr/>
              </a:pPr>
              <a:t>13</a:t>
            </a:fld>
            <a:endParaRPr lang="en-US" altLang="id-ID"/>
          </a:p>
        </p:txBody>
      </p:sp>
      <p:sp>
        <p:nvSpPr>
          <p:cNvPr id="5124" name="Rectangle 2">
            <a:extLst>
              <a:ext uri="{FF2B5EF4-FFF2-40B4-BE49-F238E27FC236}">
                <a16:creationId xmlns:a16="http://schemas.microsoft.com/office/drawing/2014/main" id="{5133B45C-4134-44E4-9B85-18DA21997F14}"/>
              </a:ext>
            </a:extLst>
          </p:cNvPr>
          <p:cNvSpPr>
            <a:spLocks noGrp="1" noChangeArrowheads="1"/>
          </p:cNvSpPr>
          <p:nvPr>
            <p:ph type="title"/>
          </p:nvPr>
        </p:nvSpPr>
        <p:spPr>
          <a:xfrm>
            <a:off x="1619250" y="304800"/>
            <a:ext cx="7067550" cy="1143000"/>
          </a:xfrm>
        </p:spPr>
        <p:txBody>
          <a:bodyPr/>
          <a:lstStyle/>
          <a:p>
            <a:pPr eaLnBrk="1" hangingPunct="1"/>
            <a:r>
              <a:rPr lang="en-US" altLang="id-ID"/>
              <a:t>Program Design</a:t>
            </a:r>
          </a:p>
        </p:txBody>
      </p:sp>
      <p:sp>
        <p:nvSpPr>
          <p:cNvPr id="5125" name="Rectangle 3">
            <a:extLst>
              <a:ext uri="{FF2B5EF4-FFF2-40B4-BE49-F238E27FC236}">
                <a16:creationId xmlns:a16="http://schemas.microsoft.com/office/drawing/2014/main" id="{CD76C378-E328-4909-A88E-6310B8C7A9C5}"/>
              </a:ext>
            </a:extLst>
          </p:cNvPr>
          <p:cNvSpPr>
            <a:spLocks noGrp="1" noChangeArrowheads="1"/>
          </p:cNvSpPr>
          <p:nvPr>
            <p:ph type="body" idx="1"/>
          </p:nvPr>
        </p:nvSpPr>
        <p:spPr>
          <a:xfrm>
            <a:off x="1619250" y="1684337"/>
            <a:ext cx="7067550" cy="3489325"/>
          </a:xfrm>
        </p:spPr>
        <p:txBody>
          <a:bodyPr/>
          <a:lstStyle/>
          <a:p>
            <a:pPr marL="457200" indent="-457200" eaLnBrk="1" hangingPunct="1"/>
            <a:r>
              <a:rPr lang="en-US" altLang="id-ID" dirty="0"/>
              <a:t>Most good programs require good planning before they are written. This is called Program Design.</a:t>
            </a:r>
          </a:p>
        </p:txBody>
      </p:sp>
      <p:pic>
        <p:nvPicPr>
          <p:cNvPr id="5126" name="Picture 6" descr="design">
            <a:extLst>
              <a:ext uri="{FF2B5EF4-FFF2-40B4-BE49-F238E27FC236}">
                <a16:creationId xmlns:a16="http://schemas.microsoft.com/office/drawing/2014/main" id="{CE211646-48FC-4A35-ABD4-DF49FD543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743200"/>
            <a:ext cx="3200400"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969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a:xfrm>
            <a:off x="2133600" y="152400"/>
            <a:ext cx="6837363" cy="792163"/>
          </a:xfrm>
        </p:spPr>
        <p:txBody>
          <a:bodyPr/>
          <a:lstStyle/>
          <a:p>
            <a:pPr algn="r"/>
            <a:r>
              <a:rPr lang="en-US" altLang="en-US" dirty="0"/>
              <a:t>CHAPTER 1 : PROGRAM DESIGN</a:t>
            </a:r>
          </a:p>
        </p:txBody>
      </p:sp>
      <p:sp>
        <p:nvSpPr>
          <p:cNvPr id="7" name="Subtitle 6"/>
          <p:cNvSpPr>
            <a:spLocks noGrp="1"/>
          </p:cNvSpPr>
          <p:nvPr>
            <p:ph type="subTitle" idx="13"/>
          </p:nvPr>
        </p:nvSpPr>
        <p:spPr>
          <a:xfrm>
            <a:off x="1981200" y="838200"/>
            <a:ext cx="6840538" cy="504825"/>
          </a:xfrm>
        </p:spPr>
        <p:txBody>
          <a:bodyPr/>
          <a:lstStyle/>
          <a:p>
            <a:pPr marL="0" indent="0" algn="r">
              <a:buFont typeface="Arial" panose="020B0604020202020204" pitchFamily="34" charset="0"/>
              <a:buNone/>
              <a:defRPr/>
            </a:pPr>
            <a:r>
              <a:rPr lang="en-US" altLang="en-US" dirty="0"/>
              <a:t>1.1 Steps in Program Development </a:t>
            </a:r>
          </a:p>
        </p:txBody>
      </p:sp>
      <p:graphicFrame>
        <p:nvGraphicFramePr>
          <p:cNvPr id="8" name="Content Placeholder 3"/>
          <p:cNvGraphicFramePr>
            <a:graphicFrameLocks noGrp="1"/>
          </p:cNvGraphicFramePr>
          <p:nvPr>
            <p:ph idx="1"/>
          </p:nvPr>
        </p:nvGraphicFramePr>
        <p:xfrm>
          <a:off x="1087660" y="1620763"/>
          <a:ext cx="76962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346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Designing a Program</a:t>
            </a:r>
          </a:p>
        </p:txBody>
      </p:sp>
      <p:sp>
        <p:nvSpPr>
          <p:cNvPr id="4" name="Rectangle 3"/>
          <p:cNvSpPr txBox="1">
            <a:spLocks noChangeArrowheads="1"/>
          </p:cNvSpPr>
          <p:nvPr/>
        </p:nvSpPr>
        <p:spPr bwMode="auto">
          <a:xfrm>
            <a:off x="1143000" y="2000250"/>
            <a:ext cx="7239000" cy="3690938"/>
          </a:xfrm>
          <a:prstGeom prst="rect">
            <a:avLst/>
          </a:prstGeom>
          <a:noFill/>
          <a:ln w="9525">
            <a:noFill/>
            <a:miter lim="800000"/>
            <a:headEnd/>
            <a:tailEnd/>
          </a:ln>
        </p:spPr>
        <p:txBody>
          <a:bodyPr/>
          <a:lstStyle/>
          <a:p>
            <a:pPr marL="342900" indent="-342900" eaLnBrk="0" hangingPunct="0">
              <a:spcBef>
                <a:spcPct val="20000"/>
              </a:spcBef>
              <a:buFontTx/>
              <a:buChar char="•"/>
              <a:defRPr/>
            </a:pPr>
            <a:endParaRPr lang="en-US" sz="2000" kern="0" dirty="0">
              <a:latin typeface="+mn-lt"/>
            </a:endParaRPr>
          </a:p>
        </p:txBody>
      </p:sp>
      <p:sp>
        <p:nvSpPr>
          <p:cNvPr id="7" name="Rectangle 3"/>
          <p:cNvSpPr>
            <a:spLocks noGrp="1" noChangeArrowheads="1"/>
          </p:cNvSpPr>
          <p:nvPr>
            <p:ph idx="1"/>
          </p:nvPr>
        </p:nvSpPr>
        <p:spPr>
          <a:xfrm>
            <a:off x="1143000" y="1628775"/>
            <a:ext cx="7543800" cy="3517900"/>
          </a:xfrm>
        </p:spPr>
        <p:txBody>
          <a:bodyPr/>
          <a:lstStyle/>
          <a:p>
            <a:pPr marL="0" indent="0">
              <a:buNone/>
            </a:pPr>
            <a:r>
              <a:rPr lang="en-US" sz="2800" dirty="0"/>
              <a:t>The program development cycle</a:t>
            </a:r>
          </a:p>
          <a:p>
            <a:endParaRPr lang="en-US" dirty="0"/>
          </a:p>
        </p:txBody>
      </p:sp>
      <p:pic>
        <p:nvPicPr>
          <p:cNvPr id="3" name="Picture 2">
            <a:extLst>
              <a:ext uri="{FF2B5EF4-FFF2-40B4-BE49-F238E27FC236}">
                <a16:creationId xmlns:a16="http://schemas.microsoft.com/office/drawing/2014/main" id="{CEC89960-A7D1-4687-9587-8DC497B7B485}"/>
              </a:ext>
            </a:extLst>
          </p:cNvPr>
          <p:cNvPicPr>
            <a:picLocks noChangeAspect="1"/>
          </p:cNvPicPr>
          <p:nvPr/>
        </p:nvPicPr>
        <p:blipFill>
          <a:blip r:embed="rId2"/>
          <a:stretch>
            <a:fillRect/>
          </a:stretch>
        </p:blipFill>
        <p:spPr>
          <a:xfrm>
            <a:off x="756439" y="2792348"/>
            <a:ext cx="8214368" cy="1073193"/>
          </a:xfrm>
          <a:prstGeom prst="rect">
            <a:avLst/>
          </a:prstGeom>
        </p:spPr>
      </p:pic>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1384178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Designing a Program</a:t>
            </a:r>
          </a:p>
        </p:txBody>
      </p:sp>
      <p:sp>
        <p:nvSpPr>
          <p:cNvPr id="4" name="Rectangle 3"/>
          <p:cNvSpPr txBox="1">
            <a:spLocks noChangeArrowheads="1"/>
          </p:cNvSpPr>
          <p:nvPr/>
        </p:nvSpPr>
        <p:spPr bwMode="auto">
          <a:xfrm>
            <a:off x="1143000" y="2000250"/>
            <a:ext cx="7239000" cy="3690938"/>
          </a:xfrm>
          <a:prstGeom prst="rect">
            <a:avLst/>
          </a:prstGeom>
          <a:noFill/>
          <a:ln w="9525">
            <a:noFill/>
            <a:miter lim="800000"/>
            <a:headEnd/>
            <a:tailEnd/>
          </a:ln>
        </p:spPr>
        <p:txBody>
          <a:bodyPr/>
          <a:lstStyle/>
          <a:p>
            <a:pPr marL="342900" indent="-342900" eaLnBrk="0" hangingPunct="0">
              <a:spcBef>
                <a:spcPct val="20000"/>
              </a:spcBef>
              <a:buFontTx/>
              <a:buChar char="•"/>
              <a:defRPr/>
            </a:pPr>
            <a:endParaRPr lang="en-US" sz="2000" kern="0" dirty="0">
              <a:latin typeface="+mn-lt"/>
            </a:endParaRPr>
          </a:p>
        </p:txBody>
      </p:sp>
      <p:sp>
        <p:nvSpPr>
          <p:cNvPr id="7" name="Rectangle 3"/>
          <p:cNvSpPr>
            <a:spLocks noGrp="1" noChangeArrowheads="1"/>
          </p:cNvSpPr>
          <p:nvPr>
            <p:ph idx="1"/>
          </p:nvPr>
        </p:nvSpPr>
        <p:spPr>
          <a:xfrm>
            <a:off x="1143000" y="1628775"/>
            <a:ext cx="7543800" cy="3517900"/>
          </a:xfrm>
        </p:spPr>
        <p:txBody>
          <a:bodyPr/>
          <a:lstStyle/>
          <a:p>
            <a:pPr marL="0" indent="0">
              <a:buNone/>
            </a:pPr>
            <a:r>
              <a:rPr lang="en-US" sz="2800" dirty="0"/>
              <a:t>Two steps in designing a program</a:t>
            </a:r>
          </a:p>
          <a:p>
            <a:pPr marL="457200" indent="-457200">
              <a:buFont typeface="+mj-lt"/>
              <a:buAutoNum type="arabicPeriod"/>
            </a:pPr>
            <a:r>
              <a:rPr lang="en-US" dirty="0"/>
              <a:t>Understand the tasks that the program is to perform.</a:t>
            </a:r>
          </a:p>
          <a:p>
            <a:pPr lvl="1"/>
            <a:r>
              <a:rPr lang="en-US" dirty="0"/>
              <a:t>Learning what the customer wants.</a:t>
            </a:r>
          </a:p>
          <a:p>
            <a:pPr marL="457200" indent="-457200">
              <a:buFont typeface="+mj-lt"/>
              <a:buAutoNum type="arabicPeriod"/>
            </a:pPr>
            <a:r>
              <a:rPr lang="en-US" dirty="0"/>
              <a:t>Determine the steps that must be taken to perform the task.</a:t>
            </a:r>
          </a:p>
          <a:p>
            <a:pPr lvl="1"/>
            <a:r>
              <a:rPr lang="en-US" dirty="0"/>
              <a:t>Create an algorithm, or step-by-step directions to solve the problem.</a:t>
            </a:r>
          </a:p>
          <a:p>
            <a:pPr lvl="1"/>
            <a:r>
              <a:rPr lang="en-US" dirty="0"/>
              <a:t>Use flowcharts and/or pseudocode to solve.</a:t>
            </a:r>
          </a:p>
          <a:p>
            <a:endParaRPr lang="en-US" dirty="0"/>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242621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B3DCC1A-F078-B542-BD9C-2ED452218811}"/>
              </a:ext>
            </a:extLst>
          </p:cNvPr>
          <p:cNvSpPr>
            <a:spLocks noGrp="1"/>
          </p:cNvSpPr>
          <p:nvPr>
            <p:ph type="title"/>
          </p:nvPr>
        </p:nvSpPr>
        <p:spPr>
          <a:xfrm>
            <a:off x="3124200" y="838200"/>
            <a:ext cx="5534025" cy="685800"/>
          </a:xfrm>
        </p:spPr>
        <p:txBody>
          <a:bodyPr/>
          <a:lstStyle/>
          <a:p>
            <a:pPr eaLnBrk="1" hangingPunct="1"/>
            <a:r>
              <a:rPr lang="en-US" altLang="en-US">
                <a:solidFill>
                  <a:schemeClr val="tx1"/>
                </a:solidFill>
              </a:rPr>
              <a:t>Defining the Problem </a:t>
            </a:r>
          </a:p>
        </p:txBody>
      </p:sp>
      <p:sp>
        <p:nvSpPr>
          <p:cNvPr id="33795" name="Content Placeholder 2">
            <a:extLst>
              <a:ext uri="{FF2B5EF4-FFF2-40B4-BE49-F238E27FC236}">
                <a16:creationId xmlns:a16="http://schemas.microsoft.com/office/drawing/2014/main" id="{E028D35F-7D68-924B-B42B-1AF9B9A20BF9}"/>
              </a:ext>
            </a:extLst>
          </p:cNvPr>
          <p:cNvSpPr>
            <a:spLocks noGrp="1"/>
          </p:cNvSpPr>
          <p:nvPr>
            <p:ph idx="1"/>
          </p:nvPr>
        </p:nvSpPr>
        <p:spPr>
          <a:xfrm>
            <a:off x="1143000" y="1600200"/>
            <a:ext cx="7443788" cy="4854575"/>
          </a:xfrm>
        </p:spPr>
        <p:txBody>
          <a:bodyPr/>
          <a:lstStyle/>
          <a:p>
            <a:pPr eaLnBrk="1" hangingPunct="1"/>
            <a:r>
              <a:rPr lang="en-US" altLang="en-US" sz="2600">
                <a:solidFill>
                  <a:srgbClr val="0081BD"/>
                </a:solidFill>
              </a:rPr>
              <a:t>Defining the problem involves carefully reading and rereading the problem until understand completely what is required </a:t>
            </a:r>
          </a:p>
          <a:p>
            <a:pPr eaLnBrk="1" hangingPunct="1"/>
            <a:r>
              <a:rPr lang="en-US" altLang="en-US" sz="2600">
                <a:solidFill>
                  <a:srgbClr val="0081BD"/>
                </a:solidFill>
              </a:rPr>
              <a:t>To help with this initial analysis, the problem should be divided into three separate components </a:t>
            </a:r>
          </a:p>
          <a:p>
            <a:pPr lvl="1" eaLnBrk="1" hangingPunct="1"/>
            <a:r>
              <a:rPr lang="en-US" altLang="en-US" sz="2600">
                <a:solidFill>
                  <a:srgbClr val="0081BD"/>
                </a:solidFill>
              </a:rPr>
              <a:t>Input : a list of the source data provided to the problem </a:t>
            </a:r>
          </a:p>
          <a:p>
            <a:pPr lvl="1" eaLnBrk="1" hangingPunct="1"/>
            <a:r>
              <a:rPr lang="en-US" altLang="en-US" sz="2600">
                <a:solidFill>
                  <a:srgbClr val="0081BD"/>
                </a:solidFill>
              </a:rPr>
              <a:t>Output : a list of the outputs required </a:t>
            </a:r>
          </a:p>
          <a:p>
            <a:pPr lvl="1" eaLnBrk="1" hangingPunct="1"/>
            <a:r>
              <a:rPr lang="en-US" altLang="en-US" sz="2600">
                <a:solidFill>
                  <a:srgbClr val="0081BD"/>
                </a:solidFill>
              </a:rPr>
              <a:t>Processing : a list of actions needed to produce the required outputs </a:t>
            </a:r>
          </a:p>
        </p:txBody>
      </p:sp>
    </p:spTree>
    <p:extLst>
      <p:ext uri="{BB962C8B-B14F-4D97-AF65-F5344CB8AC3E}">
        <p14:creationId xmlns:p14="http://schemas.microsoft.com/office/powerpoint/2010/main" val="1829666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Designing a Program</a:t>
            </a:r>
          </a:p>
        </p:txBody>
      </p:sp>
      <p:sp>
        <p:nvSpPr>
          <p:cNvPr id="4" name="Rectangle 3"/>
          <p:cNvSpPr txBox="1">
            <a:spLocks noChangeArrowheads="1"/>
          </p:cNvSpPr>
          <p:nvPr/>
        </p:nvSpPr>
        <p:spPr bwMode="auto">
          <a:xfrm>
            <a:off x="1143000" y="2000250"/>
            <a:ext cx="7239000" cy="3690938"/>
          </a:xfrm>
          <a:prstGeom prst="rect">
            <a:avLst/>
          </a:prstGeom>
          <a:noFill/>
          <a:ln w="9525">
            <a:noFill/>
            <a:miter lim="800000"/>
            <a:headEnd/>
            <a:tailEnd/>
          </a:ln>
        </p:spPr>
        <p:txBody>
          <a:bodyPr/>
          <a:lstStyle/>
          <a:p>
            <a:pPr marL="342900" indent="-342900" eaLnBrk="0" hangingPunct="0">
              <a:spcBef>
                <a:spcPct val="20000"/>
              </a:spcBef>
              <a:buFontTx/>
              <a:buChar char="•"/>
              <a:defRPr/>
            </a:pPr>
            <a:endParaRPr lang="en-US" sz="2000" kern="0" dirty="0">
              <a:latin typeface="+mn-lt"/>
            </a:endParaRP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9" name="Picture 8">
            <a:extLst>
              <a:ext uri="{FF2B5EF4-FFF2-40B4-BE49-F238E27FC236}">
                <a16:creationId xmlns:a16="http://schemas.microsoft.com/office/drawing/2014/main" id="{48D06707-FBB9-4D50-AD42-B21C8A049E3A}"/>
              </a:ext>
            </a:extLst>
          </p:cNvPr>
          <p:cNvPicPr>
            <a:picLocks noChangeAspect="1"/>
          </p:cNvPicPr>
          <p:nvPr/>
        </p:nvPicPr>
        <p:blipFill>
          <a:blip r:embed="rId2"/>
          <a:stretch>
            <a:fillRect/>
          </a:stretch>
        </p:blipFill>
        <p:spPr>
          <a:xfrm>
            <a:off x="166991" y="2847030"/>
            <a:ext cx="8748409" cy="2258369"/>
          </a:xfrm>
          <a:prstGeom prst="rect">
            <a:avLst/>
          </a:prstGeom>
        </p:spPr>
      </p:pic>
    </p:spTree>
    <p:extLst>
      <p:ext uri="{BB962C8B-B14F-4D97-AF65-F5344CB8AC3E}">
        <p14:creationId xmlns:p14="http://schemas.microsoft.com/office/powerpoint/2010/main" val="3166265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09800" y="152400"/>
            <a:ext cx="6837363" cy="792163"/>
          </a:xfrm>
        </p:spPr>
        <p:txBody>
          <a:bodyPr/>
          <a:lstStyle/>
          <a:p>
            <a:pPr algn="r"/>
            <a:r>
              <a:rPr lang="en-US" altLang="en-US" dirty="0"/>
              <a:t>1.1.1 Define the Problem</a:t>
            </a:r>
          </a:p>
        </p:txBody>
      </p:sp>
      <p:sp>
        <p:nvSpPr>
          <p:cNvPr id="6" name="Content Placeholder 5"/>
          <p:cNvSpPr>
            <a:spLocks noGrp="1"/>
          </p:cNvSpPr>
          <p:nvPr>
            <p:ph idx="1"/>
          </p:nvPr>
        </p:nvSpPr>
        <p:spPr>
          <a:xfrm>
            <a:off x="1524000" y="1600200"/>
            <a:ext cx="6837363" cy="3040063"/>
          </a:xfrm>
        </p:spPr>
        <p:txBody>
          <a:bodyPr/>
          <a:lstStyle/>
          <a:p>
            <a:pPr marL="0" indent="0">
              <a:buFont typeface="Arial" panose="020B0604020202020204" pitchFamily="34" charset="0"/>
              <a:buNone/>
              <a:defRPr/>
            </a:pPr>
            <a:r>
              <a:rPr lang="en-US" dirty="0"/>
              <a:t>Need to understand the problem, the requirement, the process require, etc. </a:t>
            </a:r>
          </a:p>
          <a:p>
            <a:pPr marL="0" indent="0">
              <a:buFont typeface="Arial" panose="020B0604020202020204" pitchFamily="34" charset="0"/>
              <a:buNone/>
              <a:defRPr/>
            </a:pPr>
            <a:r>
              <a:rPr lang="en-US" dirty="0"/>
              <a:t>To make easier the problem are divided into 3 components:</a:t>
            </a:r>
          </a:p>
          <a:p>
            <a:pPr marL="457200" indent="-457200">
              <a:buFont typeface="Arial" panose="020B0604020202020204" pitchFamily="34" charset="0"/>
              <a:buAutoNum type="arabicPeriod"/>
              <a:defRPr/>
            </a:pPr>
            <a:r>
              <a:rPr lang="en-US" dirty="0"/>
              <a:t>the inputs</a:t>
            </a:r>
          </a:p>
          <a:p>
            <a:pPr marL="457200" indent="-457200">
              <a:buFont typeface="Arial" panose="020B0604020202020204" pitchFamily="34" charset="0"/>
              <a:buAutoNum type="arabicPeriod"/>
              <a:defRPr/>
            </a:pPr>
            <a:r>
              <a:rPr lang="en-US" dirty="0"/>
              <a:t>the output</a:t>
            </a:r>
          </a:p>
          <a:p>
            <a:pPr marL="457200" indent="-457200">
              <a:buFont typeface="Arial" panose="020B0604020202020204" pitchFamily="34" charset="0"/>
              <a:buAutoNum type="arabicPeriod"/>
              <a:defRPr/>
            </a:pPr>
            <a:r>
              <a:rPr lang="en-US" dirty="0"/>
              <a:t>the processing steps to produce the required outputs  </a:t>
            </a:r>
          </a:p>
        </p:txBody>
      </p:sp>
      <p:graphicFrame>
        <p:nvGraphicFramePr>
          <p:cNvPr id="8" name="Table 7"/>
          <p:cNvGraphicFramePr>
            <a:graphicFrameLocks noGrp="1"/>
          </p:cNvGraphicFramePr>
          <p:nvPr>
            <p:extLst>
              <p:ext uri="{D42A27DB-BD31-4B8C-83A1-F6EECF244321}">
                <p14:modId xmlns:p14="http://schemas.microsoft.com/office/powerpoint/2010/main" val="3343060887"/>
              </p:ext>
            </p:extLst>
          </p:nvPr>
        </p:nvGraphicFramePr>
        <p:xfrm>
          <a:off x="1676400" y="5295900"/>
          <a:ext cx="6096000" cy="1681684"/>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1004">
                <a:tc>
                  <a:txBody>
                    <a:bodyPr/>
                    <a:lstStyle/>
                    <a:p>
                      <a:r>
                        <a:rPr lang="en-US" sz="1600" dirty="0"/>
                        <a:t>INPUT</a:t>
                      </a:r>
                    </a:p>
                  </a:txBody>
                  <a:tcPr marT="45740" marB="45740"/>
                </a:tc>
                <a:tc>
                  <a:txBody>
                    <a:bodyPr/>
                    <a:lstStyle/>
                    <a:p>
                      <a:r>
                        <a:rPr lang="en-US" sz="1600" dirty="0"/>
                        <a:t>PROCESSING</a:t>
                      </a:r>
                    </a:p>
                  </a:txBody>
                  <a:tcPr marT="45740" marB="45740"/>
                </a:tc>
                <a:tc>
                  <a:txBody>
                    <a:bodyPr/>
                    <a:lstStyle/>
                    <a:p>
                      <a:r>
                        <a:rPr lang="en-US" sz="1600" dirty="0"/>
                        <a:t>OUTPUT</a:t>
                      </a:r>
                    </a:p>
                  </a:txBody>
                  <a:tcPr marT="45740" marB="45740"/>
                </a:tc>
                <a:extLst>
                  <a:ext uri="{0D108BD9-81ED-4DB2-BD59-A6C34878D82A}">
                    <a16:rowId xmlns:a16="http://schemas.microsoft.com/office/drawing/2014/main" val="10000"/>
                  </a:ext>
                </a:extLst>
              </a:tr>
              <a:tr h="1067271">
                <a:tc>
                  <a:txBody>
                    <a:bodyPr/>
                    <a:lstStyle/>
                    <a:p>
                      <a:r>
                        <a:rPr lang="en-US" sz="1600" dirty="0" err="1"/>
                        <a:t>Max_temp</a:t>
                      </a:r>
                      <a:endParaRPr lang="en-US" sz="1600" dirty="0"/>
                    </a:p>
                    <a:p>
                      <a:r>
                        <a:rPr lang="en-US" sz="1600" dirty="0" err="1"/>
                        <a:t>Min_temp</a:t>
                      </a:r>
                      <a:endParaRPr lang="en-US" sz="1600" dirty="0"/>
                    </a:p>
                  </a:txBody>
                  <a:tcPr marT="45740" marB="45740"/>
                </a:tc>
                <a:tc>
                  <a:txBody>
                    <a:bodyPr/>
                    <a:lstStyle/>
                    <a:p>
                      <a:r>
                        <a:rPr lang="en-US" sz="1600" dirty="0"/>
                        <a:t>Prompt for temperatures</a:t>
                      </a:r>
                    </a:p>
                    <a:p>
                      <a:r>
                        <a:rPr lang="en-US" sz="1600" dirty="0"/>
                        <a:t>Get</a:t>
                      </a:r>
                      <a:r>
                        <a:rPr lang="en-US" sz="1600" baseline="0" dirty="0"/>
                        <a:t>  temperatures</a:t>
                      </a:r>
                    </a:p>
                    <a:p>
                      <a:r>
                        <a:rPr lang="en-US" sz="1600" dirty="0"/>
                        <a:t>Calculate average temperature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Avg_temp</a:t>
                      </a:r>
                      <a:r>
                        <a:rPr lang="en-US" sz="1600" dirty="0"/>
                        <a:t>=(</a:t>
                      </a:r>
                      <a:r>
                        <a:rPr lang="en-US" sz="1600" dirty="0" err="1"/>
                        <a:t>Max_temp+Min_temp</a:t>
                      </a:r>
                      <a:r>
                        <a:rPr lang="en-US" sz="1600" dirty="0"/>
                        <a:t>)/2</a:t>
                      </a:r>
                    </a:p>
                    <a:p>
                      <a:r>
                        <a:rPr lang="en-US" sz="1600" dirty="0"/>
                        <a:t>Display</a:t>
                      </a:r>
                      <a:r>
                        <a:rPr lang="en-US" sz="1600" baseline="0" dirty="0"/>
                        <a:t> average temperature</a:t>
                      </a:r>
                      <a:endParaRPr lang="en-US" sz="1600" dirty="0"/>
                    </a:p>
                  </a:txBody>
                  <a:tcPr marT="45740" marB="45740"/>
                </a:tc>
                <a:tc>
                  <a:txBody>
                    <a:bodyPr/>
                    <a:lstStyle/>
                    <a:p>
                      <a:r>
                        <a:rPr lang="en-US" sz="1600" dirty="0"/>
                        <a:t>Display </a:t>
                      </a:r>
                      <a:r>
                        <a:rPr lang="en-US" sz="1600" dirty="0" err="1"/>
                        <a:t>Avg_temp</a:t>
                      </a:r>
                      <a:endParaRPr lang="en-US" sz="1600" dirty="0"/>
                    </a:p>
                  </a:txBody>
                  <a:tcPr marT="45740" marB="45740"/>
                </a:tc>
                <a:extLst>
                  <a:ext uri="{0D108BD9-81ED-4DB2-BD59-A6C34878D82A}">
                    <a16:rowId xmlns:a16="http://schemas.microsoft.com/office/drawing/2014/main" val="10001"/>
                  </a:ext>
                </a:extLst>
              </a:tr>
            </a:tbl>
          </a:graphicData>
        </a:graphic>
      </p:graphicFrame>
      <p:sp>
        <p:nvSpPr>
          <p:cNvPr id="11282" name="TextBox 8"/>
          <p:cNvSpPr txBox="1">
            <a:spLocks noChangeArrowheads="1"/>
          </p:cNvSpPr>
          <p:nvPr/>
        </p:nvSpPr>
        <p:spPr bwMode="auto">
          <a:xfrm>
            <a:off x="1524000" y="4191000"/>
            <a:ext cx="7010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Open Sans"/>
              </a:defRPr>
            </a:lvl1pPr>
            <a:lvl2pPr marL="742950" indent="-285750">
              <a:spcBef>
                <a:spcPct val="20000"/>
              </a:spcBef>
              <a:buFont typeface="Arial" panose="020B0604020202020204" pitchFamily="34" charset="0"/>
              <a:buChar char="–"/>
              <a:defRPr sz="2000">
                <a:solidFill>
                  <a:schemeClr val="tx1"/>
                </a:solidFill>
                <a:latin typeface="Open Sans"/>
              </a:defRPr>
            </a:lvl2pPr>
            <a:lvl3pPr marL="1143000" indent="-228600">
              <a:spcBef>
                <a:spcPct val="20000"/>
              </a:spcBef>
              <a:buFont typeface="Arial" panose="020B0604020202020204" pitchFamily="34" charset="0"/>
              <a:buChar char="•"/>
              <a:defRPr sz="2000">
                <a:solidFill>
                  <a:schemeClr val="tx1"/>
                </a:solidFill>
                <a:latin typeface="Open Sans"/>
              </a:defRPr>
            </a:lvl3pPr>
            <a:lvl4pPr marL="1600200" indent="-228600">
              <a:spcBef>
                <a:spcPct val="20000"/>
              </a:spcBef>
              <a:buFont typeface="Arial" panose="020B0604020202020204" pitchFamily="34" charset="0"/>
              <a:buChar char="–"/>
              <a:defRPr sz="2000">
                <a:solidFill>
                  <a:schemeClr val="tx1"/>
                </a:solidFill>
                <a:latin typeface="Open Sans"/>
              </a:defRPr>
            </a:lvl4pPr>
            <a:lvl5pPr marL="2057400" indent="-228600">
              <a:spcBef>
                <a:spcPct val="20000"/>
              </a:spcBef>
              <a:buFont typeface="Arial" panose="020B0604020202020204" pitchFamily="34" charset="0"/>
              <a:buChar char="»"/>
              <a:defRPr sz="2000">
                <a:solidFill>
                  <a:schemeClr val="tx1"/>
                </a:solidFill>
                <a:latin typeface="Open Sans"/>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9pPr>
          </a:lstStyle>
          <a:p>
            <a:pPr>
              <a:spcBef>
                <a:spcPct val="0"/>
              </a:spcBef>
              <a:buFontTx/>
              <a:buNone/>
            </a:pPr>
            <a:r>
              <a:rPr lang="en-US" altLang="en-US" sz="1400" dirty="0">
                <a:latin typeface="Arial" panose="020B0604020202020204" pitchFamily="34" charset="0"/>
              </a:rPr>
              <a:t>Example: </a:t>
            </a:r>
          </a:p>
          <a:p>
            <a:pPr>
              <a:spcBef>
                <a:spcPct val="0"/>
              </a:spcBef>
              <a:buFontTx/>
              <a:buNone/>
            </a:pPr>
            <a:r>
              <a:rPr lang="en-US" altLang="en-US" sz="1400" dirty="0">
                <a:latin typeface="Arial" panose="020B0604020202020204" pitchFamily="34" charset="0"/>
              </a:rPr>
              <a:t>A program is required to prompt the terminal operator for the max </a:t>
            </a:r>
            <a:r>
              <a:rPr lang="en-US" altLang="en-US" sz="1400">
                <a:latin typeface="Arial" panose="020B0604020202020204" pitchFamily="34" charset="0"/>
              </a:rPr>
              <a:t>and min temperature </a:t>
            </a:r>
            <a:r>
              <a:rPr lang="en-US" altLang="en-US" sz="1400" dirty="0">
                <a:latin typeface="Arial" panose="020B0604020202020204" pitchFamily="34" charset="0"/>
              </a:rPr>
              <a:t>readings on particular day, except those readings as </a:t>
            </a:r>
            <a:r>
              <a:rPr lang="en-US" altLang="en-US" sz="1400" dirty="0" err="1">
                <a:latin typeface="Arial" panose="020B0604020202020204" pitchFamily="34" charset="0"/>
              </a:rPr>
              <a:t>intergers</a:t>
            </a:r>
            <a:r>
              <a:rPr lang="en-US" altLang="en-US" sz="1400" dirty="0">
                <a:latin typeface="Arial" panose="020B0604020202020204" pitchFamily="34" charset="0"/>
              </a:rPr>
              <a:t>, and calculate and display to the screen the average temperature, calculated by (max temp + min temp)/2</a:t>
            </a:r>
          </a:p>
        </p:txBody>
      </p:sp>
    </p:spTree>
    <p:extLst>
      <p:ext uri="{BB962C8B-B14F-4D97-AF65-F5344CB8AC3E}">
        <p14:creationId xmlns:p14="http://schemas.microsoft.com/office/powerpoint/2010/main" val="220347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778491"/>
            <a:ext cx="2895600" cy="642942"/>
          </a:xfrm>
        </p:spPr>
        <p:txBody>
          <a:bodyPr/>
          <a:lstStyle/>
          <a:p>
            <a:r>
              <a:rPr lang="en-US" sz="2800" dirty="0"/>
              <a:t>PROGRAM DESIGN  METHOD</a:t>
            </a:r>
          </a:p>
        </p:txBody>
      </p:sp>
      <p:sp>
        <p:nvSpPr>
          <p:cNvPr id="6" name="Text Placeholder 5"/>
          <p:cNvSpPr>
            <a:spLocks noGrp="1"/>
          </p:cNvSpPr>
          <p:nvPr>
            <p:ph type="body" idx="1"/>
          </p:nvPr>
        </p:nvSpPr>
        <p:spPr>
          <a:xfrm>
            <a:off x="3362098" y="820586"/>
            <a:ext cx="2251058" cy="957905"/>
          </a:xfrm>
        </p:spPr>
        <p:txBody>
          <a:bodyPr>
            <a:normAutofit lnSpcReduction="10000"/>
          </a:bodyPr>
          <a:lstStyle/>
          <a:p>
            <a:pPr algn="r"/>
            <a:r>
              <a:rPr lang="en-US" sz="1800" dirty="0"/>
              <a:t>D3092 </a:t>
            </a:r>
            <a:endParaRPr lang="id-ID" sz="1800" dirty="0"/>
          </a:p>
          <a:p>
            <a:pPr algn="r"/>
            <a:r>
              <a:rPr lang="en-US" sz="1800" dirty="0"/>
              <a:t>IRMA IRAWATI IBRAHIM, M.KOM.</a:t>
            </a:r>
          </a:p>
        </p:txBody>
      </p:sp>
      <p:sp>
        <p:nvSpPr>
          <p:cNvPr id="8" name="Title 1"/>
          <p:cNvSpPr txBox="1">
            <a:spLocks/>
          </p:cNvSpPr>
          <p:nvPr/>
        </p:nvSpPr>
        <p:spPr bwMode="auto">
          <a:xfrm>
            <a:off x="914400" y="3276600"/>
            <a:ext cx="3200400" cy="344331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b="1" i="0" u="sng" strike="noStrike" kern="0" spc="0" normalizeH="0" baseline="0" noProof="0" dirty="0">
                <a:ln>
                  <a:noFill/>
                </a:ln>
                <a:solidFill>
                  <a:schemeClr val="tx1"/>
                </a:solidFill>
                <a:effectLst/>
                <a:uLnTx/>
                <a:uFillTx/>
                <a:latin typeface="Book Antiqua" pitchFamily="18" charset="0"/>
                <a:ea typeface="+mj-ea"/>
                <a:cs typeface="Arial" pitchFamily="34" charset="0"/>
              </a:rPr>
              <a:t>Working (2002 – Present) :</a:t>
            </a:r>
            <a:b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br>
            <a: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t>Deputy Campus Director BINUS @</a:t>
            </a:r>
            <a:r>
              <a:rPr kumimoji="0" lang="en-US" i="0" u="none" strike="noStrike" kern="0" spc="0" normalizeH="0" baseline="0" noProof="0" dirty="0" err="1">
                <a:ln>
                  <a:noFill/>
                </a:ln>
                <a:solidFill>
                  <a:schemeClr val="tx1"/>
                </a:solidFill>
                <a:effectLst/>
                <a:uLnTx/>
                <a:uFillTx/>
                <a:latin typeface="Book Antiqua" pitchFamily="18" charset="0"/>
                <a:ea typeface="+mj-ea"/>
                <a:cs typeface="Arial" pitchFamily="34" charset="0"/>
              </a:rPr>
              <a:t>Senayan</a:t>
            </a:r>
            <a: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t> -  Operations &amp; Student Dev. Senior Manager</a:t>
            </a:r>
            <a:b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br>
            <a:b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br>
            <a:r>
              <a:rPr kumimoji="0" lang="en-US" b="1" i="0" u="sng" strike="noStrike" kern="0" spc="0" normalizeH="0" baseline="0" noProof="0" dirty="0">
                <a:ln>
                  <a:noFill/>
                </a:ln>
                <a:solidFill>
                  <a:schemeClr val="tx1"/>
                </a:solidFill>
                <a:effectLst/>
                <a:uLnTx/>
                <a:uFillTx/>
                <a:latin typeface="Book Antiqua" pitchFamily="18" charset="0"/>
                <a:ea typeface="+mj-ea"/>
                <a:cs typeface="Arial" pitchFamily="34" charset="0"/>
              </a:rPr>
              <a:t>Lecturer (2006 – Present):</a:t>
            </a:r>
            <a:b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br>
            <a: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t>Subject : Human Computer Interaction, Software Engineering.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kern="0" dirty="0">
                <a:latin typeface="Book Antiqua" pitchFamily="18" charset="0"/>
                <a:ea typeface="+mj-ea"/>
              </a:rPr>
              <a:t>Program Design Method</a:t>
            </a:r>
            <a: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t> , MIS</a:t>
            </a:r>
            <a:b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br>
            <a:b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br>
            <a:r>
              <a:rPr kumimoji="0" lang="en-US" b="1" i="0" u="sng" strike="noStrike" kern="0" spc="0" normalizeH="0" baseline="0" noProof="0" dirty="0">
                <a:ln>
                  <a:noFill/>
                </a:ln>
                <a:solidFill>
                  <a:schemeClr val="tx1"/>
                </a:solidFill>
                <a:effectLst/>
                <a:uLnTx/>
                <a:uFillTx/>
                <a:latin typeface="Book Antiqua" pitchFamily="18" charset="0"/>
                <a:ea typeface="+mj-ea"/>
                <a:cs typeface="Arial" pitchFamily="34" charset="0"/>
              </a:rPr>
              <a:t>Education:</a:t>
            </a:r>
            <a:b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br>
            <a: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t>1997 – 2002 Bachelor In Library Science – University Of Indonesia</a:t>
            </a:r>
            <a:b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br>
            <a: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t>2004 – 2005 Master </a:t>
            </a:r>
            <a:r>
              <a:rPr kumimoji="0" lang="id-ID" i="0" u="none" strike="noStrike" kern="0" spc="0" normalizeH="0" baseline="0" noProof="0" dirty="0">
                <a:ln>
                  <a:noFill/>
                </a:ln>
                <a:solidFill>
                  <a:schemeClr val="tx1"/>
                </a:solidFill>
                <a:effectLst/>
                <a:uLnTx/>
                <a:uFillTx/>
                <a:latin typeface="Book Antiqua" pitchFamily="18" charset="0"/>
                <a:ea typeface="+mj-ea"/>
                <a:cs typeface="Arial" pitchFamily="34" charset="0"/>
              </a:rPr>
              <a:t>i</a:t>
            </a:r>
            <a:r>
              <a:rPr kumimoji="0" lang="en-US" i="0" u="none" strike="noStrike" kern="0" spc="0" normalizeH="0" baseline="0" noProof="0" dirty="0">
                <a:ln>
                  <a:noFill/>
                </a:ln>
                <a:solidFill>
                  <a:schemeClr val="tx1"/>
                </a:solidFill>
                <a:effectLst/>
                <a:uLnTx/>
                <a:uFillTx/>
                <a:latin typeface="Book Antiqua" pitchFamily="18" charset="0"/>
                <a:ea typeface="+mj-ea"/>
                <a:cs typeface="Arial" pitchFamily="34" charset="0"/>
              </a:rPr>
              <a:t>n Information Technology - University Of Indonesia</a:t>
            </a:r>
          </a:p>
        </p:txBody>
      </p:sp>
      <p:sp>
        <p:nvSpPr>
          <p:cNvPr id="9" name="Subtitle 2"/>
          <p:cNvSpPr txBox="1">
            <a:spLocks/>
          </p:cNvSpPr>
          <p:nvPr/>
        </p:nvSpPr>
        <p:spPr bwMode="auto">
          <a:xfrm>
            <a:off x="4168177" y="1778491"/>
            <a:ext cx="4714908" cy="481883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1" i="0" u="sng" strike="noStrike" kern="0" cap="none" spc="0" normalizeH="0" baseline="0" noProof="0" dirty="0">
                <a:ln>
                  <a:noFill/>
                </a:ln>
                <a:solidFill>
                  <a:schemeClr val="tx1"/>
                </a:solidFill>
                <a:effectLst/>
                <a:uLnTx/>
                <a:uFillTx/>
                <a:latin typeface="Book Antiqua" pitchFamily="18" charset="0"/>
                <a:cs typeface="Arial" pitchFamily="34" charset="0"/>
              </a:rPr>
              <a:t>Research:</a:t>
            </a:r>
          </a:p>
          <a:p>
            <a:pPr eaLnBrk="0" hangingPunct="0">
              <a:spcBef>
                <a:spcPct val="20000"/>
              </a:spcBef>
            </a:pPr>
            <a:r>
              <a:rPr lang="en-US" sz="1100" kern="0" dirty="0">
                <a:latin typeface="Book Antiqua" pitchFamily="18" charset="0"/>
              </a:rPr>
              <a:t>ICIMTECH : Jakarta (Aug 2019) “ Facebook Analytics on Building Trust…”</a:t>
            </a:r>
          </a:p>
          <a:p>
            <a:pPr eaLnBrk="0" hangingPunct="0">
              <a:spcBef>
                <a:spcPct val="20000"/>
              </a:spcBef>
            </a:pPr>
            <a:r>
              <a:rPr lang="id-ID" sz="1100" kern="0" dirty="0">
                <a:latin typeface="Book Antiqua" pitchFamily="18" charset="0"/>
              </a:rPr>
              <a:t>KPDI9 – Makassar (Nov 2016) “Mobile Library Application”</a:t>
            </a:r>
            <a:endParaRPr lang="id-ID" sz="1100" kern="0" dirty="0">
              <a:latin typeface="Book Antiqua" pitchFamily="18" charset="0"/>
              <a:cs typeface="Arial" pitchFamily="34" charset="0"/>
            </a:endParaRPr>
          </a:p>
          <a:p>
            <a:pPr eaLnBrk="0" hangingPunct="0">
              <a:spcBef>
                <a:spcPct val="20000"/>
              </a:spcBef>
            </a:pPr>
            <a:r>
              <a:rPr lang="en-US" sz="1100" kern="0" dirty="0">
                <a:latin typeface="Book Antiqua" pitchFamily="18" charset="0"/>
                <a:cs typeface="Arial" pitchFamily="34" charset="0"/>
              </a:rPr>
              <a:t>KPDI 7 - Aceh  (Nov 2014) </a:t>
            </a:r>
            <a:r>
              <a:rPr lang="en-US" sz="1100" dirty="0">
                <a:latin typeface="Book Antiqua" pitchFamily="18" charset="0"/>
              </a:rPr>
              <a:t>“Model E-Learning dan </a:t>
            </a:r>
            <a:r>
              <a:rPr lang="en-US" sz="1100" dirty="0" err="1">
                <a:latin typeface="Book Antiqua" pitchFamily="18" charset="0"/>
              </a:rPr>
              <a:t>sosial</a:t>
            </a:r>
            <a:r>
              <a:rPr lang="en-US" sz="1100" dirty="0">
                <a:latin typeface="Book Antiqua" pitchFamily="18" charset="0"/>
              </a:rPr>
              <a:t> media …”</a:t>
            </a:r>
            <a:endPar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KPDI 6  - Malang (Nov 2013) “Grand </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Desain</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Pengayaan</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E-Resources </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di</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Univ</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KPDI 5 – Labuan </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Bajo</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(Oct 2012) "Dev</a:t>
            </a:r>
            <a:r>
              <a:rPr kumimoji="0" lang="en-US" sz="1100" b="0" i="0" u="none" strike="noStrike" kern="0" cap="none" spc="0" normalizeH="0" noProof="0" dirty="0">
                <a:ln>
                  <a:noFill/>
                </a:ln>
                <a:solidFill>
                  <a:schemeClr val="tx1"/>
                </a:solidFill>
                <a:effectLst/>
                <a:uLnTx/>
                <a:uFillTx/>
                <a:latin typeface="Book Antiqua" pitchFamily="18" charset="0"/>
                <a:cs typeface="Arial" pitchFamily="34" charset="0"/>
              </a:rPr>
              <a:t> </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of Digital Libraries in Computer Tablet”</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Inter. Conference UI (Oct 2012) “Digital Library Based On HCI Principles”</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CONSAL</a:t>
            </a:r>
            <a:r>
              <a:rPr kumimoji="0" lang="id-ID" sz="1100" b="0" i="0" u="none" strike="noStrike" kern="0" cap="none" spc="0" normalizeH="0" baseline="0" noProof="0" dirty="0">
                <a:ln>
                  <a:noFill/>
                </a:ln>
                <a:solidFill>
                  <a:schemeClr val="tx1"/>
                </a:solidFill>
                <a:effectLst/>
                <a:uLnTx/>
                <a:uFillTx/>
                <a:latin typeface="Book Antiqua" pitchFamily="18" charset="0"/>
                <a:cs typeface="Arial" pitchFamily="34" charset="0"/>
              </a:rPr>
              <a:t> – Bali </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(May 2012) “How Tablet PC Technology can be </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Utilised</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in the Development of Libraries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(2011) “Exam Information System Implementation.” </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ComTech</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Vol.2, No. 1, June 2011, pg 13-22.</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(2011) “Designing Information Systems Academic College of Higher Education based data / EPSBED.”</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ComTech</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Vol. 2, No. 2, December.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(2012). </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Perancangan</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Sistem</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Informasi</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Mentoring </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untuk</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Perguruan</a:t>
            </a: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 </a:t>
            </a:r>
            <a:r>
              <a:rPr kumimoji="0" lang="en-US" sz="1100" b="0" i="0" u="none" strike="noStrike" kern="0" cap="none" spc="0" normalizeH="0" baseline="0" noProof="0" dirty="0" err="1">
                <a:ln>
                  <a:noFill/>
                </a:ln>
                <a:solidFill>
                  <a:schemeClr val="tx1"/>
                </a:solidFill>
                <a:effectLst/>
                <a:uLnTx/>
                <a:uFillTx/>
                <a:latin typeface="Book Antiqua" pitchFamily="18" charset="0"/>
                <a:cs typeface="Arial" pitchFamily="34" charset="0"/>
              </a:rPr>
              <a:t>Tinggi</a:t>
            </a:r>
            <a:endPar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1" i="0" u="sng" strike="noStrike" kern="0" cap="none" spc="0" normalizeH="0" baseline="0" noProof="0" dirty="0">
                <a:ln>
                  <a:noFill/>
                </a:ln>
                <a:solidFill>
                  <a:schemeClr val="tx1"/>
                </a:solidFill>
                <a:effectLst/>
                <a:uLnTx/>
                <a:uFillTx/>
                <a:latin typeface="Book Antiqua" pitchFamily="18" charset="0"/>
                <a:cs typeface="Arial" pitchFamily="34" charset="0"/>
              </a:rPr>
              <a:t>Projects:</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Book Antiqua" pitchFamily="18" charset="0"/>
                <a:cs typeface="Arial" pitchFamily="34" charset="0"/>
              </a:rPr>
              <a:t>2017 - Team member of Salesforce implementation in BINUS University</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Book Antiqua" pitchFamily="18" charset="0"/>
                <a:cs typeface="Arial" pitchFamily="34" charset="0"/>
              </a:rPr>
              <a:t>2013 -  Team member on Oracle Academic Services implementation project in BINUS University</a:t>
            </a:r>
            <a:endPar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Book Antiqua" pitchFamily="18" charset="0"/>
                <a:cs typeface="Arial" pitchFamily="34" charset="0"/>
              </a:rPr>
              <a:t>2010 – 2013. Project Leader for BBS BPR Team – Reengineering All Academic and Support Application for BBS</a:t>
            </a:r>
          </a:p>
        </p:txBody>
      </p:sp>
      <p:pic>
        <p:nvPicPr>
          <p:cNvPr id="3" name="Picture 2" descr="A picture containing text, indoor, person, wall&#10;&#10;Description automatically generated">
            <a:extLst>
              <a:ext uri="{FF2B5EF4-FFF2-40B4-BE49-F238E27FC236}">
                <a16:creationId xmlns:a16="http://schemas.microsoft.com/office/drawing/2014/main" id="{4575FDA4-1F24-6048-B748-A58E698244C1}"/>
              </a:ext>
            </a:extLst>
          </p:cNvPr>
          <p:cNvPicPr>
            <a:picLocks noChangeAspect="1"/>
          </p:cNvPicPr>
          <p:nvPr/>
        </p:nvPicPr>
        <p:blipFill rotWithShape="1">
          <a:blip r:embed="rId2">
            <a:extLst>
              <a:ext uri="{28A0092B-C50C-407E-A947-70E740481C1C}">
                <a14:useLocalDpi xmlns:a14="http://schemas.microsoft.com/office/drawing/2010/main" val="0"/>
              </a:ext>
            </a:extLst>
          </a:blip>
          <a:srcRect l="19444" r="2777"/>
          <a:stretch/>
        </p:blipFill>
        <p:spPr>
          <a:xfrm>
            <a:off x="5791200" y="76200"/>
            <a:ext cx="2589756" cy="1870379"/>
          </a:xfrm>
          <a:prstGeom prst="rect">
            <a:avLst/>
          </a:prstGeom>
        </p:spPr>
      </p:pic>
    </p:spTree>
    <p:extLst>
      <p:ext uri="{BB962C8B-B14F-4D97-AF65-F5344CB8AC3E}">
        <p14:creationId xmlns:p14="http://schemas.microsoft.com/office/powerpoint/2010/main" val="3309814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209800" y="152400"/>
            <a:ext cx="6837363" cy="792163"/>
          </a:xfrm>
        </p:spPr>
        <p:txBody>
          <a:bodyPr/>
          <a:lstStyle/>
          <a:p>
            <a:pPr algn="r"/>
            <a:r>
              <a:rPr lang="en-US" altLang="en-US"/>
              <a:t>1.1.2 Outline the Solution</a:t>
            </a:r>
          </a:p>
        </p:txBody>
      </p:sp>
      <p:sp>
        <p:nvSpPr>
          <p:cNvPr id="6" name="Content Placeholder 5"/>
          <p:cNvSpPr>
            <a:spLocks noGrp="1"/>
          </p:cNvSpPr>
          <p:nvPr>
            <p:ph idx="1"/>
          </p:nvPr>
        </p:nvSpPr>
        <p:spPr>
          <a:xfrm>
            <a:off x="1524000" y="1600200"/>
            <a:ext cx="6837363" cy="4876800"/>
          </a:xfrm>
        </p:spPr>
        <p:txBody>
          <a:bodyPr/>
          <a:lstStyle/>
          <a:p>
            <a:pPr marL="0" indent="0">
              <a:buFont typeface="Arial" panose="020B0604020202020204" pitchFamily="34" charset="0"/>
              <a:buNone/>
              <a:defRPr/>
            </a:pPr>
            <a:r>
              <a:rPr lang="en-US" sz="1800" dirty="0"/>
              <a:t>Once the problem has been defined, you may decide to break it down into smaller tasks or steps, and establish a solution outline. </a:t>
            </a:r>
          </a:p>
          <a:p>
            <a:pPr marL="0" indent="0">
              <a:buFont typeface="Arial" panose="020B0604020202020204" pitchFamily="34" charset="0"/>
              <a:buNone/>
              <a:defRPr/>
            </a:pPr>
            <a:endParaRPr lang="en-US" sz="1800" dirty="0"/>
          </a:p>
          <a:p>
            <a:pPr marL="0" indent="0">
              <a:buFont typeface="Arial" panose="020B0604020202020204" pitchFamily="34" charset="0"/>
              <a:buNone/>
              <a:defRPr/>
            </a:pPr>
            <a:r>
              <a:rPr lang="en-US" sz="1800" dirty="0"/>
              <a:t>The initial outline is usually a rough draft of the solution and may include:</a:t>
            </a:r>
          </a:p>
          <a:p>
            <a:pPr marL="457200" indent="-457200">
              <a:buFont typeface="+mj-lt"/>
              <a:buAutoNum type="arabicPeriod"/>
              <a:defRPr/>
            </a:pPr>
            <a:r>
              <a:rPr lang="en-US" sz="1800" dirty="0"/>
              <a:t>The major processing steps involved</a:t>
            </a:r>
          </a:p>
          <a:p>
            <a:pPr marL="457200" indent="-457200">
              <a:buFont typeface="+mj-lt"/>
              <a:buAutoNum type="arabicPeriod"/>
              <a:defRPr/>
            </a:pPr>
            <a:r>
              <a:rPr lang="en-US" sz="1800" dirty="0"/>
              <a:t>The major subtasks (if any)</a:t>
            </a:r>
          </a:p>
          <a:p>
            <a:pPr marL="457200" indent="-457200">
              <a:buFont typeface="+mj-lt"/>
              <a:buAutoNum type="arabicPeriod"/>
              <a:defRPr/>
            </a:pPr>
            <a:r>
              <a:rPr lang="en-US" sz="1800" dirty="0"/>
              <a:t>The user interface (if any)</a:t>
            </a:r>
          </a:p>
          <a:p>
            <a:pPr marL="457200" indent="-457200">
              <a:buFont typeface="+mj-lt"/>
              <a:buAutoNum type="arabicPeriod"/>
              <a:defRPr/>
            </a:pPr>
            <a:r>
              <a:rPr lang="en-US" sz="1800" dirty="0"/>
              <a:t>The major control structures (</a:t>
            </a:r>
            <a:r>
              <a:rPr lang="en-US" sz="1800" dirty="0" err="1"/>
              <a:t>eg</a:t>
            </a:r>
            <a:r>
              <a:rPr lang="en-US" sz="1800" dirty="0"/>
              <a:t>. Repetition loops)</a:t>
            </a:r>
          </a:p>
          <a:p>
            <a:pPr marL="457200" indent="-457200">
              <a:buFont typeface="+mj-lt"/>
              <a:buAutoNum type="arabicPeriod"/>
              <a:defRPr/>
            </a:pPr>
            <a:r>
              <a:rPr lang="en-US" sz="1800" dirty="0"/>
              <a:t>The major variables and record structures</a:t>
            </a:r>
          </a:p>
          <a:p>
            <a:pPr marL="457200" indent="-457200">
              <a:buFont typeface="+mj-lt"/>
              <a:buAutoNum type="arabicPeriod"/>
              <a:defRPr/>
            </a:pPr>
            <a:r>
              <a:rPr lang="en-US" sz="1800" dirty="0"/>
              <a:t>The mainline logic</a:t>
            </a:r>
          </a:p>
          <a:p>
            <a:pPr marL="457200" indent="-457200">
              <a:buFont typeface="+mj-lt"/>
              <a:buAutoNum type="arabicPeriod"/>
              <a:defRPr/>
            </a:pPr>
            <a:endParaRPr lang="en-US" sz="1800" dirty="0"/>
          </a:p>
          <a:p>
            <a:pPr marL="0" indent="0">
              <a:buFont typeface="Arial" panose="020B0604020202020204" pitchFamily="34" charset="0"/>
              <a:buNone/>
              <a:defRPr/>
            </a:pPr>
            <a:r>
              <a:rPr lang="en-US" sz="1800" i="1" dirty="0"/>
              <a:t>The solution outline may also include a hierarchy or structure chart. </a:t>
            </a:r>
          </a:p>
        </p:txBody>
      </p:sp>
    </p:spTree>
    <p:extLst>
      <p:ext uri="{BB962C8B-B14F-4D97-AF65-F5344CB8AC3E}">
        <p14:creationId xmlns:p14="http://schemas.microsoft.com/office/powerpoint/2010/main" val="1391099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04D1F084-9B7A-5A4A-B99A-838ADD43647D}"/>
              </a:ext>
            </a:extLst>
          </p:cNvPr>
          <p:cNvSpPr>
            <a:spLocks noGrp="1"/>
          </p:cNvSpPr>
          <p:nvPr>
            <p:ph type="title"/>
          </p:nvPr>
        </p:nvSpPr>
        <p:spPr>
          <a:xfrm>
            <a:off x="3048000" y="762000"/>
            <a:ext cx="6096000" cy="914400"/>
          </a:xfrm>
        </p:spPr>
        <p:txBody>
          <a:bodyPr/>
          <a:lstStyle/>
          <a:p>
            <a:pPr eaLnBrk="1" hangingPunct="1"/>
            <a:r>
              <a:rPr lang="en-US" altLang="en-US">
                <a:solidFill>
                  <a:schemeClr val="tx1"/>
                </a:solidFill>
              </a:rPr>
              <a:t>Designing a Solution Algorithm</a:t>
            </a:r>
          </a:p>
        </p:txBody>
      </p:sp>
      <p:sp>
        <p:nvSpPr>
          <p:cNvPr id="34819" name="Content Placeholder 2">
            <a:extLst>
              <a:ext uri="{FF2B5EF4-FFF2-40B4-BE49-F238E27FC236}">
                <a16:creationId xmlns:a16="http://schemas.microsoft.com/office/drawing/2014/main" id="{A5C60FFA-A8A5-9547-9844-0EC49CF46443}"/>
              </a:ext>
            </a:extLst>
          </p:cNvPr>
          <p:cNvSpPr>
            <a:spLocks noGrp="1"/>
          </p:cNvSpPr>
          <p:nvPr>
            <p:ph idx="1"/>
          </p:nvPr>
        </p:nvSpPr>
        <p:spPr>
          <a:xfrm>
            <a:off x="1066800" y="1905000"/>
            <a:ext cx="7519988" cy="3643313"/>
          </a:xfrm>
        </p:spPr>
        <p:txBody>
          <a:bodyPr/>
          <a:lstStyle/>
          <a:p>
            <a:pPr eaLnBrk="1" hangingPunct="1"/>
            <a:r>
              <a:rPr lang="en-US" altLang="en-US" sz="2800">
                <a:solidFill>
                  <a:srgbClr val="0079B8"/>
                </a:solidFill>
              </a:rPr>
              <a:t>Once the problem has been properly defined, the next step will be outline the solution</a:t>
            </a:r>
          </a:p>
          <a:p>
            <a:pPr eaLnBrk="1" hangingPunct="1"/>
            <a:r>
              <a:rPr lang="en-US" altLang="en-US" sz="2800">
                <a:solidFill>
                  <a:srgbClr val="0079B8"/>
                </a:solidFill>
              </a:rPr>
              <a:t>Pseudocode is useful present the solution algorithm</a:t>
            </a:r>
          </a:p>
        </p:txBody>
      </p:sp>
    </p:spTree>
    <p:extLst>
      <p:ext uri="{BB962C8B-B14F-4D97-AF65-F5344CB8AC3E}">
        <p14:creationId xmlns:p14="http://schemas.microsoft.com/office/powerpoint/2010/main" val="1446317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Designing a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22" name="Rectangle 21">
            <a:extLst>
              <a:ext uri="{FF2B5EF4-FFF2-40B4-BE49-F238E27FC236}">
                <a16:creationId xmlns:a16="http://schemas.microsoft.com/office/drawing/2014/main" id="{0ACF6A2D-C183-4566-AD20-D299C0F99EE0}"/>
              </a:ext>
            </a:extLst>
          </p:cNvPr>
          <p:cNvSpPr>
            <a:spLocks noGrp="1"/>
          </p:cNvSpPr>
          <p:nvPr/>
        </p:nvSpPr>
        <p:spPr>
          <a:xfrm>
            <a:off x="1066800" y="1408666"/>
            <a:ext cx="7881144" cy="5068333"/>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sz="2800" dirty="0"/>
              <a:t>Pseudocode</a:t>
            </a:r>
          </a:p>
          <a:p>
            <a:pPr marL="609600" indent="-609600" eaLnBrk="1" hangingPunct="1"/>
            <a:r>
              <a:rPr sz="2800" dirty="0"/>
              <a:t>Fake code used as a model for programs</a:t>
            </a:r>
          </a:p>
          <a:p>
            <a:pPr marL="609600" indent="-609600" eaLnBrk="1" hangingPunct="1"/>
            <a:r>
              <a:rPr sz="2800" dirty="0"/>
              <a:t>No syntax rules</a:t>
            </a:r>
          </a:p>
          <a:p>
            <a:pPr marL="609600" indent="-609600" eaLnBrk="1" hangingPunct="1"/>
            <a:r>
              <a:rPr sz="2800" dirty="0"/>
              <a:t>Well written pseudocode can be easily translated to actual code</a:t>
            </a:r>
          </a:p>
          <a:p>
            <a:pPr marL="1752600" lvl="3" indent="-381000" eaLnBrk="1" hangingPunct="1">
              <a:buNone/>
            </a:pPr>
            <a:r>
              <a:rPr lang="en-US" sz="2400" i="1" dirty="0"/>
              <a:t>1.</a:t>
            </a:r>
            <a:r>
              <a:rPr sz="2400" i="1" dirty="0"/>
              <a:t>Display “Enter the number of hours”</a:t>
            </a:r>
          </a:p>
          <a:p>
            <a:pPr marL="1752600" lvl="3" indent="-381000" eaLnBrk="1" hangingPunct="1">
              <a:buNone/>
            </a:pPr>
            <a:r>
              <a:rPr lang="en-US" sz="2400" i="1" dirty="0"/>
              <a:t>2.</a:t>
            </a:r>
            <a:r>
              <a:rPr sz="2400" i="1" dirty="0"/>
              <a:t>Input hours</a:t>
            </a:r>
          </a:p>
          <a:p>
            <a:pPr marL="1752600" lvl="3" indent="-381000" eaLnBrk="1" hangingPunct="1">
              <a:buNone/>
            </a:pPr>
            <a:r>
              <a:rPr lang="en-US" sz="2400" i="1" dirty="0"/>
              <a:t>3.</a:t>
            </a:r>
            <a:r>
              <a:rPr sz="2400" i="1" dirty="0"/>
              <a:t>Display “Enter the hourly pay rate”</a:t>
            </a:r>
          </a:p>
          <a:p>
            <a:pPr marL="1752600" lvl="3" indent="-381000" eaLnBrk="1" hangingPunct="1">
              <a:buNone/>
            </a:pPr>
            <a:r>
              <a:rPr lang="en-US" sz="2400" i="1" dirty="0"/>
              <a:t>4.</a:t>
            </a:r>
            <a:r>
              <a:rPr sz="2400" i="1" dirty="0"/>
              <a:t>Input payRate</a:t>
            </a:r>
          </a:p>
          <a:p>
            <a:pPr marL="1752600" lvl="3" indent="-381000" eaLnBrk="1" hangingPunct="1">
              <a:buNone/>
            </a:pPr>
            <a:r>
              <a:rPr lang="en-US" sz="2400" i="1" dirty="0"/>
              <a:t>5.</a:t>
            </a:r>
            <a:r>
              <a:rPr sz="2400" i="1" dirty="0"/>
              <a:t>Set grossPay = hours * payRate</a:t>
            </a:r>
          </a:p>
          <a:p>
            <a:pPr marL="1752600" lvl="3" indent="-381000" eaLnBrk="1" hangingPunct="1">
              <a:buNone/>
            </a:pPr>
            <a:r>
              <a:rPr lang="en-US" sz="2400" i="1" dirty="0"/>
              <a:t>6.</a:t>
            </a:r>
            <a:r>
              <a:rPr sz="2400" i="1" dirty="0"/>
              <a:t>Display “The gross pay is $”, grossPay</a:t>
            </a:r>
          </a:p>
          <a:p>
            <a:pPr marL="1752600" lvl="3" indent="-381000" eaLnBrk="1" hangingPunct="1">
              <a:buNone/>
            </a:pPr>
            <a:endParaRPr sz="1800" i="1" dirty="0"/>
          </a:p>
        </p:txBody>
      </p:sp>
    </p:spTree>
    <p:extLst>
      <p:ext uri="{BB962C8B-B14F-4D97-AF65-F5344CB8AC3E}">
        <p14:creationId xmlns:p14="http://schemas.microsoft.com/office/powerpoint/2010/main" val="648991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Designing a Program</a:t>
            </a:r>
          </a:p>
        </p:txBody>
      </p:sp>
      <p:sp>
        <p:nvSpPr>
          <p:cNvPr id="4" name="Rectangle 3"/>
          <p:cNvSpPr txBox="1">
            <a:spLocks noChangeArrowheads="1"/>
          </p:cNvSpPr>
          <p:nvPr/>
        </p:nvSpPr>
        <p:spPr bwMode="auto">
          <a:xfrm>
            <a:off x="1143000" y="2000250"/>
            <a:ext cx="7162800" cy="4476750"/>
          </a:xfrm>
          <a:prstGeom prst="rect">
            <a:avLst/>
          </a:prstGeom>
          <a:noFill/>
          <a:ln w="9525">
            <a:noFill/>
            <a:miter lim="800000"/>
            <a:headEnd/>
            <a:tailEnd/>
          </a:ln>
        </p:spPr>
        <p:txBody>
          <a:bodyPr/>
          <a:lstStyle/>
          <a:p>
            <a:pPr marL="342900" indent="-342900" eaLnBrk="0" hangingPunct="0">
              <a:spcBef>
                <a:spcPct val="20000"/>
              </a:spcBef>
              <a:buFontTx/>
              <a:buChar char="•"/>
              <a:defRPr/>
            </a:pPr>
            <a:endParaRPr lang="en-US" sz="2000" kern="0" dirty="0">
              <a:latin typeface="+mn-lt"/>
            </a:endParaRP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8" name="Rectangle 7">
            <a:extLst>
              <a:ext uri="{FF2B5EF4-FFF2-40B4-BE49-F238E27FC236}">
                <a16:creationId xmlns:a16="http://schemas.microsoft.com/office/drawing/2014/main" id="{7E186DF8-284F-411B-BFBF-AD2B64EA162C}"/>
              </a:ext>
            </a:extLst>
          </p:cNvPr>
          <p:cNvSpPr>
            <a:spLocks noGrp="1"/>
          </p:cNvSpPr>
          <p:nvPr/>
        </p:nvSpPr>
        <p:spPr>
          <a:xfrm>
            <a:off x="1143000" y="1615244"/>
            <a:ext cx="7086600"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marR="0" lvl="0" indent="-609600" algn="l" defTabSz="914400" rtl="0" eaLnBrk="1" fontAlgn="base" latinLnBrk="0" hangingPunct="1">
              <a:lnSpc>
                <a:spcPct val="100000"/>
              </a:lnSpc>
              <a:spcBef>
                <a:spcPct val="20000"/>
              </a:spcBef>
              <a:spcAft>
                <a:spcPct val="0"/>
              </a:spcAft>
              <a:buClr>
                <a:srgbClr val="3399CC"/>
              </a:buClr>
              <a:buSzTx/>
              <a:buFontTx/>
              <a:buNone/>
              <a:tabLst/>
              <a:defRPr/>
            </a:pPr>
            <a:r>
              <a:rPr kumimoji="0" sz="2800" b="0" i="0" u="none" strike="noStrike" kern="0" cap="none" spc="0" normalizeH="0" baseline="0" noProof="0" dirty="0">
                <a:ln>
                  <a:noFill/>
                </a:ln>
                <a:solidFill>
                  <a:srgbClr val="000000"/>
                </a:solidFill>
                <a:effectLst/>
                <a:uLnTx/>
                <a:uFillTx/>
                <a:latin typeface="Times New Roman"/>
                <a:cs typeface="Arial"/>
              </a:rPr>
              <a:t>Flowcharts</a:t>
            </a:r>
          </a:p>
          <a:p>
            <a:pPr marL="609600" marR="0" lvl="0" indent="-609600" algn="l" defTabSz="914400" rtl="0" eaLnBrk="1" fontAlgn="base" latinLnBrk="0" hangingPunct="1">
              <a:lnSpc>
                <a:spcPct val="100000"/>
              </a:lnSpc>
              <a:spcBef>
                <a:spcPct val="20000"/>
              </a:spcBef>
              <a:spcAft>
                <a:spcPct val="0"/>
              </a:spcAft>
              <a:buClr>
                <a:srgbClr val="3399CC"/>
              </a:buClr>
              <a:buSzTx/>
              <a:buFontTx/>
              <a:buChar char="•"/>
              <a:tabLst/>
              <a:defRPr/>
            </a:pPr>
            <a:r>
              <a:rPr kumimoji="0" sz="2800" b="0" i="0" u="none" strike="noStrike" kern="0" cap="none" spc="0" normalizeH="0" baseline="0" noProof="0" dirty="0">
                <a:ln>
                  <a:noFill/>
                </a:ln>
                <a:solidFill>
                  <a:srgbClr val="000000"/>
                </a:solidFill>
                <a:effectLst/>
                <a:uLnTx/>
                <a:uFillTx/>
                <a:latin typeface="Times New Roman"/>
                <a:cs typeface="Arial"/>
              </a:rPr>
              <a:t>A diagram that graphically depicts the steps that take place in a program</a:t>
            </a:r>
          </a:p>
          <a:p>
            <a:pPr marL="609600" marR="0" lvl="0" indent="-609600" algn="l" defTabSz="914400" rtl="0" eaLnBrk="1" fontAlgn="base" latinLnBrk="0" hangingPunct="1">
              <a:lnSpc>
                <a:spcPct val="100000"/>
              </a:lnSpc>
              <a:spcBef>
                <a:spcPct val="20000"/>
              </a:spcBef>
              <a:spcAft>
                <a:spcPct val="0"/>
              </a:spcAft>
              <a:buClr>
                <a:srgbClr val="3399CC"/>
              </a:buClr>
              <a:buSzTx/>
              <a:buFontTx/>
              <a:buNone/>
              <a:tabLst/>
              <a:defRPr/>
            </a:pPr>
            <a:endParaRPr kumimoji="0" sz="2800" b="0" i="0" u="none" strike="noStrike" kern="0" cap="none" spc="0" normalizeH="0" baseline="0" noProof="0" dirty="0">
              <a:ln>
                <a:noFill/>
              </a:ln>
              <a:solidFill>
                <a:srgbClr val="000000"/>
              </a:solidFill>
              <a:effectLst/>
              <a:uLnTx/>
              <a:uFillTx/>
              <a:latin typeface="Times New Roman"/>
              <a:cs typeface="Arial"/>
            </a:endParaRPr>
          </a:p>
          <a:p>
            <a:pPr marL="609600" marR="0" lvl="0" indent="-609600" algn="l" defTabSz="914400" rtl="0" eaLnBrk="1" fontAlgn="base" latinLnBrk="0" hangingPunct="1">
              <a:lnSpc>
                <a:spcPct val="100000"/>
              </a:lnSpc>
              <a:spcBef>
                <a:spcPct val="20000"/>
              </a:spcBef>
              <a:spcAft>
                <a:spcPct val="0"/>
              </a:spcAft>
              <a:buClr>
                <a:srgbClr val="3399CC"/>
              </a:buClr>
              <a:buSzTx/>
              <a:buFontTx/>
              <a:buChar char="•"/>
              <a:tabLst/>
              <a:defRPr/>
            </a:pPr>
            <a:endParaRPr kumimoji="0" sz="2800" b="0" i="0" u="none" strike="noStrike" kern="0" cap="none" spc="0" normalizeH="0" baseline="0" noProof="0" dirty="0">
              <a:ln>
                <a:noFill/>
              </a:ln>
              <a:solidFill>
                <a:srgbClr val="000000"/>
              </a:solidFill>
              <a:effectLst/>
              <a:uLnTx/>
              <a:uFillTx/>
              <a:latin typeface="Times New Roman"/>
              <a:cs typeface="Arial"/>
            </a:endParaRPr>
          </a:p>
          <a:p>
            <a:pPr marL="609600" marR="0" lvl="0" indent="-609600" algn="l" defTabSz="914400" rtl="0" eaLnBrk="1" fontAlgn="base" latinLnBrk="0" hangingPunct="1">
              <a:lnSpc>
                <a:spcPct val="100000"/>
              </a:lnSpc>
              <a:spcBef>
                <a:spcPct val="20000"/>
              </a:spcBef>
              <a:spcAft>
                <a:spcPct val="0"/>
              </a:spcAft>
              <a:buClr>
                <a:srgbClr val="3399CC"/>
              </a:buClr>
              <a:buSzTx/>
              <a:buFontTx/>
              <a:buNone/>
              <a:tabLst/>
              <a:defRPr/>
            </a:pPr>
            <a:endParaRPr kumimoji="0" sz="2800" b="0" i="1" u="none" strike="noStrike" kern="0" cap="none" spc="0" normalizeH="0" baseline="0" noProof="0" dirty="0">
              <a:ln>
                <a:noFill/>
              </a:ln>
              <a:solidFill>
                <a:srgbClr val="000000"/>
              </a:solidFill>
              <a:effectLst/>
              <a:uLnTx/>
              <a:uFillTx/>
              <a:latin typeface="Times New Roman"/>
              <a:cs typeface="Arial"/>
            </a:endParaRPr>
          </a:p>
          <a:p>
            <a:pPr marL="1866900" marR="0" lvl="3" indent="-381000" algn="l" defTabSz="914400" rtl="0" eaLnBrk="1" fontAlgn="base" latinLnBrk="0" hangingPunct="1">
              <a:lnSpc>
                <a:spcPct val="100000"/>
              </a:lnSpc>
              <a:spcBef>
                <a:spcPct val="20000"/>
              </a:spcBef>
              <a:spcAft>
                <a:spcPct val="0"/>
              </a:spcAft>
              <a:buClr>
                <a:srgbClr val="3399CC"/>
              </a:buClr>
              <a:buSzTx/>
              <a:buFontTx/>
              <a:buNone/>
              <a:tabLst/>
              <a:defRPr/>
            </a:pPr>
            <a:endParaRPr kumimoji="0" sz="1800" b="0" i="1" u="none" strike="noStrike" kern="0" cap="none" spc="0" normalizeH="0" baseline="0" noProof="0" dirty="0">
              <a:ln>
                <a:noFill/>
              </a:ln>
              <a:solidFill>
                <a:srgbClr val="000000"/>
              </a:solidFill>
              <a:effectLst/>
              <a:uLnTx/>
              <a:uFillTx/>
              <a:latin typeface="Times New Roman"/>
              <a:cs typeface="Arial"/>
            </a:endParaRPr>
          </a:p>
        </p:txBody>
      </p:sp>
      <p:grpSp>
        <p:nvGrpSpPr>
          <p:cNvPr id="9" name="Group 8">
            <a:extLst>
              <a:ext uri="{FF2B5EF4-FFF2-40B4-BE49-F238E27FC236}">
                <a16:creationId xmlns:a16="http://schemas.microsoft.com/office/drawing/2014/main" id="{800D2302-3412-410E-B1F6-F5954ADB1206}"/>
              </a:ext>
            </a:extLst>
          </p:cNvPr>
          <p:cNvGrpSpPr/>
          <p:nvPr/>
        </p:nvGrpSpPr>
        <p:grpSpPr>
          <a:xfrm>
            <a:off x="1844534" y="3352800"/>
            <a:ext cx="3413266" cy="2543788"/>
            <a:chOff x="3312" y="912"/>
            <a:chExt cx="2112" cy="1363"/>
          </a:xfrm>
        </p:grpSpPr>
        <p:sp>
          <p:nvSpPr>
            <p:cNvPr id="10" name="Text Box 6">
              <a:extLst>
                <a:ext uri="{FF2B5EF4-FFF2-40B4-BE49-F238E27FC236}">
                  <a16:creationId xmlns:a16="http://schemas.microsoft.com/office/drawing/2014/main" id="{75606FB0-D020-4047-836F-80C5B5F15B6F}"/>
                </a:ext>
              </a:extLst>
            </p:cNvPr>
            <p:cNvSpPr txBox="1"/>
            <p:nvPr/>
          </p:nvSpPr>
          <p:spPr>
            <a:xfrm>
              <a:off x="4080" y="912"/>
              <a:ext cx="1344" cy="366"/>
            </a:xfrm>
            <a:prstGeom prst="rect">
              <a:avLst/>
            </a:prstGeom>
            <a:noFill/>
            <a:ln w="9525">
              <a:noFill/>
            </a:ln>
          </p:spPr>
          <p:txBody>
            <a:bodyPr>
              <a:spAutoFit/>
            </a:bodyPr>
            <a:lstStyle>
              <a:defPPr>
                <a:defRPr lang="en-US"/>
              </a:defPPr>
              <a:lvl1pPr marL="0" algn="l" defTabSz="914400" rtl="0" eaLnBrk="1" latinLnBrk="0" hangingPunct="1">
                <a:defRPr sz="1800" kern="1200">
                  <a:solidFill>
                    <a:schemeClr val="tx1"/>
                  </a:solidFill>
                  <a:latin typeface="+mn-lt"/>
                  <a:ea typeface="Arial" panose="020B0604020202020204" pitchFamily="34" charset="0"/>
                  <a:cs typeface="+mn-cs"/>
                </a:defRPr>
              </a:lvl1pPr>
              <a:lvl2pPr marL="457200" algn="l" defTabSz="914400" rtl="0" eaLnBrk="1" latinLnBrk="0" hangingPunct="1">
                <a:defRPr sz="1800" kern="1200">
                  <a:solidFill>
                    <a:schemeClr val="tx1"/>
                  </a:solidFill>
                  <a:latin typeface="+mn-lt"/>
                  <a:ea typeface="Arial" panose="020B0604020202020204" pitchFamily="34" charset="0"/>
                  <a:cs typeface="+mn-cs"/>
                </a:defRPr>
              </a:lvl2pPr>
              <a:lvl3pPr marL="914400" algn="l" defTabSz="914400" rtl="0" eaLnBrk="1" latinLnBrk="0" hangingPunct="1">
                <a:defRPr sz="1800" kern="1200">
                  <a:solidFill>
                    <a:schemeClr val="tx1"/>
                  </a:solidFill>
                  <a:latin typeface="+mn-lt"/>
                  <a:ea typeface="Arial" panose="020B0604020202020204" pitchFamily="34" charset="0"/>
                  <a:cs typeface="+mn-cs"/>
                </a:defRPr>
              </a:lvl3pPr>
              <a:lvl4pPr marL="1371600" algn="l" defTabSz="914400" rtl="0" eaLnBrk="1" latinLnBrk="0" hangingPunct="1">
                <a:defRPr sz="1800" kern="1200">
                  <a:solidFill>
                    <a:schemeClr val="tx1"/>
                  </a:solidFill>
                  <a:latin typeface="+mn-lt"/>
                  <a:ea typeface="Arial" panose="020B0604020202020204" pitchFamily="34" charset="0"/>
                  <a:cs typeface="+mn-cs"/>
                </a:defRPr>
              </a:lvl4pPr>
              <a:lvl5pPr marL="1828800" algn="l" defTabSz="914400" rtl="0" eaLnBrk="1" latinLnBrk="0" hangingPunct="1">
                <a:defRPr sz="1800" kern="1200">
                  <a:solidFill>
                    <a:schemeClr val="tx1"/>
                  </a:solidFill>
                  <a:latin typeface="+mn-lt"/>
                  <a:ea typeface="Arial" panose="020B0604020202020204" pitchFamily="34" charset="0"/>
                  <a:cs typeface="+mn-cs"/>
                </a:defRPr>
              </a:lvl5pPr>
              <a:lvl6pPr marL="2286000" algn="l" defTabSz="914400" rtl="0" eaLnBrk="1" latinLnBrk="0" hangingPunct="1">
                <a:defRPr sz="1800" kern="1200">
                  <a:solidFill>
                    <a:schemeClr val="tx1"/>
                  </a:solidFill>
                  <a:latin typeface="+mn-lt"/>
                  <a:ea typeface="Arial" panose="020B0604020202020204" pitchFamily="34" charset="0"/>
                  <a:cs typeface="+mn-cs"/>
                </a:defRPr>
              </a:lvl6pPr>
              <a:lvl7pPr marL="2743200" algn="l" defTabSz="914400" rtl="0" eaLnBrk="1" latinLnBrk="0" hangingPunct="1">
                <a:defRPr sz="1800" kern="1200">
                  <a:solidFill>
                    <a:schemeClr val="tx1"/>
                  </a:solidFill>
                  <a:latin typeface="+mn-lt"/>
                  <a:ea typeface="Arial" panose="020B0604020202020204" pitchFamily="34" charset="0"/>
                  <a:cs typeface="+mn-cs"/>
                </a:defRPr>
              </a:lvl7pPr>
              <a:lvl8pPr marL="3200400" algn="l" defTabSz="914400" rtl="0" eaLnBrk="1" latinLnBrk="0" hangingPunct="1">
                <a:defRPr sz="1800" kern="1200">
                  <a:solidFill>
                    <a:schemeClr val="tx1"/>
                  </a:solidFill>
                  <a:latin typeface="+mn-lt"/>
                  <a:ea typeface="Arial" panose="020B0604020202020204" pitchFamily="34" charset="0"/>
                  <a:cs typeface="+mn-cs"/>
                </a:defRPr>
              </a:lvl8pPr>
              <a:lvl9pPr marL="3657600" algn="l" defTabSz="914400" rtl="0" eaLnBrk="1" latinLnBrk="0" hangingPunct="1">
                <a:defRPr sz="1800" kern="1200">
                  <a:solidFill>
                    <a:schemeClr val="tx1"/>
                  </a:solidFill>
                  <a:latin typeface="+mn-lt"/>
                  <a:ea typeface="Arial" panose="020B0604020202020204" pitchFamily="34" charset="0"/>
                  <a:cs typeface="+mn-cs"/>
                </a:defRPr>
              </a:lvl9pPr>
            </a:lstStyle>
            <a:p>
              <a:pPr>
                <a:spcBef>
                  <a:spcPct val="50000"/>
                </a:spcBef>
              </a:pPr>
              <a:r>
                <a:rPr dirty="0">
                  <a:latin typeface="Times New Roman" panose="02020603050405020304" pitchFamily="18" charset="0"/>
                </a:rPr>
                <a:t>Terminator used for start and stop</a:t>
              </a:r>
            </a:p>
          </p:txBody>
        </p:sp>
        <p:sp>
          <p:nvSpPr>
            <p:cNvPr id="11" name="Text Box 7">
              <a:extLst>
                <a:ext uri="{FF2B5EF4-FFF2-40B4-BE49-F238E27FC236}">
                  <a16:creationId xmlns:a16="http://schemas.microsoft.com/office/drawing/2014/main" id="{A8E0D374-22A6-42D4-87E8-C90A65AAFEA6}"/>
                </a:ext>
              </a:extLst>
            </p:cNvPr>
            <p:cNvSpPr txBox="1"/>
            <p:nvPr/>
          </p:nvSpPr>
          <p:spPr>
            <a:xfrm>
              <a:off x="4080" y="1344"/>
              <a:ext cx="1248" cy="366"/>
            </a:xfrm>
            <a:prstGeom prst="rect">
              <a:avLst/>
            </a:prstGeom>
            <a:noFill/>
            <a:ln w="9525">
              <a:noFill/>
            </a:ln>
          </p:spPr>
          <p:txBody>
            <a:bodyPr>
              <a:spAutoFit/>
            </a:bodyPr>
            <a:lstStyle>
              <a:defPPr>
                <a:defRPr lang="en-US"/>
              </a:defPPr>
              <a:lvl1pPr marL="0" algn="l" defTabSz="914400" rtl="0" eaLnBrk="1" latinLnBrk="0" hangingPunct="1">
                <a:defRPr sz="1800" kern="1200">
                  <a:solidFill>
                    <a:schemeClr val="tx1"/>
                  </a:solidFill>
                  <a:latin typeface="+mn-lt"/>
                  <a:ea typeface="Arial" panose="020B0604020202020204" pitchFamily="34" charset="0"/>
                  <a:cs typeface="+mn-cs"/>
                </a:defRPr>
              </a:lvl1pPr>
              <a:lvl2pPr marL="457200" algn="l" defTabSz="914400" rtl="0" eaLnBrk="1" latinLnBrk="0" hangingPunct="1">
                <a:defRPr sz="1800" kern="1200">
                  <a:solidFill>
                    <a:schemeClr val="tx1"/>
                  </a:solidFill>
                  <a:latin typeface="+mn-lt"/>
                  <a:ea typeface="Arial" panose="020B0604020202020204" pitchFamily="34" charset="0"/>
                  <a:cs typeface="+mn-cs"/>
                </a:defRPr>
              </a:lvl2pPr>
              <a:lvl3pPr marL="914400" algn="l" defTabSz="914400" rtl="0" eaLnBrk="1" latinLnBrk="0" hangingPunct="1">
                <a:defRPr sz="1800" kern="1200">
                  <a:solidFill>
                    <a:schemeClr val="tx1"/>
                  </a:solidFill>
                  <a:latin typeface="+mn-lt"/>
                  <a:ea typeface="Arial" panose="020B0604020202020204" pitchFamily="34" charset="0"/>
                  <a:cs typeface="+mn-cs"/>
                </a:defRPr>
              </a:lvl3pPr>
              <a:lvl4pPr marL="1371600" algn="l" defTabSz="914400" rtl="0" eaLnBrk="1" latinLnBrk="0" hangingPunct="1">
                <a:defRPr sz="1800" kern="1200">
                  <a:solidFill>
                    <a:schemeClr val="tx1"/>
                  </a:solidFill>
                  <a:latin typeface="+mn-lt"/>
                  <a:ea typeface="Arial" panose="020B0604020202020204" pitchFamily="34" charset="0"/>
                  <a:cs typeface="+mn-cs"/>
                </a:defRPr>
              </a:lvl4pPr>
              <a:lvl5pPr marL="1828800" algn="l" defTabSz="914400" rtl="0" eaLnBrk="1" latinLnBrk="0" hangingPunct="1">
                <a:defRPr sz="1800" kern="1200">
                  <a:solidFill>
                    <a:schemeClr val="tx1"/>
                  </a:solidFill>
                  <a:latin typeface="+mn-lt"/>
                  <a:ea typeface="Arial" panose="020B0604020202020204" pitchFamily="34" charset="0"/>
                  <a:cs typeface="+mn-cs"/>
                </a:defRPr>
              </a:lvl5pPr>
              <a:lvl6pPr marL="2286000" algn="l" defTabSz="914400" rtl="0" eaLnBrk="1" latinLnBrk="0" hangingPunct="1">
                <a:defRPr sz="1800" kern="1200">
                  <a:solidFill>
                    <a:schemeClr val="tx1"/>
                  </a:solidFill>
                  <a:latin typeface="+mn-lt"/>
                  <a:ea typeface="Arial" panose="020B0604020202020204" pitchFamily="34" charset="0"/>
                  <a:cs typeface="+mn-cs"/>
                </a:defRPr>
              </a:lvl6pPr>
              <a:lvl7pPr marL="2743200" algn="l" defTabSz="914400" rtl="0" eaLnBrk="1" latinLnBrk="0" hangingPunct="1">
                <a:defRPr sz="1800" kern="1200">
                  <a:solidFill>
                    <a:schemeClr val="tx1"/>
                  </a:solidFill>
                  <a:latin typeface="+mn-lt"/>
                  <a:ea typeface="Arial" panose="020B0604020202020204" pitchFamily="34" charset="0"/>
                  <a:cs typeface="+mn-cs"/>
                </a:defRPr>
              </a:lvl7pPr>
              <a:lvl8pPr marL="3200400" algn="l" defTabSz="914400" rtl="0" eaLnBrk="1" latinLnBrk="0" hangingPunct="1">
                <a:defRPr sz="1800" kern="1200">
                  <a:solidFill>
                    <a:schemeClr val="tx1"/>
                  </a:solidFill>
                  <a:latin typeface="+mn-lt"/>
                  <a:ea typeface="Arial" panose="020B0604020202020204" pitchFamily="34" charset="0"/>
                  <a:cs typeface="+mn-cs"/>
                </a:defRPr>
              </a:lvl8pPr>
              <a:lvl9pPr marL="3657600" algn="l" defTabSz="914400" rtl="0" eaLnBrk="1" latinLnBrk="0" hangingPunct="1">
                <a:defRPr sz="1800" kern="1200">
                  <a:solidFill>
                    <a:schemeClr val="tx1"/>
                  </a:solidFill>
                  <a:latin typeface="+mn-lt"/>
                  <a:ea typeface="Arial" panose="020B0604020202020204" pitchFamily="34" charset="0"/>
                  <a:cs typeface="+mn-cs"/>
                </a:defRPr>
              </a:lvl9pPr>
            </a:lstStyle>
            <a:p>
              <a:pPr>
                <a:spcBef>
                  <a:spcPct val="50000"/>
                </a:spcBef>
              </a:pPr>
              <a:r>
                <a:rPr dirty="0">
                  <a:latin typeface="Times New Roman" panose="02020603050405020304" pitchFamily="18" charset="0"/>
                </a:rPr>
                <a:t>Parallelogram used for input and output</a:t>
              </a:r>
            </a:p>
          </p:txBody>
        </p:sp>
        <p:sp>
          <p:nvSpPr>
            <p:cNvPr id="12" name="Text Box 8">
              <a:extLst>
                <a:ext uri="{FF2B5EF4-FFF2-40B4-BE49-F238E27FC236}">
                  <a16:creationId xmlns:a16="http://schemas.microsoft.com/office/drawing/2014/main" id="{5B946457-9C87-4BFA-A06B-DEB9D24B8939}"/>
                </a:ext>
              </a:extLst>
            </p:cNvPr>
            <p:cNvSpPr txBox="1"/>
            <p:nvPr/>
          </p:nvSpPr>
          <p:spPr>
            <a:xfrm>
              <a:off x="4080" y="1824"/>
              <a:ext cx="1200" cy="366"/>
            </a:xfrm>
            <a:prstGeom prst="rect">
              <a:avLst/>
            </a:prstGeom>
            <a:noFill/>
            <a:ln w="9525">
              <a:noFill/>
            </a:ln>
          </p:spPr>
          <p:txBody>
            <a:bodyPr>
              <a:spAutoFit/>
            </a:bodyPr>
            <a:lstStyle>
              <a:defPPr>
                <a:defRPr lang="en-US"/>
              </a:defPPr>
              <a:lvl1pPr marL="0" algn="l" defTabSz="914400" rtl="0" eaLnBrk="1" latinLnBrk="0" hangingPunct="1">
                <a:defRPr sz="1800" kern="1200">
                  <a:solidFill>
                    <a:schemeClr val="tx1"/>
                  </a:solidFill>
                  <a:latin typeface="+mn-lt"/>
                  <a:ea typeface="Arial" panose="020B0604020202020204" pitchFamily="34" charset="0"/>
                  <a:cs typeface="+mn-cs"/>
                </a:defRPr>
              </a:lvl1pPr>
              <a:lvl2pPr marL="457200" algn="l" defTabSz="914400" rtl="0" eaLnBrk="1" latinLnBrk="0" hangingPunct="1">
                <a:defRPr sz="1800" kern="1200">
                  <a:solidFill>
                    <a:schemeClr val="tx1"/>
                  </a:solidFill>
                  <a:latin typeface="+mn-lt"/>
                  <a:ea typeface="Arial" panose="020B0604020202020204" pitchFamily="34" charset="0"/>
                  <a:cs typeface="+mn-cs"/>
                </a:defRPr>
              </a:lvl2pPr>
              <a:lvl3pPr marL="914400" algn="l" defTabSz="914400" rtl="0" eaLnBrk="1" latinLnBrk="0" hangingPunct="1">
                <a:defRPr sz="1800" kern="1200">
                  <a:solidFill>
                    <a:schemeClr val="tx1"/>
                  </a:solidFill>
                  <a:latin typeface="+mn-lt"/>
                  <a:ea typeface="Arial" panose="020B0604020202020204" pitchFamily="34" charset="0"/>
                  <a:cs typeface="+mn-cs"/>
                </a:defRPr>
              </a:lvl3pPr>
              <a:lvl4pPr marL="1371600" algn="l" defTabSz="914400" rtl="0" eaLnBrk="1" latinLnBrk="0" hangingPunct="1">
                <a:defRPr sz="1800" kern="1200">
                  <a:solidFill>
                    <a:schemeClr val="tx1"/>
                  </a:solidFill>
                  <a:latin typeface="+mn-lt"/>
                  <a:ea typeface="Arial" panose="020B0604020202020204" pitchFamily="34" charset="0"/>
                  <a:cs typeface="+mn-cs"/>
                </a:defRPr>
              </a:lvl4pPr>
              <a:lvl5pPr marL="1828800" algn="l" defTabSz="914400" rtl="0" eaLnBrk="1" latinLnBrk="0" hangingPunct="1">
                <a:defRPr sz="1800" kern="1200">
                  <a:solidFill>
                    <a:schemeClr val="tx1"/>
                  </a:solidFill>
                  <a:latin typeface="+mn-lt"/>
                  <a:ea typeface="Arial" panose="020B0604020202020204" pitchFamily="34" charset="0"/>
                  <a:cs typeface="+mn-cs"/>
                </a:defRPr>
              </a:lvl5pPr>
              <a:lvl6pPr marL="2286000" algn="l" defTabSz="914400" rtl="0" eaLnBrk="1" latinLnBrk="0" hangingPunct="1">
                <a:defRPr sz="1800" kern="1200">
                  <a:solidFill>
                    <a:schemeClr val="tx1"/>
                  </a:solidFill>
                  <a:latin typeface="+mn-lt"/>
                  <a:ea typeface="Arial" panose="020B0604020202020204" pitchFamily="34" charset="0"/>
                  <a:cs typeface="+mn-cs"/>
                </a:defRPr>
              </a:lvl6pPr>
              <a:lvl7pPr marL="2743200" algn="l" defTabSz="914400" rtl="0" eaLnBrk="1" latinLnBrk="0" hangingPunct="1">
                <a:defRPr sz="1800" kern="1200">
                  <a:solidFill>
                    <a:schemeClr val="tx1"/>
                  </a:solidFill>
                  <a:latin typeface="+mn-lt"/>
                  <a:ea typeface="Arial" panose="020B0604020202020204" pitchFamily="34" charset="0"/>
                  <a:cs typeface="+mn-cs"/>
                </a:defRPr>
              </a:lvl7pPr>
              <a:lvl8pPr marL="3200400" algn="l" defTabSz="914400" rtl="0" eaLnBrk="1" latinLnBrk="0" hangingPunct="1">
                <a:defRPr sz="1800" kern="1200">
                  <a:solidFill>
                    <a:schemeClr val="tx1"/>
                  </a:solidFill>
                  <a:latin typeface="+mn-lt"/>
                  <a:ea typeface="Arial" panose="020B0604020202020204" pitchFamily="34" charset="0"/>
                  <a:cs typeface="+mn-cs"/>
                </a:defRPr>
              </a:lvl8pPr>
              <a:lvl9pPr marL="3657600" algn="l" defTabSz="914400" rtl="0" eaLnBrk="1" latinLnBrk="0" hangingPunct="1">
                <a:defRPr sz="1800" kern="1200">
                  <a:solidFill>
                    <a:schemeClr val="tx1"/>
                  </a:solidFill>
                  <a:latin typeface="+mn-lt"/>
                  <a:ea typeface="Arial" panose="020B0604020202020204" pitchFamily="34" charset="0"/>
                  <a:cs typeface="+mn-cs"/>
                </a:defRPr>
              </a:lvl9pPr>
            </a:lstStyle>
            <a:p>
              <a:pPr>
                <a:spcBef>
                  <a:spcPct val="50000"/>
                </a:spcBef>
              </a:pPr>
              <a:r>
                <a:rPr dirty="0">
                  <a:latin typeface="Times New Roman" panose="02020603050405020304" pitchFamily="18" charset="0"/>
                </a:rPr>
                <a:t>Rectangle used for processes</a:t>
              </a:r>
            </a:p>
          </p:txBody>
        </p:sp>
        <p:pic>
          <p:nvPicPr>
            <p:cNvPr id="13" name="Picture 12">
              <a:extLst>
                <a:ext uri="{FF2B5EF4-FFF2-40B4-BE49-F238E27FC236}">
                  <a16:creationId xmlns:a16="http://schemas.microsoft.com/office/drawing/2014/main" id="{4E7D71A6-849A-4BC7-9682-2AA6A6977F0A}"/>
                </a:ext>
              </a:extLst>
            </p:cNvPr>
            <p:cNvPicPr/>
            <p:nvPr/>
          </p:nvPicPr>
          <p:blipFill>
            <a:blip r:embed="rId2"/>
            <a:stretch>
              <a:fillRect/>
            </a:stretch>
          </p:blipFill>
          <p:spPr>
            <a:xfrm>
              <a:off x="3312" y="1008"/>
              <a:ext cx="587" cy="1267"/>
            </a:xfrm>
            <a:prstGeom prst="rect">
              <a:avLst/>
            </a:prstGeom>
            <a:noFill/>
            <a:ln w="38100">
              <a:noFill/>
              <a:miter/>
            </a:ln>
          </p:spPr>
        </p:pic>
      </p:grpSp>
      <p:grpSp>
        <p:nvGrpSpPr>
          <p:cNvPr id="21" name="Group 20">
            <a:extLst>
              <a:ext uri="{FF2B5EF4-FFF2-40B4-BE49-F238E27FC236}">
                <a16:creationId xmlns:a16="http://schemas.microsoft.com/office/drawing/2014/main" id="{8277F288-1BE7-475F-897E-222C1B069F14}"/>
              </a:ext>
            </a:extLst>
          </p:cNvPr>
          <p:cNvGrpSpPr/>
          <p:nvPr/>
        </p:nvGrpSpPr>
        <p:grpSpPr>
          <a:xfrm>
            <a:off x="1975968" y="6001726"/>
            <a:ext cx="3534299" cy="370118"/>
            <a:chOff x="1975968" y="6001726"/>
            <a:chExt cx="3534299" cy="370118"/>
          </a:xfrm>
        </p:grpSpPr>
        <p:sp>
          <p:nvSpPr>
            <p:cNvPr id="15" name="Text Box 6">
              <a:extLst>
                <a:ext uri="{FF2B5EF4-FFF2-40B4-BE49-F238E27FC236}">
                  <a16:creationId xmlns:a16="http://schemas.microsoft.com/office/drawing/2014/main" id="{5DB5D242-B3AB-42D9-B804-74E413DCD1CC}"/>
                </a:ext>
              </a:extLst>
            </p:cNvPr>
            <p:cNvSpPr txBox="1"/>
            <p:nvPr/>
          </p:nvSpPr>
          <p:spPr>
            <a:xfrm>
              <a:off x="3085722" y="6001726"/>
              <a:ext cx="2424545" cy="370118"/>
            </a:xfrm>
            <a:prstGeom prst="rect">
              <a:avLst/>
            </a:prstGeom>
            <a:noFill/>
            <a:ln w="9525">
              <a:noFill/>
            </a:ln>
          </p:spPr>
          <p:txBody>
            <a:bodyPr>
              <a:spAutoFit/>
            </a:bodyPr>
            <a:lstStyle>
              <a:defPPr>
                <a:defRPr lang="en-US"/>
              </a:defPPr>
              <a:lvl1pPr marL="0" algn="l" defTabSz="914400" rtl="0" eaLnBrk="1" latinLnBrk="0" hangingPunct="1">
                <a:defRPr sz="1800" kern="1200">
                  <a:solidFill>
                    <a:schemeClr val="tx1"/>
                  </a:solidFill>
                  <a:latin typeface="+mn-lt"/>
                  <a:ea typeface="Arial" panose="020B0604020202020204" pitchFamily="34" charset="0"/>
                  <a:cs typeface="+mn-cs"/>
                </a:defRPr>
              </a:lvl1pPr>
              <a:lvl2pPr marL="457200" algn="l" defTabSz="914400" rtl="0" eaLnBrk="1" latinLnBrk="0" hangingPunct="1">
                <a:defRPr sz="1800" kern="1200">
                  <a:solidFill>
                    <a:schemeClr val="tx1"/>
                  </a:solidFill>
                  <a:latin typeface="+mn-lt"/>
                  <a:ea typeface="Arial" panose="020B0604020202020204" pitchFamily="34" charset="0"/>
                  <a:cs typeface="+mn-cs"/>
                </a:defRPr>
              </a:lvl2pPr>
              <a:lvl3pPr marL="914400" algn="l" defTabSz="914400" rtl="0" eaLnBrk="1" latinLnBrk="0" hangingPunct="1">
                <a:defRPr sz="1800" kern="1200">
                  <a:solidFill>
                    <a:schemeClr val="tx1"/>
                  </a:solidFill>
                  <a:latin typeface="+mn-lt"/>
                  <a:ea typeface="Arial" panose="020B0604020202020204" pitchFamily="34" charset="0"/>
                  <a:cs typeface="+mn-cs"/>
                </a:defRPr>
              </a:lvl3pPr>
              <a:lvl4pPr marL="1371600" algn="l" defTabSz="914400" rtl="0" eaLnBrk="1" latinLnBrk="0" hangingPunct="1">
                <a:defRPr sz="1800" kern="1200">
                  <a:solidFill>
                    <a:schemeClr val="tx1"/>
                  </a:solidFill>
                  <a:latin typeface="+mn-lt"/>
                  <a:ea typeface="Arial" panose="020B0604020202020204" pitchFamily="34" charset="0"/>
                  <a:cs typeface="+mn-cs"/>
                </a:defRPr>
              </a:lvl4pPr>
              <a:lvl5pPr marL="1828800" algn="l" defTabSz="914400" rtl="0" eaLnBrk="1" latinLnBrk="0" hangingPunct="1">
                <a:defRPr sz="1800" kern="1200">
                  <a:solidFill>
                    <a:schemeClr val="tx1"/>
                  </a:solidFill>
                  <a:latin typeface="+mn-lt"/>
                  <a:ea typeface="Arial" panose="020B0604020202020204" pitchFamily="34" charset="0"/>
                  <a:cs typeface="+mn-cs"/>
                </a:defRPr>
              </a:lvl5pPr>
              <a:lvl6pPr marL="2286000" algn="l" defTabSz="914400" rtl="0" eaLnBrk="1" latinLnBrk="0" hangingPunct="1">
                <a:defRPr sz="1800" kern="1200">
                  <a:solidFill>
                    <a:schemeClr val="tx1"/>
                  </a:solidFill>
                  <a:latin typeface="+mn-lt"/>
                  <a:ea typeface="Arial" panose="020B0604020202020204" pitchFamily="34" charset="0"/>
                  <a:cs typeface="+mn-cs"/>
                </a:defRPr>
              </a:lvl6pPr>
              <a:lvl7pPr marL="2743200" algn="l" defTabSz="914400" rtl="0" eaLnBrk="1" latinLnBrk="0" hangingPunct="1">
                <a:defRPr sz="1800" kern="1200">
                  <a:solidFill>
                    <a:schemeClr val="tx1"/>
                  </a:solidFill>
                  <a:latin typeface="+mn-lt"/>
                  <a:ea typeface="Arial" panose="020B0604020202020204" pitchFamily="34" charset="0"/>
                  <a:cs typeface="+mn-cs"/>
                </a:defRPr>
              </a:lvl7pPr>
              <a:lvl8pPr marL="3200400" algn="l" defTabSz="914400" rtl="0" eaLnBrk="1" latinLnBrk="0" hangingPunct="1">
                <a:defRPr sz="1800" kern="1200">
                  <a:solidFill>
                    <a:schemeClr val="tx1"/>
                  </a:solidFill>
                  <a:latin typeface="+mn-lt"/>
                  <a:ea typeface="Arial" panose="020B0604020202020204" pitchFamily="34" charset="0"/>
                  <a:cs typeface="+mn-cs"/>
                </a:defRPr>
              </a:lvl8pPr>
              <a:lvl9pPr marL="3657600" algn="l" defTabSz="914400" rtl="0" eaLnBrk="1" latinLnBrk="0" hangingPunct="1">
                <a:defRPr sz="1800" kern="1200">
                  <a:solidFill>
                    <a:schemeClr val="tx1"/>
                  </a:solidFill>
                  <a:latin typeface="+mn-lt"/>
                  <a:ea typeface="Arial" panose="020B0604020202020204" pitchFamily="34" charset="0"/>
                  <a:cs typeface="+mn-cs"/>
                </a:defRPr>
              </a:lvl9pPr>
            </a:lstStyle>
            <a:p>
              <a:pPr>
                <a:spcBef>
                  <a:spcPct val="50000"/>
                </a:spcBef>
              </a:pPr>
              <a:r>
                <a:rPr lang="en-US" dirty="0">
                  <a:latin typeface="Times New Roman" panose="02020603050405020304" pitchFamily="18" charset="0"/>
                </a:rPr>
                <a:t>Flow</a:t>
              </a:r>
              <a:endParaRPr dirty="0">
                <a:latin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BCF3766E-DE19-4722-9773-AD707347FEE8}"/>
                </a:ext>
              </a:extLst>
            </p:cNvPr>
            <p:cNvCxnSpPr/>
            <p:nvPr/>
          </p:nvCxnSpPr>
          <p:spPr>
            <a:xfrm>
              <a:off x="1975968" y="6183805"/>
              <a:ext cx="685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66877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Designing a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16" name="Picture 15" descr="fig02_02">
            <a:extLst>
              <a:ext uri="{FF2B5EF4-FFF2-40B4-BE49-F238E27FC236}">
                <a16:creationId xmlns:a16="http://schemas.microsoft.com/office/drawing/2014/main" id="{1814F8EE-2648-4016-A9AB-B7D35E973538}"/>
              </a:ext>
            </a:extLst>
          </p:cNvPr>
          <p:cNvPicPr>
            <a:picLocks noChangeAspect="1"/>
          </p:cNvPicPr>
          <p:nvPr/>
        </p:nvPicPr>
        <p:blipFill>
          <a:blip r:embed="rId2"/>
          <a:stretch>
            <a:fillRect/>
          </a:stretch>
        </p:blipFill>
        <p:spPr>
          <a:xfrm>
            <a:off x="5662901" y="1304706"/>
            <a:ext cx="2642899" cy="5201998"/>
          </a:xfrm>
          <a:prstGeom prst="rect">
            <a:avLst/>
          </a:prstGeom>
          <a:noFill/>
          <a:ln w="9525">
            <a:noFill/>
          </a:ln>
        </p:spPr>
      </p:pic>
      <p:sp>
        <p:nvSpPr>
          <p:cNvPr id="17" name="Text Box 21">
            <a:extLst>
              <a:ext uri="{FF2B5EF4-FFF2-40B4-BE49-F238E27FC236}">
                <a16:creationId xmlns:a16="http://schemas.microsoft.com/office/drawing/2014/main" id="{E849AD21-0471-4A68-AE1D-9FF0E97E054F}"/>
              </a:ext>
            </a:extLst>
          </p:cNvPr>
          <p:cNvSpPr txBox="1"/>
          <p:nvPr/>
        </p:nvSpPr>
        <p:spPr>
          <a:xfrm>
            <a:off x="1219200" y="2305267"/>
            <a:ext cx="4006225" cy="1600438"/>
          </a:xfrm>
          <a:prstGeom prst="rect">
            <a:avLst/>
          </a:prstGeom>
          <a:noFill/>
          <a:ln w="9525">
            <a:noFill/>
          </a:ln>
        </p:spPr>
        <p:txBody>
          <a:bodyPr wrap="none">
            <a:spAutoFit/>
          </a:bodyPr>
          <a:lstStyle>
            <a:defPPr>
              <a:defRPr lang="en-US"/>
            </a:defPPr>
            <a:lvl1pPr marL="0" algn="l" defTabSz="914400" rtl="0" eaLnBrk="1" latinLnBrk="0" hangingPunct="1">
              <a:defRPr sz="1800" kern="1200">
                <a:solidFill>
                  <a:schemeClr val="tx1"/>
                </a:solidFill>
                <a:latin typeface="+mn-lt"/>
                <a:ea typeface="Arial" panose="020B0604020202020204" pitchFamily="34" charset="0"/>
                <a:cs typeface="+mn-cs"/>
              </a:defRPr>
            </a:lvl1pPr>
            <a:lvl2pPr marL="457200" algn="l" defTabSz="914400" rtl="0" eaLnBrk="1" latinLnBrk="0" hangingPunct="1">
              <a:defRPr sz="1800" kern="1200">
                <a:solidFill>
                  <a:schemeClr val="tx1"/>
                </a:solidFill>
                <a:latin typeface="+mn-lt"/>
                <a:ea typeface="Arial" panose="020B0604020202020204" pitchFamily="34" charset="0"/>
                <a:cs typeface="+mn-cs"/>
              </a:defRPr>
            </a:lvl2pPr>
            <a:lvl3pPr marL="914400" algn="l" defTabSz="914400" rtl="0" eaLnBrk="1" latinLnBrk="0" hangingPunct="1">
              <a:defRPr sz="1800" kern="1200">
                <a:solidFill>
                  <a:schemeClr val="tx1"/>
                </a:solidFill>
                <a:latin typeface="+mn-lt"/>
                <a:ea typeface="Arial" panose="020B0604020202020204" pitchFamily="34" charset="0"/>
                <a:cs typeface="+mn-cs"/>
              </a:defRPr>
            </a:lvl3pPr>
            <a:lvl4pPr marL="1371600" algn="l" defTabSz="914400" rtl="0" eaLnBrk="1" latinLnBrk="0" hangingPunct="1">
              <a:defRPr sz="1800" kern="1200">
                <a:solidFill>
                  <a:schemeClr val="tx1"/>
                </a:solidFill>
                <a:latin typeface="+mn-lt"/>
                <a:ea typeface="Arial" panose="020B0604020202020204" pitchFamily="34" charset="0"/>
                <a:cs typeface="+mn-cs"/>
              </a:defRPr>
            </a:lvl4pPr>
            <a:lvl5pPr marL="1828800" algn="l" defTabSz="914400" rtl="0" eaLnBrk="1" latinLnBrk="0" hangingPunct="1">
              <a:defRPr sz="1800" kern="1200">
                <a:solidFill>
                  <a:schemeClr val="tx1"/>
                </a:solidFill>
                <a:latin typeface="+mn-lt"/>
                <a:ea typeface="Arial" panose="020B0604020202020204" pitchFamily="34" charset="0"/>
                <a:cs typeface="+mn-cs"/>
              </a:defRPr>
            </a:lvl5pPr>
            <a:lvl6pPr marL="2286000" algn="l" defTabSz="914400" rtl="0" eaLnBrk="1" latinLnBrk="0" hangingPunct="1">
              <a:defRPr sz="1800" kern="1200">
                <a:solidFill>
                  <a:schemeClr val="tx1"/>
                </a:solidFill>
                <a:latin typeface="+mn-lt"/>
                <a:ea typeface="Arial" panose="020B0604020202020204" pitchFamily="34" charset="0"/>
                <a:cs typeface="+mn-cs"/>
              </a:defRPr>
            </a:lvl6pPr>
            <a:lvl7pPr marL="2743200" algn="l" defTabSz="914400" rtl="0" eaLnBrk="1" latinLnBrk="0" hangingPunct="1">
              <a:defRPr sz="1800" kern="1200">
                <a:solidFill>
                  <a:schemeClr val="tx1"/>
                </a:solidFill>
                <a:latin typeface="+mn-lt"/>
                <a:ea typeface="Arial" panose="020B0604020202020204" pitchFamily="34" charset="0"/>
                <a:cs typeface="+mn-cs"/>
              </a:defRPr>
            </a:lvl7pPr>
            <a:lvl8pPr marL="3200400" algn="l" defTabSz="914400" rtl="0" eaLnBrk="1" latinLnBrk="0" hangingPunct="1">
              <a:defRPr sz="1800" kern="1200">
                <a:solidFill>
                  <a:schemeClr val="tx1"/>
                </a:solidFill>
                <a:latin typeface="+mn-lt"/>
                <a:ea typeface="Arial" panose="020B0604020202020204" pitchFamily="34" charset="0"/>
                <a:cs typeface="+mn-cs"/>
              </a:defRPr>
            </a:lvl8pPr>
            <a:lvl9pPr marL="3657600" algn="l" defTabSz="914400" rtl="0" eaLnBrk="1" latinLnBrk="0" hangingPunct="1">
              <a:defRPr sz="1800" kern="1200">
                <a:solidFill>
                  <a:schemeClr val="tx1"/>
                </a:solidFill>
                <a:latin typeface="+mn-lt"/>
                <a:ea typeface="Arial" panose="020B0604020202020204" pitchFamily="34" charset="0"/>
                <a:cs typeface="+mn-cs"/>
              </a:defRPr>
            </a:lvl9pPr>
          </a:lstStyle>
          <a:p>
            <a:pPr>
              <a:spcBef>
                <a:spcPct val="50000"/>
              </a:spcBef>
            </a:pPr>
            <a:r>
              <a:rPr lang="en-US" sz="2800" baseline="0" dirty="0">
                <a:latin typeface="Arial" panose="020B0604020202020204" pitchFamily="34" charset="0"/>
              </a:rPr>
              <a:t>Example:</a:t>
            </a:r>
          </a:p>
          <a:p>
            <a:pPr>
              <a:spcBef>
                <a:spcPct val="50000"/>
              </a:spcBef>
            </a:pPr>
            <a:r>
              <a:rPr sz="2800" baseline="0" dirty="0">
                <a:latin typeface="Arial" panose="020B0604020202020204" pitchFamily="34" charset="0"/>
              </a:rPr>
              <a:t>Flowchart for the </a:t>
            </a:r>
            <a:br>
              <a:rPr sz="2800" baseline="0" dirty="0">
                <a:latin typeface="Arial" panose="020B0604020202020204" pitchFamily="34" charset="0"/>
              </a:rPr>
            </a:br>
            <a:r>
              <a:rPr sz="2800" baseline="0" dirty="0">
                <a:latin typeface="Arial" panose="020B0604020202020204" pitchFamily="34" charset="0"/>
              </a:rPr>
              <a:t>pay calculating program</a:t>
            </a:r>
          </a:p>
        </p:txBody>
      </p:sp>
    </p:spTree>
    <p:extLst>
      <p:ext uri="{BB962C8B-B14F-4D97-AF65-F5344CB8AC3E}">
        <p14:creationId xmlns:p14="http://schemas.microsoft.com/office/powerpoint/2010/main" val="154654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dirty="0"/>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Rectangle 5">
            <a:extLst>
              <a:ext uri="{FF2B5EF4-FFF2-40B4-BE49-F238E27FC236}">
                <a16:creationId xmlns:a16="http://schemas.microsoft.com/office/drawing/2014/main" id="{70B7E99E-AD5A-43B6-8620-B757F68D467F}"/>
              </a:ext>
            </a:extLst>
          </p:cNvPr>
          <p:cNvSpPr>
            <a:spLocks noGrp="1"/>
          </p:cNvSpPr>
          <p:nvPr/>
        </p:nvSpPr>
        <p:spPr>
          <a:xfrm>
            <a:off x="1066800" y="1325488"/>
            <a:ext cx="7620000"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sz="2800" dirty="0"/>
              <a:t>Output – data that is generated and displayed</a:t>
            </a:r>
          </a:p>
          <a:p>
            <a:pPr marL="609600" indent="-609600" eaLnBrk="1" hangingPunct="1">
              <a:buNone/>
            </a:pPr>
            <a:r>
              <a:rPr sz="2800" dirty="0"/>
              <a:t>Input – data that a program receives</a:t>
            </a:r>
          </a:p>
          <a:p>
            <a:pPr marL="609600" indent="-609600" eaLnBrk="1" hangingPunct="1">
              <a:buNone/>
            </a:pPr>
            <a:r>
              <a:rPr sz="2800" dirty="0"/>
              <a:t>Variables – storage locations in memory for data</a:t>
            </a:r>
          </a:p>
          <a:p>
            <a:pPr marL="609600" indent="-609600" eaLnBrk="1" hangingPunct="1">
              <a:buNone/>
            </a:pPr>
            <a:endParaRPr dirty="0"/>
          </a:p>
          <a:p>
            <a:pPr marL="609600" indent="-609600" eaLnBrk="1" hangingPunct="1">
              <a:buNone/>
            </a:pPr>
            <a:r>
              <a:rPr dirty="0"/>
              <a:t>Computer programs typically follow 3 steps</a:t>
            </a:r>
          </a:p>
          <a:p>
            <a:pPr marL="990600" lvl="1" indent="-533400" eaLnBrk="1" hangingPunct="1">
              <a:buFontTx/>
              <a:buAutoNum type="arabicPeriod"/>
            </a:pPr>
            <a:r>
              <a:rPr dirty="0"/>
              <a:t>Input is received</a:t>
            </a:r>
          </a:p>
          <a:p>
            <a:pPr marL="990600" lvl="1" indent="-533400" eaLnBrk="1" hangingPunct="1">
              <a:buFontTx/>
              <a:buAutoNum type="arabicPeriod"/>
            </a:pPr>
            <a:r>
              <a:rPr dirty="0"/>
              <a:t>Some process is performed on the input</a:t>
            </a:r>
          </a:p>
          <a:p>
            <a:pPr marL="990600" lvl="1" indent="-533400" eaLnBrk="1" hangingPunct="1">
              <a:buFontTx/>
              <a:buAutoNum type="arabicPeriod"/>
            </a:pPr>
            <a:r>
              <a:rPr dirty="0"/>
              <a:t>Output is produced</a:t>
            </a:r>
          </a:p>
        </p:txBody>
      </p:sp>
    </p:spTree>
    <p:extLst>
      <p:ext uri="{BB962C8B-B14F-4D97-AF65-F5344CB8AC3E}">
        <p14:creationId xmlns:p14="http://schemas.microsoft.com/office/powerpoint/2010/main" val="392858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dirty="0"/>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Rectangle 6">
            <a:extLst>
              <a:ext uri="{FF2B5EF4-FFF2-40B4-BE49-F238E27FC236}">
                <a16:creationId xmlns:a16="http://schemas.microsoft.com/office/drawing/2014/main" id="{D07FB1AB-48FA-4A5A-838A-066A58682CB5}"/>
              </a:ext>
            </a:extLst>
          </p:cNvPr>
          <p:cNvSpPr>
            <a:spLocks noGrp="1"/>
          </p:cNvSpPr>
          <p:nvPr/>
        </p:nvSpPr>
        <p:spPr>
          <a:xfrm>
            <a:off x="1219200" y="1615244"/>
            <a:ext cx="8294688" cy="2286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lang="en-US" sz="2800" i="1" dirty="0"/>
              <a:t>Display</a:t>
            </a:r>
            <a:r>
              <a:rPr lang="en-US" sz="2800" dirty="0"/>
              <a:t> is the keyword to show output to the screen</a:t>
            </a:r>
          </a:p>
          <a:p>
            <a:pPr marL="609600" indent="-609600" eaLnBrk="1" hangingPunct="1">
              <a:buNone/>
            </a:pPr>
            <a:r>
              <a:rPr lang="en-US" sz="2800" dirty="0"/>
              <a:t>Sequence – lines execute in the order they appear</a:t>
            </a:r>
          </a:p>
          <a:p>
            <a:pPr marL="609600" indent="-609600" eaLnBrk="1" hangingPunct="1">
              <a:buNone/>
            </a:pPr>
            <a:r>
              <a:rPr lang="en-US" sz="2800" dirty="0"/>
              <a:t>String Literals – a sequence of characters</a:t>
            </a:r>
          </a:p>
        </p:txBody>
      </p:sp>
      <p:sp>
        <p:nvSpPr>
          <p:cNvPr id="8" name="TextBox 7">
            <a:extLst>
              <a:ext uri="{FF2B5EF4-FFF2-40B4-BE49-F238E27FC236}">
                <a16:creationId xmlns:a16="http://schemas.microsoft.com/office/drawing/2014/main" id="{390DDE8D-ADAF-48F8-848A-80613283780C}"/>
              </a:ext>
            </a:extLst>
          </p:cNvPr>
          <p:cNvSpPr txBox="1"/>
          <p:nvPr/>
        </p:nvSpPr>
        <p:spPr>
          <a:xfrm>
            <a:off x="1205345" y="3581400"/>
            <a:ext cx="4402029" cy="465225"/>
          </a:xfrm>
          <a:prstGeom prst="rect">
            <a:avLst/>
          </a:prstGeom>
          <a:noFill/>
        </p:spPr>
        <p:txBody>
          <a:bodyPr wrap="square">
            <a:spAutoFit/>
          </a:bodyPr>
          <a:lstStyle/>
          <a:p>
            <a:r>
              <a:rPr lang="en-US" sz="2400" baseline="0" dirty="0">
                <a:latin typeface="Arial" panose="020B0604020202020204" pitchFamily="34" charset="0"/>
              </a:rPr>
              <a:t>The statements </a:t>
            </a:r>
            <a:r>
              <a:rPr lang="en-US" sz="2000" baseline="0" dirty="0">
                <a:latin typeface="Arial" panose="020B0604020202020204" pitchFamily="34" charset="0"/>
              </a:rPr>
              <a:t>execute</a:t>
            </a:r>
            <a:r>
              <a:rPr lang="en-US" sz="2400" baseline="0" dirty="0">
                <a:latin typeface="Arial" panose="020B0604020202020204" pitchFamily="34" charset="0"/>
              </a:rPr>
              <a:t> in order</a:t>
            </a:r>
            <a:endParaRPr lang="en-US" sz="2400" dirty="0"/>
          </a:p>
        </p:txBody>
      </p:sp>
      <p:pic>
        <p:nvPicPr>
          <p:cNvPr id="4" name="Picture 3">
            <a:extLst>
              <a:ext uri="{FF2B5EF4-FFF2-40B4-BE49-F238E27FC236}">
                <a16:creationId xmlns:a16="http://schemas.microsoft.com/office/drawing/2014/main" id="{84922A04-1EE1-4007-AE1D-ACAE757A15A1}"/>
              </a:ext>
            </a:extLst>
          </p:cNvPr>
          <p:cNvPicPr>
            <a:picLocks noChangeAspect="1"/>
          </p:cNvPicPr>
          <p:nvPr/>
        </p:nvPicPr>
        <p:blipFill>
          <a:blip r:embed="rId2"/>
          <a:stretch>
            <a:fillRect/>
          </a:stretch>
        </p:blipFill>
        <p:spPr>
          <a:xfrm>
            <a:off x="1205345" y="4191000"/>
            <a:ext cx="3823855" cy="1313803"/>
          </a:xfrm>
          <a:prstGeom prst="rect">
            <a:avLst/>
          </a:prstGeom>
        </p:spPr>
      </p:pic>
      <p:sp>
        <p:nvSpPr>
          <p:cNvPr id="10" name="TextBox 9">
            <a:extLst>
              <a:ext uri="{FF2B5EF4-FFF2-40B4-BE49-F238E27FC236}">
                <a16:creationId xmlns:a16="http://schemas.microsoft.com/office/drawing/2014/main" id="{DB0A6274-317D-4C7E-9E46-972C07704FA6}"/>
              </a:ext>
            </a:extLst>
          </p:cNvPr>
          <p:cNvSpPr txBox="1"/>
          <p:nvPr/>
        </p:nvSpPr>
        <p:spPr>
          <a:xfrm>
            <a:off x="5789108" y="3613957"/>
            <a:ext cx="3320256" cy="400110"/>
          </a:xfrm>
          <a:prstGeom prst="rect">
            <a:avLst/>
          </a:prstGeom>
          <a:noFill/>
        </p:spPr>
        <p:txBody>
          <a:bodyPr wrap="square">
            <a:spAutoFit/>
          </a:bodyPr>
          <a:lstStyle/>
          <a:p>
            <a:r>
              <a:rPr lang="en-US" sz="2000" baseline="0" dirty="0">
                <a:latin typeface="Arial" panose="020B0604020202020204" pitchFamily="34" charset="0"/>
              </a:rPr>
              <a:t> Output of Program 2-1</a:t>
            </a:r>
          </a:p>
        </p:txBody>
      </p:sp>
      <p:pic>
        <p:nvPicPr>
          <p:cNvPr id="11" name="Picture 10">
            <a:extLst>
              <a:ext uri="{FF2B5EF4-FFF2-40B4-BE49-F238E27FC236}">
                <a16:creationId xmlns:a16="http://schemas.microsoft.com/office/drawing/2014/main" id="{182DBB4F-608D-4DA3-8275-D33EBD56DA03}"/>
              </a:ext>
            </a:extLst>
          </p:cNvPr>
          <p:cNvPicPr>
            <a:picLocks noChangeAspect="1"/>
          </p:cNvPicPr>
          <p:nvPr/>
        </p:nvPicPr>
        <p:blipFill>
          <a:blip r:embed="rId3"/>
          <a:stretch>
            <a:fillRect/>
          </a:stretch>
        </p:blipFill>
        <p:spPr>
          <a:xfrm>
            <a:off x="5366544" y="4209165"/>
            <a:ext cx="3556853" cy="1973377"/>
          </a:xfrm>
          <a:prstGeom prst="rect">
            <a:avLst/>
          </a:prstGeom>
        </p:spPr>
      </p:pic>
    </p:spTree>
    <p:extLst>
      <p:ext uri="{BB962C8B-B14F-4D97-AF65-F5344CB8AC3E}">
        <p14:creationId xmlns:p14="http://schemas.microsoft.com/office/powerpoint/2010/main" val="2670117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dirty="0"/>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9" name="Rectangle 8">
            <a:extLst>
              <a:ext uri="{FF2B5EF4-FFF2-40B4-BE49-F238E27FC236}">
                <a16:creationId xmlns:a16="http://schemas.microsoft.com/office/drawing/2014/main" id="{84B21E16-E9B2-4789-8911-8F4BA27251C8}"/>
              </a:ext>
            </a:extLst>
          </p:cNvPr>
          <p:cNvSpPr>
            <a:spLocks noGrp="1"/>
          </p:cNvSpPr>
          <p:nvPr/>
        </p:nvSpPr>
        <p:spPr>
          <a:xfrm>
            <a:off x="1409700" y="1615244"/>
            <a:ext cx="6629400"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sz="2800" i="1" dirty="0"/>
              <a:t>Input</a:t>
            </a:r>
            <a:r>
              <a:rPr sz="2800" dirty="0"/>
              <a:t> is the keyword to take values from the user of the program</a:t>
            </a:r>
          </a:p>
          <a:p>
            <a:pPr marL="609600" indent="-609600" eaLnBrk="1" hangingPunct="1">
              <a:buNone/>
            </a:pPr>
            <a:r>
              <a:rPr sz="2800" dirty="0"/>
              <a:t>It is usually stored in </a:t>
            </a:r>
            <a:r>
              <a:rPr sz="2800" i="1" dirty="0"/>
              <a:t>variables</a:t>
            </a:r>
          </a:p>
          <a:p>
            <a:pPr marL="609600" indent="-609600" eaLnBrk="1" hangingPunct="1">
              <a:buNone/>
            </a:pPr>
            <a:endParaRPr sz="2800" i="1" dirty="0"/>
          </a:p>
        </p:txBody>
      </p:sp>
      <p:pic>
        <p:nvPicPr>
          <p:cNvPr id="12" name="Picture 11" descr="prg02_02">
            <a:extLst>
              <a:ext uri="{FF2B5EF4-FFF2-40B4-BE49-F238E27FC236}">
                <a16:creationId xmlns:a16="http://schemas.microsoft.com/office/drawing/2014/main" id="{45D982B8-37F1-4E02-9682-D556B3DF8D1D}"/>
              </a:ext>
            </a:extLst>
          </p:cNvPr>
          <p:cNvPicPr>
            <a:picLocks noChangeAspect="1"/>
          </p:cNvPicPr>
          <p:nvPr/>
        </p:nvPicPr>
        <p:blipFill>
          <a:blip r:embed="rId2"/>
          <a:stretch>
            <a:fillRect/>
          </a:stretch>
        </p:blipFill>
        <p:spPr>
          <a:xfrm>
            <a:off x="693737" y="3297849"/>
            <a:ext cx="8061325" cy="2868613"/>
          </a:xfrm>
          <a:prstGeom prst="rect">
            <a:avLst/>
          </a:prstGeom>
          <a:noFill/>
          <a:ln w="9525">
            <a:noFill/>
          </a:ln>
        </p:spPr>
      </p:pic>
    </p:spTree>
    <p:extLst>
      <p:ext uri="{BB962C8B-B14F-4D97-AF65-F5344CB8AC3E}">
        <p14:creationId xmlns:p14="http://schemas.microsoft.com/office/powerpoint/2010/main" val="578836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dirty="0"/>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Rectangle 5">
            <a:extLst>
              <a:ext uri="{FF2B5EF4-FFF2-40B4-BE49-F238E27FC236}">
                <a16:creationId xmlns:a16="http://schemas.microsoft.com/office/drawing/2014/main" id="{6E60EB81-040C-4014-AAE0-7A8D51BAD49E}"/>
              </a:ext>
            </a:extLst>
          </p:cNvPr>
          <p:cNvSpPr>
            <a:spLocks noGrp="1"/>
          </p:cNvSpPr>
          <p:nvPr/>
        </p:nvSpPr>
        <p:spPr>
          <a:xfrm>
            <a:off x="990600" y="1636026"/>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dirty="0"/>
              <a:t>Programmers can define variable names following certain rules</a:t>
            </a:r>
          </a:p>
          <a:p>
            <a:pPr marL="990600" lvl="1" indent="-533400" eaLnBrk="1" hangingPunct="1"/>
            <a:r>
              <a:rPr dirty="0"/>
              <a:t>Must be one word, no spaces</a:t>
            </a:r>
          </a:p>
          <a:p>
            <a:pPr marL="990600" lvl="1" indent="-533400" eaLnBrk="1" hangingPunct="1"/>
            <a:r>
              <a:rPr dirty="0"/>
              <a:t>Generally, punctuation characters are avoided</a:t>
            </a:r>
          </a:p>
          <a:p>
            <a:pPr marL="990600" lvl="1" indent="-533400" eaLnBrk="1" hangingPunct="1"/>
            <a:r>
              <a:rPr dirty="0"/>
              <a:t>Generally, the first character cannot be a number</a:t>
            </a:r>
          </a:p>
          <a:p>
            <a:pPr marL="990600" lvl="1" indent="-533400" eaLnBrk="1" hangingPunct="1"/>
            <a:r>
              <a:rPr dirty="0"/>
              <a:t>Name a variable something that indicates what may be stored in it</a:t>
            </a:r>
          </a:p>
          <a:p>
            <a:pPr marL="609600" indent="-609600" eaLnBrk="1" hangingPunct="1">
              <a:buNone/>
            </a:pPr>
            <a:r>
              <a:rPr dirty="0"/>
              <a:t>camelCase is popular naming convention</a:t>
            </a:r>
            <a:endParaRPr lang="en-US" dirty="0"/>
          </a:p>
          <a:p>
            <a:pPr marL="609600" indent="-609600" eaLnBrk="1" hangingPunct="1">
              <a:buNone/>
            </a:pPr>
            <a:r>
              <a:rPr lang="en-ID" dirty="0"/>
              <a:t>Student_1 ; </a:t>
            </a:r>
            <a:r>
              <a:rPr lang="en-ID" dirty="0" err="1"/>
              <a:t>tempMhs</a:t>
            </a:r>
            <a:r>
              <a:rPr lang="en-ID" dirty="0"/>
              <a:t> ; </a:t>
            </a:r>
            <a:r>
              <a:rPr lang="en-ID" dirty="0" err="1"/>
              <a:t>grade_student</a:t>
            </a:r>
            <a:endParaRPr dirty="0"/>
          </a:p>
          <a:p>
            <a:pPr marL="609600" indent="-609600" eaLnBrk="1" hangingPunct="1"/>
            <a:endParaRPr dirty="0"/>
          </a:p>
        </p:txBody>
      </p:sp>
    </p:spTree>
    <p:extLst>
      <p:ext uri="{BB962C8B-B14F-4D97-AF65-F5344CB8AC3E}">
        <p14:creationId xmlns:p14="http://schemas.microsoft.com/office/powerpoint/2010/main" val="3463307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dirty="0"/>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Rectangle 5">
            <a:extLst>
              <a:ext uri="{FF2B5EF4-FFF2-40B4-BE49-F238E27FC236}">
                <a16:creationId xmlns:a16="http://schemas.microsoft.com/office/drawing/2014/main" id="{6E60EB81-040C-4014-AAE0-7A8D51BAD49E}"/>
              </a:ext>
            </a:extLst>
          </p:cNvPr>
          <p:cNvSpPr>
            <a:spLocks noGrp="1"/>
          </p:cNvSpPr>
          <p:nvPr/>
        </p:nvSpPr>
        <p:spPr>
          <a:xfrm>
            <a:off x="990600" y="1636026"/>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lang="en-US" dirty="0"/>
              <a:t>IPO Charts</a:t>
            </a:r>
            <a:endParaRPr dirty="0"/>
          </a:p>
          <a:p>
            <a:pPr marL="0" indent="0" eaLnBrk="1" hangingPunct="1">
              <a:buNone/>
            </a:pPr>
            <a:endParaRPr dirty="0"/>
          </a:p>
        </p:txBody>
      </p:sp>
      <p:pic>
        <p:nvPicPr>
          <p:cNvPr id="4" name="Picture 3">
            <a:extLst>
              <a:ext uri="{FF2B5EF4-FFF2-40B4-BE49-F238E27FC236}">
                <a16:creationId xmlns:a16="http://schemas.microsoft.com/office/drawing/2014/main" id="{DC023A1F-C114-4585-9222-5F146100D425}"/>
              </a:ext>
            </a:extLst>
          </p:cNvPr>
          <p:cNvPicPr>
            <a:picLocks noChangeAspect="1"/>
          </p:cNvPicPr>
          <p:nvPr/>
        </p:nvPicPr>
        <p:blipFill>
          <a:blip r:embed="rId2"/>
          <a:stretch>
            <a:fillRect/>
          </a:stretch>
        </p:blipFill>
        <p:spPr>
          <a:xfrm>
            <a:off x="1525044" y="2286000"/>
            <a:ext cx="6398711" cy="3541778"/>
          </a:xfrm>
          <a:prstGeom prst="rect">
            <a:avLst/>
          </a:prstGeom>
        </p:spPr>
      </p:pic>
      <p:sp>
        <p:nvSpPr>
          <p:cNvPr id="3" name="TextBox 2">
            <a:extLst>
              <a:ext uri="{FF2B5EF4-FFF2-40B4-BE49-F238E27FC236}">
                <a16:creationId xmlns:a16="http://schemas.microsoft.com/office/drawing/2014/main" id="{C6750E3B-9977-0C47-8A67-4D977C3C76D1}"/>
              </a:ext>
            </a:extLst>
          </p:cNvPr>
          <p:cNvSpPr txBox="1"/>
          <p:nvPr/>
        </p:nvSpPr>
        <p:spPr>
          <a:xfrm>
            <a:off x="1600200" y="4495800"/>
            <a:ext cx="1300677" cy="646331"/>
          </a:xfrm>
          <a:prstGeom prst="rect">
            <a:avLst/>
          </a:prstGeom>
          <a:noFill/>
        </p:spPr>
        <p:txBody>
          <a:bodyPr wrap="none" rtlCol="0">
            <a:spAutoFit/>
          </a:bodyPr>
          <a:lstStyle/>
          <a:p>
            <a:r>
              <a:rPr lang="en-US" dirty="0" err="1"/>
              <a:t>work_hours</a:t>
            </a:r>
            <a:endParaRPr lang="en-US" dirty="0"/>
          </a:p>
          <a:p>
            <a:r>
              <a:rPr lang="en-US" dirty="0" err="1"/>
              <a:t>pay_rate</a:t>
            </a:r>
            <a:endParaRPr lang="en-US" dirty="0"/>
          </a:p>
        </p:txBody>
      </p:sp>
      <p:sp>
        <p:nvSpPr>
          <p:cNvPr id="7" name="TextBox 6">
            <a:extLst>
              <a:ext uri="{FF2B5EF4-FFF2-40B4-BE49-F238E27FC236}">
                <a16:creationId xmlns:a16="http://schemas.microsoft.com/office/drawing/2014/main" id="{F43ECBB1-8BD3-6241-B9B0-FD200324DD5D}"/>
              </a:ext>
            </a:extLst>
          </p:cNvPr>
          <p:cNvSpPr txBox="1"/>
          <p:nvPr/>
        </p:nvSpPr>
        <p:spPr>
          <a:xfrm>
            <a:off x="3394364" y="4218801"/>
            <a:ext cx="2315415" cy="923330"/>
          </a:xfrm>
          <a:prstGeom prst="rect">
            <a:avLst/>
          </a:prstGeom>
          <a:noFill/>
        </p:spPr>
        <p:txBody>
          <a:bodyPr wrap="square" rtlCol="0">
            <a:spAutoFit/>
          </a:bodyPr>
          <a:lstStyle/>
          <a:p>
            <a:r>
              <a:rPr lang="en-US" dirty="0" err="1"/>
              <a:t>gross_pay</a:t>
            </a:r>
            <a:r>
              <a:rPr lang="en-US" dirty="0"/>
              <a:t>=</a:t>
            </a:r>
            <a:r>
              <a:rPr lang="en-US" dirty="0" err="1"/>
              <a:t>work_hours</a:t>
            </a:r>
            <a:r>
              <a:rPr lang="en-US" dirty="0"/>
              <a:t>*</a:t>
            </a:r>
            <a:r>
              <a:rPr lang="en-US" dirty="0" err="1"/>
              <a:t>pay_rate</a:t>
            </a:r>
            <a:endParaRPr lang="en-US" dirty="0"/>
          </a:p>
          <a:p>
            <a:r>
              <a:rPr lang="en-US" dirty="0"/>
              <a:t> </a:t>
            </a:r>
          </a:p>
        </p:txBody>
      </p:sp>
      <p:sp>
        <p:nvSpPr>
          <p:cNvPr id="8" name="TextBox 7">
            <a:extLst>
              <a:ext uri="{FF2B5EF4-FFF2-40B4-BE49-F238E27FC236}">
                <a16:creationId xmlns:a16="http://schemas.microsoft.com/office/drawing/2014/main" id="{8CF0C2B1-062D-154F-BF76-E80EAC263EEB}"/>
              </a:ext>
            </a:extLst>
          </p:cNvPr>
          <p:cNvSpPr txBox="1"/>
          <p:nvPr/>
        </p:nvSpPr>
        <p:spPr>
          <a:xfrm>
            <a:off x="6069496" y="4259141"/>
            <a:ext cx="1842684" cy="369332"/>
          </a:xfrm>
          <a:prstGeom prst="rect">
            <a:avLst/>
          </a:prstGeom>
          <a:noFill/>
        </p:spPr>
        <p:txBody>
          <a:bodyPr wrap="none" rtlCol="0">
            <a:spAutoFit/>
          </a:bodyPr>
          <a:lstStyle/>
          <a:p>
            <a:r>
              <a:rPr lang="en-US" dirty="0"/>
              <a:t>Display </a:t>
            </a:r>
            <a:r>
              <a:rPr lang="en-US" dirty="0" err="1"/>
              <a:t>gross_pay</a:t>
            </a:r>
            <a:endParaRPr lang="en-US" dirty="0"/>
          </a:p>
        </p:txBody>
      </p:sp>
    </p:spTree>
    <p:extLst>
      <p:ext uri="{BB962C8B-B14F-4D97-AF65-F5344CB8AC3E}">
        <p14:creationId xmlns:p14="http://schemas.microsoft.com/office/powerpoint/2010/main" val="50240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16E1-FDC1-4C26-8135-3832017B64B7}"/>
              </a:ext>
            </a:extLst>
          </p:cNvPr>
          <p:cNvSpPr>
            <a:spLocks noGrp="1"/>
          </p:cNvSpPr>
          <p:nvPr>
            <p:ph type="title"/>
          </p:nvPr>
        </p:nvSpPr>
        <p:spPr>
          <a:xfrm>
            <a:off x="1227603" y="2060060"/>
            <a:ext cx="6768752" cy="450038"/>
          </a:xfrm>
        </p:spPr>
        <p:txBody>
          <a:bodyPr>
            <a:normAutofit fontScale="90000"/>
          </a:bodyPr>
          <a:lstStyle/>
          <a:p>
            <a:r>
              <a:rPr lang="en-US" dirty="0"/>
              <a:t>Topic</a:t>
            </a:r>
          </a:p>
        </p:txBody>
      </p:sp>
      <p:sp>
        <p:nvSpPr>
          <p:cNvPr id="4" name="Content Placeholder 3">
            <a:extLst>
              <a:ext uri="{FF2B5EF4-FFF2-40B4-BE49-F238E27FC236}">
                <a16:creationId xmlns:a16="http://schemas.microsoft.com/office/drawing/2014/main" id="{13A8A886-85A0-4F64-B24B-7FC3D9B90007}"/>
              </a:ext>
            </a:extLst>
          </p:cNvPr>
          <p:cNvSpPr>
            <a:spLocks noGrp="1"/>
          </p:cNvSpPr>
          <p:nvPr>
            <p:ph idx="1"/>
          </p:nvPr>
        </p:nvSpPr>
        <p:spPr>
          <a:xfrm>
            <a:off x="1227603" y="2668917"/>
            <a:ext cx="3824773" cy="3320393"/>
          </a:xfrm>
        </p:spPr>
        <p:txBody>
          <a:bodyPr>
            <a:normAutofit/>
          </a:bodyPr>
          <a:lstStyle/>
          <a:p>
            <a:r>
              <a:rPr lang="en-ID" sz="1200" dirty="0"/>
              <a:t>Input, Process, Output (L) </a:t>
            </a:r>
          </a:p>
          <a:p>
            <a:r>
              <a:rPr lang="en-ID" sz="1200" dirty="0"/>
              <a:t>Function and Input Validation (L) </a:t>
            </a:r>
          </a:p>
          <a:p>
            <a:r>
              <a:rPr lang="en-ID" sz="1200" dirty="0"/>
              <a:t>Files and menu driven programming (L) </a:t>
            </a:r>
          </a:p>
          <a:p>
            <a:r>
              <a:rPr lang="en-ID" sz="1200" dirty="0"/>
              <a:t>Modules (L) </a:t>
            </a:r>
          </a:p>
          <a:p>
            <a:r>
              <a:rPr lang="en-ID" sz="1200" dirty="0"/>
              <a:t>Decision Structure and Boolean Logic (L) </a:t>
            </a:r>
          </a:p>
          <a:p>
            <a:r>
              <a:rPr lang="en-ID" sz="1200" dirty="0"/>
              <a:t>GUI and event driven programming (L) </a:t>
            </a:r>
          </a:p>
          <a:p>
            <a:r>
              <a:rPr lang="en-ID" sz="1200" dirty="0"/>
              <a:t>Analysis </a:t>
            </a:r>
            <a:r>
              <a:rPr lang="en-ID" sz="1200" dirty="0" err="1"/>
              <a:t>Modeling</a:t>
            </a:r>
            <a:r>
              <a:rPr lang="en-ID" sz="1200" dirty="0"/>
              <a:t> (L) </a:t>
            </a:r>
          </a:p>
          <a:p>
            <a:endParaRPr lang="en-ID" sz="1200" dirty="0"/>
          </a:p>
          <a:p>
            <a:endParaRPr lang="en-US" sz="1350" dirty="0"/>
          </a:p>
        </p:txBody>
      </p:sp>
      <p:sp>
        <p:nvSpPr>
          <p:cNvPr id="8" name="Content Placeholder 3">
            <a:extLst>
              <a:ext uri="{FF2B5EF4-FFF2-40B4-BE49-F238E27FC236}">
                <a16:creationId xmlns:a16="http://schemas.microsoft.com/office/drawing/2014/main" id="{B287F328-CA9A-4A2F-B730-8AD843FE434E}"/>
              </a:ext>
            </a:extLst>
          </p:cNvPr>
          <p:cNvSpPr txBox="1">
            <a:spLocks/>
          </p:cNvSpPr>
          <p:nvPr/>
        </p:nvSpPr>
        <p:spPr>
          <a:xfrm>
            <a:off x="5052375" y="2668917"/>
            <a:ext cx="3824773" cy="3320393"/>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D" sz="1200" dirty="0"/>
              <a:t>Repetition (L) </a:t>
            </a:r>
          </a:p>
          <a:p>
            <a:r>
              <a:rPr lang="en-ID" sz="1200" dirty="0"/>
              <a:t>Structural </a:t>
            </a:r>
            <a:r>
              <a:rPr lang="en-ID" sz="1200" dirty="0" err="1"/>
              <a:t>Modeling</a:t>
            </a:r>
            <a:r>
              <a:rPr lang="en-ID" sz="1200" dirty="0"/>
              <a:t> (L) </a:t>
            </a:r>
          </a:p>
          <a:p>
            <a:r>
              <a:rPr lang="en-ID" sz="1200" dirty="0"/>
              <a:t>Design Model and Strategy (L) </a:t>
            </a:r>
          </a:p>
          <a:p>
            <a:r>
              <a:rPr lang="en-ID" sz="1200" dirty="0"/>
              <a:t>Business Process and Functional </a:t>
            </a:r>
            <a:r>
              <a:rPr lang="en-ID" sz="1200" dirty="0" err="1"/>
              <a:t>Modeling</a:t>
            </a:r>
            <a:r>
              <a:rPr lang="en-ID" sz="1200" dirty="0"/>
              <a:t> (L) </a:t>
            </a:r>
          </a:p>
          <a:p>
            <a:r>
              <a:rPr lang="en-ID" sz="1200" dirty="0" err="1"/>
              <a:t>Behavioral</a:t>
            </a:r>
            <a:r>
              <a:rPr lang="en-ID" sz="1200" dirty="0"/>
              <a:t> </a:t>
            </a:r>
            <a:r>
              <a:rPr lang="en-ID" sz="1200" dirty="0" err="1"/>
              <a:t>Modeling</a:t>
            </a:r>
            <a:r>
              <a:rPr lang="en-ID" sz="1200" dirty="0"/>
              <a:t> (L) </a:t>
            </a:r>
          </a:p>
          <a:p>
            <a:r>
              <a:rPr lang="en-ID" sz="1200" dirty="0"/>
              <a:t>Class and Method Design (L)</a:t>
            </a:r>
            <a:endParaRPr lang="en-US" sz="1350" dirty="0"/>
          </a:p>
        </p:txBody>
      </p:sp>
    </p:spTree>
    <p:extLst>
      <p:ext uri="{BB962C8B-B14F-4D97-AF65-F5344CB8AC3E}">
        <p14:creationId xmlns:p14="http://schemas.microsoft.com/office/powerpoint/2010/main" val="2655813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dirty="0"/>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636026"/>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lang="en-US" dirty="0"/>
              <a:t>Strings and Literals</a:t>
            </a:r>
          </a:p>
          <a:p>
            <a:r>
              <a:rPr lang="en-US" dirty="0"/>
              <a:t>String appear in actual code</a:t>
            </a:r>
          </a:p>
          <a:p>
            <a:r>
              <a:rPr lang="en-US" dirty="0"/>
              <a:t>Usually enclosed in double quote mark</a:t>
            </a:r>
            <a:endParaRPr dirty="0"/>
          </a:p>
        </p:txBody>
      </p:sp>
      <p:pic>
        <p:nvPicPr>
          <p:cNvPr id="8" name="Picture 7">
            <a:extLst>
              <a:ext uri="{FF2B5EF4-FFF2-40B4-BE49-F238E27FC236}">
                <a16:creationId xmlns:a16="http://schemas.microsoft.com/office/drawing/2014/main" id="{722A1080-F716-48A0-A463-BD86A5B2EBD0}"/>
              </a:ext>
            </a:extLst>
          </p:cNvPr>
          <p:cNvPicPr>
            <a:picLocks noChangeAspect="1"/>
          </p:cNvPicPr>
          <p:nvPr/>
        </p:nvPicPr>
        <p:blipFill>
          <a:blip r:embed="rId2"/>
          <a:stretch>
            <a:fillRect/>
          </a:stretch>
        </p:blipFill>
        <p:spPr>
          <a:xfrm>
            <a:off x="1447800" y="3429000"/>
            <a:ext cx="4416895" cy="1219200"/>
          </a:xfrm>
          <a:prstGeom prst="rect">
            <a:avLst/>
          </a:prstGeom>
        </p:spPr>
      </p:pic>
    </p:spTree>
    <p:extLst>
      <p:ext uri="{BB962C8B-B14F-4D97-AF65-F5344CB8AC3E}">
        <p14:creationId xmlns:p14="http://schemas.microsoft.com/office/powerpoint/2010/main" val="2128344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dirty="0"/>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lang="en-US" sz="2400" dirty="0"/>
              <a:t>Variable Assignment &amp; Calculations</a:t>
            </a:r>
          </a:p>
          <a:p>
            <a:r>
              <a:rPr lang="en-US" sz="2400" dirty="0"/>
              <a:t>Variable assignment can come from user input and also can be set through an assignment statement  </a:t>
            </a:r>
          </a:p>
          <a:p>
            <a:pPr marL="0" indent="0">
              <a:buNone/>
            </a:pPr>
            <a:r>
              <a:rPr lang="en-US" sz="2400" dirty="0"/>
              <a:t>             set price = 20 or set price to 20</a:t>
            </a:r>
          </a:p>
          <a:p>
            <a:pPr marL="457200" indent="-457200">
              <a:buAutoNum type="arabicPeriod"/>
            </a:pPr>
            <a:r>
              <a:rPr lang="en-US" sz="1400" dirty="0"/>
              <a:t>Set </a:t>
            </a:r>
            <a:r>
              <a:rPr lang="en-US" sz="1400" dirty="0" err="1"/>
              <a:t>dollars_A</a:t>
            </a:r>
            <a:r>
              <a:rPr lang="en-US" sz="1400" dirty="0"/>
              <a:t> = 2.75</a:t>
            </a:r>
          </a:p>
          <a:p>
            <a:pPr marL="457200" indent="-457200">
              <a:buAutoNum type="arabicPeriod"/>
            </a:pPr>
            <a:r>
              <a:rPr lang="en-US" sz="1400" dirty="0"/>
              <a:t>Display “I have “ ,</a:t>
            </a:r>
            <a:r>
              <a:rPr lang="en-US" sz="1400" dirty="0" err="1"/>
              <a:t>dollars_A</a:t>
            </a:r>
            <a:r>
              <a:rPr lang="en-US" sz="1400" dirty="0"/>
              <a:t>, “in my account”</a:t>
            </a:r>
          </a:p>
          <a:p>
            <a:pPr marL="457200" indent="-457200">
              <a:buAutoNum type="arabicPeriod"/>
            </a:pPr>
            <a:r>
              <a:rPr lang="en-US" sz="1400" dirty="0"/>
              <a:t>Set </a:t>
            </a:r>
            <a:r>
              <a:rPr lang="en-US" sz="1400" dirty="0" err="1"/>
              <a:t>dollars_B</a:t>
            </a:r>
            <a:r>
              <a:rPr lang="en-US" sz="1400" dirty="0"/>
              <a:t> = 99.95</a:t>
            </a:r>
          </a:p>
          <a:p>
            <a:pPr marL="457200" indent="-457200">
              <a:buAutoNum type="arabicPeriod"/>
            </a:pPr>
            <a:r>
              <a:rPr lang="en-US" sz="1400" dirty="0"/>
              <a:t>Display ‘But now I have”, </a:t>
            </a:r>
            <a:r>
              <a:rPr lang="en-US" sz="1400" dirty="0" err="1"/>
              <a:t>dollars_B</a:t>
            </a:r>
            <a:r>
              <a:rPr lang="en-US" sz="1400" dirty="0"/>
              <a:t>, “in my account”</a:t>
            </a:r>
          </a:p>
          <a:p>
            <a:pPr marL="457200" indent="-457200">
              <a:buAutoNum type="arabicPeriod"/>
            </a:pPr>
            <a:endParaRPr lang="en-US" sz="2000" dirty="0"/>
          </a:p>
          <a:p>
            <a:pPr marL="0" indent="0">
              <a:buNone/>
            </a:pPr>
            <a:endParaRPr lang="en-US" dirty="0"/>
          </a:p>
          <a:p>
            <a:pPr marL="609600" indent="-609600" eaLnBrk="1" hangingPunct="1">
              <a:buNone/>
            </a:pPr>
            <a:endParaRPr dirty="0"/>
          </a:p>
        </p:txBody>
      </p:sp>
      <p:pic>
        <p:nvPicPr>
          <p:cNvPr id="3" name="Picture 2">
            <a:extLst>
              <a:ext uri="{FF2B5EF4-FFF2-40B4-BE49-F238E27FC236}">
                <a16:creationId xmlns:a16="http://schemas.microsoft.com/office/drawing/2014/main" id="{B30C196A-2660-45BC-8BF8-B234F22D0136}"/>
              </a:ext>
            </a:extLst>
          </p:cNvPr>
          <p:cNvPicPr>
            <a:picLocks noChangeAspect="1"/>
          </p:cNvPicPr>
          <p:nvPr/>
        </p:nvPicPr>
        <p:blipFill>
          <a:blip r:embed="rId2"/>
          <a:stretch>
            <a:fillRect/>
          </a:stretch>
        </p:blipFill>
        <p:spPr>
          <a:xfrm>
            <a:off x="806248" y="4130841"/>
            <a:ext cx="7836303" cy="2387723"/>
          </a:xfrm>
          <a:prstGeom prst="rect">
            <a:avLst/>
          </a:prstGeom>
        </p:spPr>
      </p:pic>
    </p:spTree>
    <p:extLst>
      <p:ext uri="{BB962C8B-B14F-4D97-AF65-F5344CB8AC3E}">
        <p14:creationId xmlns:p14="http://schemas.microsoft.com/office/powerpoint/2010/main" val="1122537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dirty="0"/>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dirty="0"/>
          </a:p>
        </p:txBody>
      </p:sp>
      <p:sp>
        <p:nvSpPr>
          <p:cNvPr id="6" name="Rectangle 5">
            <a:extLst>
              <a:ext uri="{FF2B5EF4-FFF2-40B4-BE49-F238E27FC236}">
                <a16:creationId xmlns:a16="http://schemas.microsoft.com/office/drawing/2014/main" id="{37A3442B-A30B-4AD9-8A6E-CCEB6A2534F1}"/>
              </a:ext>
            </a:extLst>
          </p:cNvPr>
          <p:cNvSpPr>
            <a:spLocks noGrp="1"/>
          </p:cNvSpPr>
          <p:nvPr/>
        </p:nvSpPr>
        <p:spPr>
          <a:xfrm>
            <a:off x="990600" y="1607127"/>
            <a:ext cx="8294688" cy="18288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sz="2800" dirty="0"/>
              <a:t>Calculations are performed using math operators</a:t>
            </a:r>
          </a:p>
          <a:p>
            <a:pPr marL="609600" indent="-609600" eaLnBrk="1" hangingPunct="1">
              <a:buNone/>
            </a:pPr>
            <a:r>
              <a:rPr sz="2800" dirty="0"/>
              <a:t>The expression is normally stored in variables</a:t>
            </a:r>
          </a:p>
          <a:p>
            <a:pPr marL="609600" indent="-609600" eaLnBrk="1" hangingPunct="1">
              <a:buNone/>
            </a:pPr>
            <a:r>
              <a:rPr lang="en-US" sz="2800" i="1" dirty="0"/>
              <a:t>                 </a:t>
            </a:r>
            <a:r>
              <a:rPr sz="2800" i="1" dirty="0"/>
              <a:t>Set sale = price – discount</a:t>
            </a:r>
            <a:endParaRPr sz="2800" b="1" dirty="0">
              <a:solidFill>
                <a:srgbClr val="FF3300"/>
              </a:solidFill>
            </a:endParaRPr>
          </a:p>
        </p:txBody>
      </p:sp>
      <p:pic>
        <p:nvPicPr>
          <p:cNvPr id="4" name="Picture 3">
            <a:extLst>
              <a:ext uri="{FF2B5EF4-FFF2-40B4-BE49-F238E27FC236}">
                <a16:creationId xmlns:a16="http://schemas.microsoft.com/office/drawing/2014/main" id="{6BE6B39D-C115-45E4-8E52-9048D66434A1}"/>
              </a:ext>
            </a:extLst>
          </p:cNvPr>
          <p:cNvPicPr>
            <a:picLocks noChangeAspect="1"/>
          </p:cNvPicPr>
          <p:nvPr/>
        </p:nvPicPr>
        <p:blipFill>
          <a:blip r:embed="rId2"/>
          <a:stretch>
            <a:fillRect/>
          </a:stretch>
        </p:blipFill>
        <p:spPr>
          <a:xfrm>
            <a:off x="603038" y="4216284"/>
            <a:ext cx="8242724" cy="2260716"/>
          </a:xfrm>
          <a:prstGeom prst="rect">
            <a:avLst/>
          </a:prstGeom>
        </p:spPr>
      </p:pic>
      <p:sp>
        <p:nvSpPr>
          <p:cNvPr id="9" name="TextBox 8">
            <a:extLst>
              <a:ext uri="{FF2B5EF4-FFF2-40B4-BE49-F238E27FC236}">
                <a16:creationId xmlns:a16="http://schemas.microsoft.com/office/drawing/2014/main" id="{119090DE-1221-4D65-8530-36F7E55E7491}"/>
              </a:ext>
            </a:extLst>
          </p:cNvPr>
          <p:cNvSpPr txBox="1"/>
          <p:nvPr/>
        </p:nvSpPr>
        <p:spPr>
          <a:xfrm>
            <a:off x="2590800" y="3576751"/>
            <a:ext cx="4641272" cy="461665"/>
          </a:xfrm>
          <a:prstGeom prst="rect">
            <a:avLst/>
          </a:prstGeom>
          <a:noFill/>
        </p:spPr>
        <p:txBody>
          <a:bodyPr wrap="square">
            <a:spAutoFit/>
          </a:bodyPr>
          <a:lstStyle/>
          <a:p>
            <a:pPr>
              <a:spcBef>
                <a:spcPct val="50000"/>
              </a:spcBef>
            </a:pPr>
            <a:r>
              <a:rPr lang="en-US" sz="2400" baseline="0" dirty="0">
                <a:latin typeface="Arial" panose="020B0604020202020204" pitchFamily="34" charset="0"/>
              </a:rPr>
              <a:t>Common math operators</a:t>
            </a:r>
          </a:p>
        </p:txBody>
      </p:sp>
    </p:spTree>
    <p:extLst>
      <p:ext uri="{BB962C8B-B14F-4D97-AF65-F5344CB8AC3E}">
        <p14:creationId xmlns:p14="http://schemas.microsoft.com/office/powerpoint/2010/main" val="3979031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dirty="0"/>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dirty="0"/>
          </a:p>
        </p:txBody>
      </p:sp>
      <p:sp>
        <p:nvSpPr>
          <p:cNvPr id="10" name="TextBox 9">
            <a:extLst>
              <a:ext uri="{FF2B5EF4-FFF2-40B4-BE49-F238E27FC236}">
                <a16:creationId xmlns:a16="http://schemas.microsoft.com/office/drawing/2014/main" id="{D362FED6-8CF8-4056-BB61-1D36FE87D107}"/>
              </a:ext>
            </a:extLst>
          </p:cNvPr>
          <p:cNvSpPr txBox="1"/>
          <p:nvPr/>
        </p:nvSpPr>
        <p:spPr>
          <a:xfrm>
            <a:off x="990600" y="1341031"/>
            <a:ext cx="6248400" cy="646331"/>
          </a:xfrm>
          <a:prstGeom prst="rect">
            <a:avLst/>
          </a:prstGeom>
          <a:noFill/>
        </p:spPr>
        <p:txBody>
          <a:bodyPr wrap="square">
            <a:spAutoFit/>
          </a:bodyPr>
          <a:lstStyle/>
          <a:p>
            <a:r>
              <a:rPr lang="en-US" sz="3200" dirty="0"/>
              <a:t>Variable </a:t>
            </a:r>
            <a:r>
              <a:rPr lang="en-US" sz="3600" dirty="0"/>
              <a:t>Declarations</a:t>
            </a:r>
            <a:r>
              <a:rPr lang="en-US" sz="3200" dirty="0"/>
              <a:t> &amp; Data Types</a:t>
            </a:r>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990600" y="2075230"/>
            <a:ext cx="8001000"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sz="2800" dirty="0"/>
              <a:t>A </a:t>
            </a:r>
            <a:r>
              <a:rPr sz="2800" i="1" dirty="0"/>
              <a:t>variable declaration </a:t>
            </a:r>
            <a:r>
              <a:rPr sz="2800" dirty="0"/>
              <a:t>includes a variable’s name and a variable’s data type</a:t>
            </a:r>
          </a:p>
          <a:p>
            <a:pPr marL="609600" indent="-609600" eaLnBrk="1" hangingPunct="1">
              <a:buNone/>
            </a:pPr>
            <a:r>
              <a:rPr sz="2800" dirty="0"/>
              <a:t>Data Type – defines the type of data you intend to store in a variable</a:t>
            </a:r>
          </a:p>
          <a:p>
            <a:pPr marL="990600" lvl="1" indent="-533400" eaLnBrk="1" hangingPunct="1"/>
            <a:r>
              <a:rPr sz="2400" dirty="0"/>
              <a:t>Integer – stores only whole numbers</a:t>
            </a:r>
          </a:p>
          <a:p>
            <a:pPr marL="990600" lvl="1" indent="-533400" eaLnBrk="1" hangingPunct="1"/>
            <a:r>
              <a:rPr sz="2400" dirty="0"/>
              <a:t>Real – stores whole or decimal numbers</a:t>
            </a:r>
          </a:p>
          <a:p>
            <a:pPr marL="990600" lvl="1" indent="-533400" eaLnBrk="1" hangingPunct="1"/>
            <a:r>
              <a:rPr sz="2400" dirty="0"/>
              <a:t>String – any series of characters</a:t>
            </a:r>
            <a:endParaRPr lang="en-US" sz="2400" dirty="0"/>
          </a:p>
          <a:p>
            <a:pPr marL="990600" lvl="1" indent="-533400" eaLnBrk="1" hangingPunct="1"/>
            <a:r>
              <a:rPr lang="en-US" sz="2400" dirty="0"/>
              <a:t>Character – one character only</a:t>
            </a:r>
            <a:endParaRPr sz="2400" dirty="0"/>
          </a:p>
          <a:p>
            <a:pPr marL="609600" indent="-609600" eaLnBrk="1" hangingPunct="1"/>
            <a:r>
              <a:rPr lang="en-US" sz="2800" i="1" dirty="0"/>
              <a:t>Example: </a:t>
            </a:r>
            <a:r>
              <a:rPr sz="2800" i="1" dirty="0"/>
              <a:t>Declare Real </a:t>
            </a:r>
            <a:r>
              <a:rPr sz="2800" i="1" dirty="0" err="1"/>
              <a:t>grossPay</a:t>
            </a:r>
            <a:endParaRPr lang="en-US" sz="2800" i="1" dirty="0"/>
          </a:p>
        </p:txBody>
      </p:sp>
    </p:spTree>
    <p:extLst>
      <p:ext uri="{BB962C8B-B14F-4D97-AF65-F5344CB8AC3E}">
        <p14:creationId xmlns:p14="http://schemas.microsoft.com/office/powerpoint/2010/main" val="3152754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dirty="0"/>
              <a:t>Output, Input, and Variables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dirty="0"/>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dirty="0"/>
          </a:p>
        </p:txBody>
      </p:sp>
      <p:sp>
        <p:nvSpPr>
          <p:cNvPr id="8" name="TextBox 7">
            <a:extLst>
              <a:ext uri="{FF2B5EF4-FFF2-40B4-BE49-F238E27FC236}">
                <a16:creationId xmlns:a16="http://schemas.microsoft.com/office/drawing/2014/main" id="{665FCF70-153F-4DBF-8FAA-4811F3A164B0}"/>
              </a:ext>
            </a:extLst>
          </p:cNvPr>
          <p:cNvSpPr txBox="1"/>
          <p:nvPr/>
        </p:nvSpPr>
        <p:spPr>
          <a:xfrm>
            <a:off x="1395126" y="1879477"/>
            <a:ext cx="7139274" cy="954107"/>
          </a:xfrm>
          <a:prstGeom prst="rect">
            <a:avLst/>
          </a:prstGeom>
          <a:noFill/>
        </p:spPr>
        <p:txBody>
          <a:bodyPr wrap="square">
            <a:spAutoFit/>
          </a:bodyPr>
          <a:lstStyle/>
          <a:p>
            <a:r>
              <a:rPr lang="en-US" sz="2800" dirty="0"/>
              <a:t>For safety and to avoid logic errors, variables should be initialized to 0 or some other value</a:t>
            </a:r>
          </a:p>
        </p:txBody>
      </p:sp>
      <p:pic>
        <p:nvPicPr>
          <p:cNvPr id="4" name="Picture 3">
            <a:extLst>
              <a:ext uri="{FF2B5EF4-FFF2-40B4-BE49-F238E27FC236}">
                <a16:creationId xmlns:a16="http://schemas.microsoft.com/office/drawing/2014/main" id="{B0C4ADA3-FA87-4E68-A80E-C7DACC903D90}"/>
              </a:ext>
            </a:extLst>
          </p:cNvPr>
          <p:cNvPicPr>
            <a:picLocks noChangeAspect="1"/>
          </p:cNvPicPr>
          <p:nvPr/>
        </p:nvPicPr>
        <p:blipFill>
          <a:blip r:embed="rId2"/>
          <a:stretch>
            <a:fillRect/>
          </a:stretch>
        </p:blipFill>
        <p:spPr>
          <a:xfrm>
            <a:off x="1018309" y="3067737"/>
            <a:ext cx="7649919" cy="3317960"/>
          </a:xfrm>
          <a:prstGeom prst="rect">
            <a:avLst/>
          </a:prstGeom>
        </p:spPr>
      </p:pic>
    </p:spTree>
    <p:extLst>
      <p:ext uri="{BB962C8B-B14F-4D97-AF65-F5344CB8AC3E}">
        <p14:creationId xmlns:p14="http://schemas.microsoft.com/office/powerpoint/2010/main" val="929903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dirty="0"/>
              <a:t>Named Constants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dirty="0"/>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dirty="0"/>
          </a:p>
        </p:txBody>
      </p:sp>
      <p:sp>
        <p:nvSpPr>
          <p:cNvPr id="9" name="Rectangle 8">
            <a:extLst>
              <a:ext uri="{FF2B5EF4-FFF2-40B4-BE49-F238E27FC236}">
                <a16:creationId xmlns:a16="http://schemas.microsoft.com/office/drawing/2014/main" id="{9504542A-0221-4C96-B5B0-9CE5EDD5DE62}"/>
              </a:ext>
            </a:extLst>
          </p:cNvPr>
          <p:cNvSpPr>
            <a:spLocks noGrp="1"/>
          </p:cNvSpPr>
          <p:nvPr/>
        </p:nvSpPr>
        <p:spPr>
          <a:xfrm>
            <a:off x="1357745" y="1844841"/>
            <a:ext cx="7557655" cy="4112806"/>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dirty="0"/>
              <a:t>A </a:t>
            </a:r>
            <a:r>
              <a:rPr i="1" dirty="0"/>
              <a:t>named constant </a:t>
            </a:r>
            <a:r>
              <a:rPr dirty="0"/>
              <a:t>is a name that represents a value that cannot be changed</a:t>
            </a:r>
          </a:p>
          <a:p>
            <a:pPr marL="990600" lvl="1" indent="-533400" eaLnBrk="1" hangingPunct="1"/>
            <a:r>
              <a:rPr dirty="0"/>
              <a:t>Makes programs more self explanatory</a:t>
            </a:r>
          </a:p>
          <a:p>
            <a:pPr marL="990600" lvl="1" indent="-533400" eaLnBrk="1" hangingPunct="1"/>
            <a:r>
              <a:rPr dirty="0"/>
              <a:t>If a change to the value occurs, it only has to be modified in one place</a:t>
            </a:r>
          </a:p>
          <a:p>
            <a:pPr marL="609600" indent="-609600" eaLnBrk="1" hangingPunct="1">
              <a:buNone/>
            </a:pPr>
            <a:r>
              <a:rPr i="1" dirty="0"/>
              <a:t>Constant Real INTEREST_RATE = 0.069</a:t>
            </a:r>
          </a:p>
          <a:p>
            <a:pPr marL="609600" indent="-609600" eaLnBrk="1" hangingPunct="1">
              <a:buNone/>
            </a:pPr>
            <a:endParaRPr dirty="0"/>
          </a:p>
        </p:txBody>
      </p:sp>
    </p:spTree>
    <p:extLst>
      <p:ext uri="{BB962C8B-B14F-4D97-AF65-F5344CB8AC3E}">
        <p14:creationId xmlns:p14="http://schemas.microsoft.com/office/powerpoint/2010/main" val="1349217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r>
              <a:rPr lang="en-US" dirty="0"/>
              <a:t>Hand Tracing a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dirty="0"/>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dirty="0"/>
          </a:p>
        </p:txBody>
      </p:sp>
      <p:sp>
        <p:nvSpPr>
          <p:cNvPr id="8" name="Rectangle 7">
            <a:extLst>
              <a:ext uri="{FF2B5EF4-FFF2-40B4-BE49-F238E27FC236}">
                <a16:creationId xmlns:a16="http://schemas.microsoft.com/office/drawing/2014/main" id="{254A86FD-13C9-40DE-A907-C65F54CE7DC8}"/>
              </a:ext>
            </a:extLst>
          </p:cNvPr>
          <p:cNvSpPr>
            <a:spLocks noGrp="1"/>
          </p:cNvSpPr>
          <p:nvPr/>
        </p:nvSpPr>
        <p:spPr>
          <a:xfrm>
            <a:off x="1004455" y="1649076"/>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i="1" dirty="0"/>
              <a:t>Hand tracing </a:t>
            </a:r>
            <a:r>
              <a:rPr dirty="0"/>
              <a:t>is a simple debugging process for locating hard to find errors in a program</a:t>
            </a:r>
            <a:r>
              <a:rPr lang="en-US" dirty="0"/>
              <a:t> or to ensure the correctness of a program</a:t>
            </a:r>
            <a:endParaRPr dirty="0"/>
          </a:p>
          <a:p>
            <a:pPr marL="609600" indent="-609600" eaLnBrk="1" hangingPunct="1">
              <a:buNone/>
            </a:pPr>
            <a:r>
              <a:rPr dirty="0"/>
              <a:t>Involves creating a chart with a column for each variable, and a row for each line of code</a:t>
            </a:r>
          </a:p>
          <a:p>
            <a:pPr marL="609600" indent="-609600" eaLnBrk="1" hangingPunct="1">
              <a:buNone/>
            </a:pPr>
            <a:endParaRPr b="1" dirty="0">
              <a:solidFill>
                <a:srgbClr val="FF3300"/>
              </a:solidFill>
            </a:endParaRPr>
          </a:p>
        </p:txBody>
      </p:sp>
      <p:pic>
        <p:nvPicPr>
          <p:cNvPr id="10" name="Picture 9" descr="fig02_14">
            <a:extLst>
              <a:ext uri="{FF2B5EF4-FFF2-40B4-BE49-F238E27FC236}">
                <a16:creationId xmlns:a16="http://schemas.microsoft.com/office/drawing/2014/main" id="{66518C72-1B0F-429D-9323-2DD71737E2E2}"/>
              </a:ext>
            </a:extLst>
          </p:cNvPr>
          <p:cNvPicPr>
            <a:picLocks noChangeAspect="1"/>
          </p:cNvPicPr>
          <p:nvPr/>
        </p:nvPicPr>
        <p:blipFill>
          <a:blip r:embed="rId2"/>
          <a:stretch>
            <a:fillRect/>
          </a:stretch>
        </p:blipFill>
        <p:spPr>
          <a:xfrm>
            <a:off x="268009" y="3918047"/>
            <a:ext cx="8841355" cy="2303029"/>
          </a:xfrm>
          <a:prstGeom prst="rect">
            <a:avLst/>
          </a:prstGeom>
          <a:noFill/>
          <a:ln w="9525">
            <a:noFill/>
          </a:ln>
        </p:spPr>
      </p:pic>
    </p:spTree>
    <p:extLst>
      <p:ext uri="{BB962C8B-B14F-4D97-AF65-F5344CB8AC3E}">
        <p14:creationId xmlns:p14="http://schemas.microsoft.com/office/powerpoint/2010/main" val="4005682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4" y="533400"/>
            <a:ext cx="5715000" cy="792088"/>
          </a:xfrm>
        </p:spPr>
        <p:txBody>
          <a:bodyPr>
            <a:normAutofit/>
          </a:bodyPr>
          <a:lstStyle/>
          <a:p>
            <a:pPr eaLnBrk="1" hangingPunct="1"/>
            <a:r>
              <a:rPr lang="en-US" dirty="0"/>
              <a:t>Documenting a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dirty="0"/>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dirty="0"/>
          </a:p>
        </p:txBody>
      </p:sp>
      <p:sp>
        <p:nvSpPr>
          <p:cNvPr id="13" name="Rectangle 12">
            <a:extLst>
              <a:ext uri="{FF2B5EF4-FFF2-40B4-BE49-F238E27FC236}">
                <a16:creationId xmlns:a16="http://schemas.microsoft.com/office/drawing/2014/main" id="{B101E981-D65A-4DBB-8663-421F410FF331}"/>
              </a:ext>
            </a:extLst>
          </p:cNvPr>
          <p:cNvSpPr>
            <a:spLocks noGrp="1"/>
          </p:cNvSpPr>
          <p:nvPr/>
        </p:nvSpPr>
        <p:spPr>
          <a:xfrm>
            <a:off x="1143000" y="1645323"/>
            <a:ext cx="7543800"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r>
              <a:rPr sz="2800" i="1" dirty="0"/>
              <a:t>External documentation </a:t>
            </a:r>
            <a:r>
              <a:rPr sz="2800" dirty="0"/>
              <a:t>describes aspects of the program for the user, sometimes written by a technical writer</a:t>
            </a:r>
          </a:p>
          <a:p>
            <a:pPr marL="609600" indent="-609600" eaLnBrk="1" hangingPunct="1">
              <a:buNone/>
            </a:pPr>
            <a:r>
              <a:rPr sz="2800" i="1" dirty="0"/>
              <a:t>Internal documentation </a:t>
            </a:r>
            <a:r>
              <a:rPr sz="2800" dirty="0"/>
              <a:t>explains how parts of the program works for the programmer, also known as </a:t>
            </a:r>
            <a:r>
              <a:rPr sz="2800" i="1" dirty="0"/>
              <a:t>comments </a:t>
            </a:r>
          </a:p>
          <a:p>
            <a:pPr marL="609600" indent="-609600" eaLnBrk="1" hangingPunct="1">
              <a:buNone/>
            </a:pPr>
            <a:r>
              <a:rPr sz="2800" i="1" dirty="0"/>
              <a:t>	// comments are often distinguished within </a:t>
            </a:r>
          </a:p>
          <a:p>
            <a:pPr marL="609600" indent="-609600" eaLnBrk="1" hangingPunct="1">
              <a:buNone/>
            </a:pPr>
            <a:r>
              <a:rPr sz="2800" i="1" dirty="0"/>
              <a:t>	// the program with line comments</a:t>
            </a:r>
          </a:p>
        </p:txBody>
      </p:sp>
    </p:spTree>
    <p:extLst>
      <p:ext uri="{BB962C8B-B14F-4D97-AF65-F5344CB8AC3E}">
        <p14:creationId xmlns:p14="http://schemas.microsoft.com/office/powerpoint/2010/main" val="2171894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504309"/>
            <a:ext cx="5715000" cy="792088"/>
          </a:xfrm>
        </p:spPr>
        <p:txBody>
          <a:bodyPr>
            <a:normAutofit/>
          </a:bodyPr>
          <a:lstStyle/>
          <a:p>
            <a:pPr eaLnBrk="1" hangingPunct="1"/>
            <a:r>
              <a:rPr lang="en-US" dirty="0"/>
              <a:t>Designing Your First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dirty="0"/>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dirty="0"/>
          </a:p>
        </p:txBody>
      </p:sp>
      <p:sp>
        <p:nvSpPr>
          <p:cNvPr id="8" name="Content Placeholder 7">
            <a:extLst>
              <a:ext uri="{FF2B5EF4-FFF2-40B4-BE49-F238E27FC236}">
                <a16:creationId xmlns:a16="http://schemas.microsoft.com/office/drawing/2014/main" id="{EEB76697-EEA0-4283-AFA9-36EEF55A9C32}"/>
              </a:ext>
            </a:extLst>
          </p:cNvPr>
          <p:cNvSpPr>
            <a:spLocks noGrp="1"/>
          </p:cNvSpPr>
          <p:nvPr/>
        </p:nvSpPr>
        <p:spPr>
          <a:xfrm>
            <a:off x="849312" y="1296397"/>
            <a:ext cx="7837488" cy="3428003"/>
          </a:xfrm>
          <a:prstGeom prst="rect">
            <a:avLst/>
          </a:prstGeom>
          <a:noFill/>
          <a:ln w="9525">
            <a:noFill/>
          </a:ln>
        </p:spPr>
        <p:txBody>
          <a:bodyPr vert="horz" wrap="square" lIns="91440" tIns="45720" rIns="0" bIns="45720" numCol="1" anchor="t" anchorCtr="0" compatLnSpc="1"/>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0" indent="0" eaLnBrk="1" hangingPunct="1">
              <a:lnSpc>
                <a:spcPct val="80000"/>
              </a:lnSpc>
              <a:buNone/>
            </a:pPr>
            <a:r>
              <a:rPr sz="2000" dirty="0"/>
              <a:t>Calculate the batting average for any player</a:t>
            </a:r>
          </a:p>
          <a:p>
            <a:pPr marL="0" indent="0" eaLnBrk="1" hangingPunct="1">
              <a:lnSpc>
                <a:spcPct val="80000"/>
              </a:lnSpc>
              <a:buNone/>
            </a:pPr>
            <a:endParaRPr sz="2000" dirty="0"/>
          </a:p>
          <a:p>
            <a:pPr marL="0" indent="0" eaLnBrk="1" hangingPunct="1">
              <a:lnSpc>
                <a:spcPct val="80000"/>
              </a:lnSpc>
              <a:buNone/>
            </a:pPr>
            <a:r>
              <a:rPr sz="2000" dirty="0"/>
              <a:t>	</a:t>
            </a:r>
            <a:r>
              <a:rPr sz="2000" i="1" dirty="0"/>
              <a:t>Batting Average = Hits ÷ Times at Bat</a:t>
            </a:r>
          </a:p>
          <a:p>
            <a:pPr marL="0" indent="0" eaLnBrk="1" hangingPunct="1">
              <a:lnSpc>
                <a:spcPct val="80000"/>
              </a:lnSpc>
              <a:buNone/>
            </a:pPr>
            <a:endParaRPr sz="2000" i="1" dirty="0"/>
          </a:p>
          <a:p>
            <a:pPr marL="0" indent="0" eaLnBrk="1" hangingPunct="1">
              <a:lnSpc>
                <a:spcPct val="80000"/>
              </a:lnSpc>
              <a:buNone/>
            </a:pPr>
            <a:r>
              <a:rPr sz="2000" dirty="0"/>
              <a:t>Determine what is required for each phase of the program:</a:t>
            </a:r>
          </a:p>
          <a:p>
            <a:pPr marL="0" indent="0" eaLnBrk="1" hangingPunct="1">
              <a:lnSpc>
                <a:spcPct val="80000"/>
              </a:lnSpc>
              <a:buNone/>
            </a:pPr>
            <a:endParaRPr sz="2000" dirty="0"/>
          </a:p>
          <a:p>
            <a:pPr marL="0" indent="0" eaLnBrk="1" hangingPunct="1">
              <a:lnSpc>
                <a:spcPct val="80000"/>
              </a:lnSpc>
              <a:buFont typeface="Arial" panose="020B0604020202020204" pitchFamily="34" charset="0"/>
              <a:buAutoNum type="arabicPeriod"/>
            </a:pPr>
            <a:r>
              <a:rPr sz="2000" dirty="0"/>
              <a:t>What must be read as input?</a:t>
            </a:r>
          </a:p>
          <a:p>
            <a:pPr marL="0" indent="0" eaLnBrk="1" hangingPunct="1">
              <a:lnSpc>
                <a:spcPct val="80000"/>
              </a:lnSpc>
              <a:buFont typeface="Arial" panose="020B0604020202020204" pitchFamily="34" charset="0"/>
              <a:buAutoNum type="arabicPeriod"/>
            </a:pPr>
            <a:r>
              <a:rPr sz="2000" dirty="0"/>
              <a:t>What will be done with the input?</a:t>
            </a:r>
          </a:p>
          <a:p>
            <a:pPr marL="0" indent="0" eaLnBrk="1" hangingPunct="1">
              <a:lnSpc>
                <a:spcPct val="80000"/>
              </a:lnSpc>
              <a:buFont typeface="Arial" panose="020B0604020202020204" pitchFamily="34" charset="0"/>
              <a:buAutoNum type="arabicPeriod"/>
            </a:pPr>
            <a:r>
              <a:rPr sz="2000" dirty="0"/>
              <a:t>What will be the output?</a:t>
            </a:r>
          </a:p>
        </p:txBody>
      </p:sp>
      <p:graphicFrame>
        <p:nvGraphicFramePr>
          <p:cNvPr id="3" name="Table 3">
            <a:extLst>
              <a:ext uri="{FF2B5EF4-FFF2-40B4-BE49-F238E27FC236}">
                <a16:creationId xmlns:a16="http://schemas.microsoft.com/office/drawing/2014/main" id="{872211A6-7E7F-9748-8DDF-435295E528F9}"/>
              </a:ext>
            </a:extLst>
          </p:cNvPr>
          <p:cNvGraphicFramePr>
            <a:graphicFrameLocks noGrp="1"/>
          </p:cNvGraphicFramePr>
          <p:nvPr>
            <p:extLst>
              <p:ext uri="{D42A27DB-BD31-4B8C-83A1-F6EECF244321}">
                <p14:modId xmlns:p14="http://schemas.microsoft.com/office/powerpoint/2010/main" val="940938244"/>
              </p:ext>
            </p:extLst>
          </p:nvPr>
        </p:nvGraphicFramePr>
        <p:xfrm>
          <a:off x="849312" y="4414438"/>
          <a:ext cx="6096000" cy="1833880"/>
        </p:xfrm>
        <a:graphic>
          <a:graphicData uri="http://schemas.openxmlformats.org/drawingml/2006/table">
            <a:tbl>
              <a:tblPr firstRow="1" bandRow="1">
                <a:tableStyleId>{5C22544A-7EE6-4342-B048-85BDC9FD1C3A}</a:tableStyleId>
              </a:tblPr>
              <a:tblGrid>
                <a:gridCol w="1335410">
                  <a:extLst>
                    <a:ext uri="{9D8B030D-6E8A-4147-A177-3AD203B41FA5}">
                      <a16:colId xmlns:a16="http://schemas.microsoft.com/office/drawing/2014/main" val="129773021"/>
                    </a:ext>
                  </a:extLst>
                </a:gridCol>
                <a:gridCol w="2728590">
                  <a:extLst>
                    <a:ext uri="{9D8B030D-6E8A-4147-A177-3AD203B41FA5}">
                      <a16:colId xmlns:a16="http://schemas.microsoft.com/office/drawing/2014/main" val="1912012743"/>
                    </a:ext>
                  </a:extLst>
                </a:gridCol>
                <a:gridCol w="2032000">
                  <a:extLst>
                    <a:ext uri="{9D8B030D-6E8A-4147-A177-3AD203B41FA5}">
                      <a16:colId xmlns:a16="http://schemas.microsoft.com/office/drawing/2014/main" val="1369129198"/>
                    </a:ext>
                  </a:extLst>
                </a:gridCol>
              </a:tblGrid>
              <a:tr h="370840">
                <a:tc>
                  <a:txBody>
                    <a:bodyPr/>
                    <a:lstStyle/>
                    <a:p>
                      <a:r>
                        <a:rPr lang="en-US" dirty="0"/>
                        <a:t>INPUT</a:t>
                      </a:r>
                    </a:p>
                  </a:txBody>
                  <a:tcPr/>
                </a:tc>
                <a:tc>
                  <a:txBody>
                    <a:bodyPr/>
                    <a:lstStyle/>
                    <a:p>
                      <a:r>
                        <a:rPr lang="en-US" dirty="0"/>
                        <a:t>PROCESS</a:t>
                      </a:r>
                    </a:p>
                  </a:txBody>
                  <a:tcPr/>
                </a:tc>
                <a:tc>
                  <a:txBody>
                    <a:bodyPr/>
                    <a:lstStyle/>
                    <a:p>
                      <a:r>
                        <a:rPr lang="en-US" dirty="0"/>
                        <a:t>OUTPUT</a:t>
                      </a:r>
                    </a:p>
                  </a:txBody>
                  <a:tcPr/>
                </a:tc>
                <a:extLst>
                  <a:ext uri="{0D108BD9-81ED-4DB2-BD59-A6C34878D82A}">
                    <a16:rowId xmlns:a16="http://schemas.microsoft.com/office/drawing/2014/main" val="3436468974"/>
                  </a:ext>
                </a:extLst>
              </a:tr>
              <a:tr h="370840">
                <a:tc>
                  <a:txBody>
                    <a:bodyPr/>
                    <a:lstStyle/>
                    <a:p>
                      <a:r>
                        <a:rPr lang="en-ID" sz="1800" i="1" dirty="0"/>
                        <a:t>Hits</a:t>
                      </a:r>
                    </a:p>
                    <a:p>
                      <a:r>
                        <a:rPr lang="en-ID" sz="1800" i="1" dirty="0" err="1"/>
                        <a:t>Times_bat</a:t>
                      </a:r>
                      <a:endParaRPr lang="en-US" dirty="0"/>
                    </a:p>
                  </a:txBody>
                  <a:tcPr/>
                </a:tc>
                <a:tc>
                  <a:txBody>
                    <a:bodyPr/>
                    <a:lstStyle/>
                    <a:p>
                      <a:r>
                        <a:rPr lang="en-US" dirty="0"/>
                        <a:t>Get Hits</a:t>
                      </a:r>
                    </a:p>
                    <a:p>
                      <a:r>
                        <a:rPr lang="en-US" dirty="0"/>
                        <a:t>Get </a:t>
                      </a:r>
                      <a:r>
                        <a:rPr lang="en-US" dirty="0" err="1"/>
                        <a:t>Times_bat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Calculate </a:t>
                      </a:r>
                      <a:r>
                        <a:rPr lang="en-ID" sz="1800" i="1" dirty="0" err="1"/>
                        <a:t>Batting_Average</a:t>
                      </a:r>
                      <a:r>
                        <a:rPr lang="en-ID" sz="1800" i="1" dirty="0"/>
                        <a:t> </a:t>
                      </a:r>
                      <a:endParaRPr lang="en-US" dirty="0"/>
                    </a:p>
                    <a:p>
                      <a:r>
                        <a:rPr lang="en-US" dirty="0"/>
                        <a:t>=Hits/</a:t>
                      </a:r>
                      <a:r>
                        <a:rPr lang="en-US" dirty="0" err="1"/>
                        <a:t>Times_bat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Display </a:t>
                      </a:r>
                      <a:r>
                        <a:rPr lang="en-ID" sz="1800" i="1" dirty="0" err="1"/>
                        <a:t>Batting_Average</a:t>
                      </a:r>
                      <a:r>
                        <a:rPr lang="en-ID" sz="1800" i="1" dirty="0"/>
                        <a:t> </a:t>
                      </a:r>
                      <a:endParaRPr lang="en-US" dirty="0"/>
                    </a:p>
                  </a:txBody>
                  <a:tcPr/>
                </a:tc>
                <a:tc>
                  <a:txBody>
                    <a:bodyPr/>
                    <a:lstStyle/>
                    <a:p>
                      <a:r>
                        <a:rPr lang="en-ID" sz="1800" i="1" dirty="0" err="1"/>
                        <a:t>Batting_Average</a:t>
                      </a:r>
                      <a:r>
                        <a:rPr lang="en-ID" sz="1800" i="1" dirty="0"/>
                        <a:t> </a:t>
                      </a:r>
                      <a:endParaRPr lang="en-US" dirty="0"/>
                    </a:p>
                  </a:txBody>
                  <a:tcPr/>
                </a:tc>
                <a:extLst>
                  <a:ext uri="{0D108BD9-81ED-4DB2-BD59-A6C34878D82A}">
                    <a16:rowId xmlns:a16="http://schemas.microsoft.com/office/drawing/2014/main" val="3260954405"/>
                  </a:ext>
                </a:extLst>
              </a:tr>
            </a:tbl>
          </a:graphicData>
        </a:graphic>
      </p:graphicFrame>
    </p:spTree>
    <p:extLst>
      <p:ext uri="{BB962C8B-B14F-4D97-AF65-F5344CB8AC3E}">
        <p14:creationId xmlns:p14="http://schemas.microsoft.com/office/powerpoint/2010/main" val="3878859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504309"/>
            <a:ext cx="5715000" cy="792088"/>
          </a:xfrm>
        </p:spPr>
        <p:txBody>
          <a:bodyPr>
            <a:normAutofit/>
          </a:bodyPr>
          <a:lstStyle/>
          <a:p>
            <a:pPr eaLnBrk="1" hangingPunct="1"/>
            <a:r>
              <a:rPr lang="en-US" dirty="0"/>
              <a:t>Designing Your First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dirty="0"/>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dirty="0"/>
          </a:p>
        </p:txBody>
      </p:sp>
      <p:sp>
        <p:nvSpPr>
          <p:cNvPr id="9" name="Content Placeholder 6">
            <a:extLst>
              <a:ext uri="{FF2B5EF4-FFF2-40B4-BE49-F238E27FC236}">
                <a16:creationId xmlns:a16="http://schemas.microsoft.com/office/drawing/2014/main" id="{7D4E002B-068C-4135-8CE8-4BD9D692DE60}"/>
              </a:ext>
            </a:extLst>
          </p:cNvPr>
          <p:cNvSpPr>
            <a:spLocks noGrp="1"/>
          </p:cNvSpPr>
          <p:nvPr/>
        </p:nvSpPr>
        <p:spPr>
          <a:xfrm>
            <a:off x="849312" y="1428015"/>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514350" indent="-514350" eaLnBrk="1" hangingPunct="1">
              <a:buFont typeface="Arial" panose="020B0604020202020204" pitchFamily="34" charset="0"/>
              <a:buAutoNum type="arabicPeriod"/>
            </a:pPr>
            <a:r>
              <a:rPr dirty="0"/>
              <a:t>Input is received.</a:t>
            </a:r>
          </a:p>
          <a:p>
            <a:pPr lvl="1" eaLnBrk="1" hangingPunct="1"/>
            <a:r>
              <a:rPr dirty="0"/>
              <a:t>The number of hits</a:t>
            </a:r>
          </a:p>
          <a:p>
            <a:pPr lvl="1" eaLnBrk="1" hangingPunct="1"/>
            <a:r>
              <a:rPr dirty="0"/>
              <a:t>The number of times at bat</a:t>
            </a:r>
          </a:p>
          <a:p>
            <a:pPr marL="514350" indent="-514350" eaLnBrk="1" hangingPunct="1">
              <a:buFont typeface="Arial" panose="020B0604020202020204" pitchFamily="34" charset="0"/>
              <a:buAutoNum type="arabicPeriod"/>
            </a:pPr>
            <a:r>
              <a:rPr dirty="0"/>
              <a:t>Some process is performed on the input.</a:t>
            </a:r>
          </a:p>
          <a:p>
            <a:pPr lvl="1" eaLnBrk="1" hangingPunct="1"/>
            <a:r>
              <a:rPr dirty="0"/>
              <a:t>Calculate the batting average</a:t>
            </a:r>
          </a:p>
          <a:p>
            <a:pPr lvl="1" eaLnBrk="1" hangingPunct="1"/>
            <a:r>
              <a:rPr dirty="0"/>
              <a:t>Divide the number of hits by the number of times at bat</a:t>
            </a:r>
          </a:p>
          <a:p>
            <a:pPr marL="514350" indent="-514350" eaLnBrk="1" hangingPunct="1">
              <a:buFont typeface="Arial" panose="020B0604020202020204" pitchFamily="34" charset="0"/>
              <a:buAutoNum type="arabicPeriod"/>
            </a:pPr>
            <a:r>
              <a:rPr dirty="0"/>
              <a:t>Output is produced.</a:t>
            </a:r>
          </a:p>
          <a:p>
            <a:pPr lvl="1" eaLnBrk="1" hangingPunct="1"/>
            <a:r>
              <a:rPr dirty="0"/>
              <a:t>The player’s batting average</a:t>
            </a:r>
          </a:p>
          <a:p>
            <a:pPr lvl="1" eaLnBrk="1" hangingPunct="1"/>
            <a:endParaRPr dirty="0"/>
          </a:p>
        </p:txBody>
      </p:sp>
    </p:spTree>
    <p:extLst>
      <p:ext uri="{BB962C8B-B14F-4D97-AF65-F5344CB8AC3E}">
        <p14:creationId xmlns:p14="http://schemas.microsoft.com/office/powerpoint/2010/main" val="2555009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F08D-4B2C-4790-8311-BDC6E818A866}"/>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6D31F2AD-7D62-4AE3-BC74-6C995B003653}"/>
              </a:ext>
            </a:extLst>
          </p:cNvPr>
          <p:cNvSpPr>
            <a:spLocks noGrp="1"/>
          </p:cNvSpPr>
          <p:nvPr>
            <p:ph idx="1"/>
          </p:nvPr>
        </p:nvSpPr>
        <p:spPr/>
        <p:txBody>
          <a:bodyPr/>
          <a:lstStyle/>
          <a:p>
            <a:r>
              <a:rPr lang="en-US" dirty="0"/>
              <a:t>Tony Gaddis. (2019). Starting Out with Programming Logic and Design. 5. Pearson. New York. ISBN: 978-0- 134801155</a:t>
            </a:r>
          </a:p>
        </p:txBody>
      </p:sp>
    </p:spTree>
    <p:extLst>
      <p:ext uri="{BB962C8B-B14F-4D97-AF65-F5344CB8AC3E}">
        <p14:creationId xmlns:p14="http://schemas.microsoft.com/office/powerpoint/2010/main" val="1937026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504309"/>
            <a:ext cx="5715000" cy="792088"/>
          </a:xfrm>
        </p:spPr>
        <p:txBody>
          <a:bodyPr>
            <a:normAutofit/>
          </a:bodyPr>
          <a:lstStyle/>
          <a:p>
            <a:pPr eaLnBrk="1" hangingPunct="1"/>
            <a:r>
              <a:rPr lang="en-US" dirty="0"/>
              <a:t>Designing Your First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dirty="0"/>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dirty="0"/>
          </a:p>
        </p:txBody>
      </p:sp>
      <p:sp>
        <p:nvSpPr>
          <p:cNvPr id="9" name="Content Placeholder 6">
            <a:extLst>
              <a:ext uri="{FF2B5EF4-FFF2-40B4-BE49-F238E27FC236}">
                <a16:creationId xmlns:a16="http://schemas.microsoft.com/office/drawing/2014/main" id="{7D4E002B-068C-4135-8CE8-4BD9D692DE60}"/>
              </a:ext>
            </a:extLst>
          </p:cNvPr>
          <p:cNvSpPr>
            <a:spLocks noGrp="1"/>
          </p:cNvSpPr>
          <p:nvPr/>
        </p:nvSpPr>
        <p:spPr>
          <a:xfrm>
            <a:off x="849312" y="1428015"/>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0" indent="0" eaLnBrk="1" hangingPunct="1">
              <a:buNone/>
            </a:pPr>
            <a:r>
              <a:rPr lang="en-US" dirty="0"/>
              <a:t>IPO Chart</a:t>
            </a:r>
            <a:endParaRPr dirty="0"/>
          </a:p>
          <a:p>
            <a:pPr lvl="1" eaLnBrk="1" hangingPunct="1"/>
            <a:endParaRPr dirty="0"/>
          </a:p>
        </p:txBody>
      </p:sp>
      <p:graphicFrame>
        <p:nvGraphicFramePr>
          <p:cNvPr id="3" name="Object 2">
            <a:extLst>
              <a:ext uri="{FF2B5EF4-FFF2-40B4-BE49-F238E27FC236}">
                <a16:creationId xmlns:a16="http://schemas.microsoft.com/office/drawing/2014/main" id="{22189DDC-7029-41EE-9A34-CBC32B43B27E}"/>
              </a:ext>
            </a:extLst>
          </p:cNvPr>
          <p:cNvGraphicFramePr>
            <a:graphicFrameLocks noChangeAspect="1"/>
          </p:cNvGraphicFramePr>
          <p:nvPr>
            <p:extLst>
              <p:ext uri="{D42A27DB-BD31-4B8C-83A1-F6EECF244321}">
                <p14:modId xmlns:p14="http://schemas.microsoft.com/office/powerpoint/2010/main" val="3577329221"/>
              </p:ext>
            </p:extLst>
          </p:nvPr>
        </p:nvGraphicFramePr>
        <p:xfrm>
          <a:off x="1309255" y="2406975"/>
          <a:ext cx="7086600" cy="1860225"/>
        </p:xfrm>
        <a:graphic>
          <a:graphicData uri="http://schemas.openxmlformats.org/presentationml/2006/ole">
            <mc:AlternateContent xmlns:mc="http://schemas.openxmlformats.org/markup-compatibility/2006">
              <mc:Choice xmlns:v="urn:schemas-microsoft-com:vml" Requires="v">
                <p:oleObj spid="_x0000_s1039" name="Worksheet" r:id="rId3" imgW="5208394" imgH="741095" progId="Excel.Sheet.12">
                  <p:embed/>
                </p:oleObj>
              </mc:Choice>
              <mc:Fallback>
                <p:oleObj name="Worksheet" r:id="rId3" imgW="5208394" imgH="741095" progId="Excel.Sheet.12">
                  <p:embed/>
                  <p:pic>
                    <p:nvPicPr>
                      <p:cNvPr id="0" name=""/>
                      <p:cNvPicPr/>
                      <p:nvPr/>
                    </p:nvPicPr>
                    <p:blipFill>
                      <a:blip r:embed="rId4"/>
                      <a:stretch>
                        <a:fillRect/>
                      </a:stretch>
                    </p:blipFill>
                    <p:spPr>
                      <a:xfrm>
                        <a:off x="1309255" y="2406975"/>
                        <a:ext cx="7086600" cy="1860225"/>
                      </a:xfrm>
                      <a:prstGeom prst="rect">
                        <a:avLst/>
                      </a:prstGeom>
                    </p:spPr>
                  </p:pic>
                </p:oleObj>
              </mc:Fallback>
            </mc:AlternateContent>
          </a:graphicData>
        </a:graphic>
      </p:graphicFrame>
    </p:spTree>
    <p:extLst>
      <p:ext uri="{BB962C8B-B14F-4D97-AF65-F5344CB8AC3E}">
        <p14:creationId xmlns:p14="http://schemas.microsoft.com/office/powerpoint/2010/main" val="1014599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504309"/>
            <a:ext cx="5715000" cy="792088"/>
          </a:xfrm>
        </p:spPr>
        <p:txBody>
          <a:bodyPr>
            <a:normAutofit/>
          </a:bodyPr>
          <a:lstStyle/>
          <a:p>
            <a:pPr eaLnBrk="1" hangingPunct="1"/>
            <a:r>
              <a:rPr lang="en-US" dirty="0"/>
              <a:t>Designing Your First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dirty="0"/>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dirty="0"/>
          </a:p>
        </p:txBody>
      </p:sp>
      <p:sp>
        <p:nvSpPr>
          <p:cNvPr id="9" name="Content Placeholder 6">
            <a:extLst>
              <a:ext uri="{FF2B5EF4-FFF2-40B4-BE49-F238E27FC236}">
                <a16:creationId xmlns:a16="http://schemas.microsoft.com/office/drawing/2014/main" id="{7D4E002B-068C-4135-8CE8-4BD9D692DE60}"/>
              </a:ext>
            </a:extLst>
          </p:cNvPr>
          <p:cNvSpPr>
            <a:spLocks noGrp="1"/>
          </p:cNvSpPr>
          <p:nvPr/>
        </p:nvSpPr>
        <p:spPr>
          <a:xfrm>
            <a:off x="849312" y="1428015"/>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0" indent="0" eaLnBrk="1" hangingPunct="1">
              <a:buNone/>
            </a:pPr>
            <a:r>
              <a:rPr lang="en-US" dirty="0"/>
              <a:t>Pseudocode</a:t>
            </a:r>
            <a:endParaRPr dirty="0"/>
          </a:p>
          <a:p>
            <a:pPr lvl="1" eaLnBrk="1" hangingPunct="1"/>
            <a:endParaRPr dirty="0"/>
          </a:p>
        </p:txBody>
      </p:sp>
      <p:pic>
        <p:nvPicPr>
          <p:cNvPr id="8" name="Content Placeholder 5">
            <a:extLst>
              <a:ext uri="{FF2B5EF4-FFF2-40B4-BE49-F238E27FC236}">
                <a16:creationId xmlns:a16="http://schemas.microsoft.com/office/drawing/2014/main" id="{08A8A391-5C23-40B8-A83C-EC5DCB4340E2}"/>
              </a:ext>
            </a:extLst>
          </p:cNvPr>
          <p:cNvPicPr>
            <a:picLocks noGrp="1" noChangeAspect="1"/>
          </p:cNvPicPr>
          <p:nvPr/>
        </p:nvPicPr>
        <p:blipFill>
          <a:blip r:embed="rId2"/>
          <a:stretch>
            <a:fillRect/>
          </a:stretch>
        </p:blipFill>
        <p:spPr>
          <a:xfrm>
            <a:off x="976745" y="1934397"/>
            <a:ext cx="7317943" cy="4500235"/>
          </a:xfrm>
          <a:prstGeom prst="rect">
            <a:avLst/>
          </a:prstGeom>
          <a:noFill/>
          <a:ln w="9525">
            <a:noFill/>
          </a:ln>
        </p:spPr>
      </p:pic>
    </p:spTree>
    <p:extLst>
      <p:ext uri="{BB962C8B-B14F-4D97-AF65-F5344CB8AC3E}">
        <p14:creationId xmlns:p14="http://schemas.microsoft.com/office/powerpoint/2010/main" val="2029267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504309"/>
            <a:ext cx="5715000" cy="792088"/>
          </a:xfrm>
        </p:spPr>
        <p:txBody>
          <a:bodyPr>
            <a:normAutofit/>
          </a:bodyPr>
          <a:lstStyle/>
          <a:p>
            <a:pPr eaLnBrk="1" hangingPunct="1"/>
            <a:r>
              <a:rPr lang="en-US" dirty="0"/>
              <a:t>Designing Your First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dirty="0"/>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dirty="0"/>
          </a:p>
        </p:txBody>
      </p:sp>
      <p:sp>
        <p:nvSpPr>
          <p:cNvPr id="9" name="Content Placeholder 6">
            <a:extLst>
              <a:ext uri="{FF2B5EF4-FFF2-40B4-BE49-F238E27FC236}">
                <a16:creationId xmlns:a16="http://schemas.microsoft.com/office/drawing/2014/main" id="{7D4E002B-068C-4135-8CE8-4BD9D692DE60}"/>
              </a:ext>
            </a:extLst>
          </p:cNvPr>
          <p:cNvSpPr>
            <a:spLocks noGrp="1"/>
          </p:cNvSpPr>
          <p:nvPr/>
        </p:nvSpPr>
        <p:spPr>
          <a:xfrm>
            <a:off x="849312" y="1428015"/>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0" indent="0" eaLnBrk="1" hangingPunct="1">
              <a:buNone/>
            </a:pPr>
            <a:r>
              <a:rPr lang="en-US" dirty="0"/>
              <a:t>Flowchart</a:t>
            </a:r>
            <a:endParaRPr dirty="0"/>
          </a:p>
          <a:p>
            <a:pPr lvl="1" eaLnBrk="1" hangingPunct="1"/>
            <a:endParaRPr dirty="0"/>
          </a:p>
        </p:txBody>
      </p:sp>
      <p:pic>
        <p:nvPicPr>
          <p:cNvPr id="3" name="Picture 2">
            <a:extLst>
              <a:ext uri="{FF2B5EF4-FFF2-40B4-BE49-F238E27FC236}">
                <a16:creationId xmlns:a16="http://schemas.microsoft.com/office/drawing/2014/main" id="{29670C0E-6331-45EE-B58C-E3327F835A17}"/>
              </a:ext>
            </a:extLst>
          </p:cNvPr>
          <p:cNvPicPr>
            <a:picLocks noChangeAspect="1"/>
          </p:cNvPicPr>
          <p:nvPr/>
        </p:nvPicPr>
        <p:blipFill>
          <a:blip r:embed="rId2"/>
          <a:stretch>
            <a:fillRect/>
          </a:stretch>
        </p:blipFill>
        <p:spPr>
          <a:xfrm>
            <a:off x="3304309" y="1357938"/>
            <a:ext cx="4849091" cy="5289918"/>
          </a:xfrm>
          <a:prstGeom prst="rect">
            <a:avLst/>
          </a:prstGeom>
        </p:spPr>
      </p:pic>
    </p:spTree>
    <p:extLst>
      <p:ext uri="{BB962C8B-B14F-4D97-AF65-F5344CB8AC3E}">
        <p14:creationId xmlns:p14="http://schemas.microsoft.com/office/powerpoint/2010/main" val="3299856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533525" y="1341438"/>
            <a:ext cx="6837363" cy="792162"/>
          </a:xfrm>
        </p:spPr>
        <p:txBody>
          <a:bodyPr/>
          <a:lstStyle/>
          <a:p>
            <a:r>
              <a:rPr lang="en-US" altLang="en-US" sz="2400"/>
              <a:t>1.1.3 Develop The Outline Into an Algorithm </a:t>
            </a:r>
          </a:p>
        </p:txBody>
      </p:sp>
      <p:sp>
        <p:nvSpPr>
          <p:cNvPr id="13315" name="Content Placeholder 5"/>
          <p:cNvSpPr>
            <a:spLocks noGrp="1"/>
          </p:cNvSpPr>
          <p:nvPr>
            <p:ph idx="1"/>
          </p:nvPr>
        </p:nvSpPr>
        <p:spPr>
          <a:xfrm>
            <a:off x="1524000" y="2133600"/>
            <a:ext cx="6837363" cy="1295400"/>
          </a:xfrm>
        </p:spPr>
        <p:txBody>
          <a:bodyPr>
            <a:normAutofit fontScale="92500"/>
          </a:bodyPr>
          <a:lstStyle/>
          <a:p>
            <a:pPr marL="0" indent="0">
              <a:buFont typeface="Arial" panose="020B0604020202020204" pitchFamily="34" charset="0"/>
              <a:buNone/>
            </a:pPr>
            <a:r>
              <a:rPr lang="en-US" altLang="en-US" sz="1800"/>
              <a:t>Algorithm is a set of precise steps that describe exactly the tasks to be performed and the order in which they are to be carried out. </a:t>
            </a:r>
            <a:endParaRPr lang="en-US" altLang="en-US" sz="1800" i="1"/>
          </a:p>
          <a:p>
            <a:pPr marL="0" indent="0">
              <a:buFont typeface="Arial" panose="020B0604020202020204" pitchFamily="34" charset="0"/>
              <a:buNone/>
            </a:pPr>
            <a:r>
              <a:rPr lang="en-US" altLang="en-US" sz="1800"/>
              <a:t>We use </a:t>
            </a:r>
            <a:r>
              <a:rPr lang="en-US" altLang="en-US" sz="1800" b="1"/>
              <a:t>pseudocode</a:t>
            </a:r>
            <a:r>
              <a:rPr lang="en-US" altLang="en-US" sz="1800"/>
              <a:t> (a form of structured English) to represet the solution algorithm.</a:t>
            </a:r>
          </a:p>
        </p:txBody>
      </p:sp>
      <p:sp>
        <p:nvSpPr>
          <p:cNvPr id="13316" name="Title 1"/>
          <p:cNvSpPr txBox="1">
            <a:spLocks/>
          </p:cNvSpPr>
          <p:nvPr/>
        </p:nvSpPr>
        <p:spPr bwMode="auto">
          <a:xfrm>
            <a:off x="1533525" y="3429000"/>
            <a:ext cx="68373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chemeClr val="tx1"/>
                </a:solidFill>
                <a:latin typeface="Open Sans"/>
              </a:defRPr>
            </a:lvl1pPr>
            <a:lvl2pPr marL="742950" indent="-285750">
              <a:spcBef>
                <a:spcPct val="20000"/>
              </a:spcBef>
              <a:buFont typeface="Arial" panose="020B0604020202020204" pitchFamily="34" charset="0"/>
              <a:buChar char="–"/>
              <a:defRPr sz="2000">
                <a:solidFill>
                  <a:schemeClr val="tx1"/>
                </a:solidFill>
                <a:latin typeface="Open Sans"/>
              </a:defRPr>
            </a:lvl2pPr>
            <a:lvl3pPr marL="1143000" indent="-228600">
              <a:spcBef>
                <a:spcPct val="20000"/>
              </a:spcBef>
              <a:buFont typeface="Arial" panose="020B0604020202020204" pitchFamily="34" charset="0"/>
              <a:buChar char="•"/>
              <a:defRPr sz="2000">
                <a:solidFill>
                  <a:schemeClr val="tx1"/>
                </a:solidFill>
                <a:latin typeface="Open Sans"/>
              </a:defRPr>
            </a:lvl3pPr>
            <a:lvl4pPr marL="1600200" indent="-228600">
              <a:spcBef>
                <a:spcPct val="20000"/>
              </a:spcBef>
              <a:buFont typeface="Arial" panose="020B0604020202020204" pitchFamily="34" charset="0"/>
              <a:buChar char="–"/>
              <a:defRPr sz="2000">
                <a:solidFill>
                  <a:schemeClr val="tx1"/>
                </a:solidFill>
                <a:latin typeface="Open Sans"/>
              </a:defRPr>
            </a:lvl4pPr>
            <a:lvl5pPr marL="2057400" indent="-228600">
              <a:spcBef>
                <a:spcPct val="20000"/>
              </a:spcBef>
              <a:buFont typeface="Arial" panose="020B0604020202020204" pitchFamily="34" charset="0"/>
              <a:buChar char="»"/>
              <a:defRPr sz="2000">
                <a:solidFill>
                  <a:schemeClr val="tx1"/>
                </a:solidFill>
                <a:latin typeface="Open Sans"/>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9pPr>
          </a:lstStyle>
          <a:p>
            <a:pPr>
              <a:spcBef>
                <a:spcPct val="0"/>
              </a:spcBef>
              <a:buFontTx/>
              <a:buNone/>
            </a:pPr>
            <a:r>
              <a:rPr lang="en-US" altLang="en-US" sz="2400" b="1">
                <a:solidFill>
                  <a:srgbClr val="0079B8"/>
                </a:solidFill>
              </a:rPr>
              <a:t>1.1.4 Test The Algorithm For Correctness </a:t>
            </a:r>
          </a:p>
        </p:txBody>
      </p:sp>
      <p:sp>
        <p:nvSpPr>
          <p:cNvPr id="13317" name="Content Placeholder 5"/>
          <p:cNvSpPr txBox="1">
            <a:spLocks/>
          </p:cNvSpPr>
          <p:nvPr/>
        </p:nvSpPr>
        <p:spPr bwMode="auto">
          <a:xfrm>
            <a:off x="1511300" y="4221163"/>
            <a:ext cx="68373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chemeClr val="tx1"/>
                </a:solidFill>
                <a:latin typeface="Open Sans"/>
              </a:defRPr>
            </a:lvl1pPr>
            <a:lvl2pPr marL="742950" indent="-285750">
              <a:spcBef>
                <a:spcPct val="20000"/>
              </a:spcBef>
              <a:buFont typeface="Arial" panose="020B0604020202020204" pitchFamily="34" charset="0"/>
              <a:buChar char="–"/>
              <a:defRPr sz="2000">
                <a:solidFill>
                  <a:schemeClr val="tx1"/>
                </a:solidFill>
                <a:latin typeface="Open Sans"/>
              </a:defRPr>
            </a:lvl2pPr>
            <a:lvl3pPr marL="1143000" indent="-228600">
              <a:spcBef>
                <a:spcPct val="20000"/>
              </a:spcBef>
              <a:buFont typeface="Arial" panose="020B0604020202020204" pitchFamily="34" charset="0"/>
              <a:buChar char="•"/>
              <a:defRPr sz="2000">
                <a:solidFill>
                  <a:schemeClr val="tx1"/>
                </a:solidFill>
                <a:latin typeface="Open Sans"/>
              </a:defRPr>
            </a:lvl3pPr>
            <a:lvl4pPr marL="1600200" indent="-228600">
              <a:spcBef>
                <a:spcPct val="20000"/>
              </a:spcBef>
              <a:buFont typeface="Arial" panose="020B0604020202020204" pitchFamily="34" charset="0"/>
              <a:buChar char="–"/>
              <a:defRPr sz="2000">
                <a:solidFill>
                  <a:schemeClr val="tx1"/>
                </a:solidFill>
                <a:latin typeface="Open Sans"/>
              </a:defRPr>
            </a:lvl4pPr>
            <a:lvl5pPr marL="2057400" indent="-228600">
              <a:spcBef>
                <a:spcPct val="20000"/>
              </a:spcBef>
              <a:buFont typeface="Arial" panose="020B0604020202020204" pitchFamily="34" charset="0"/>
              <a:buChar char="»"/>
              <a:defRPr sz="2000">
                <a:solidFill>
                  <a:schemeClr val="tx1"/>
                </a:solidFill>
                <a:latin typeface="Open Sans"/>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9pPr>
          </a:lstStyle>
          <a:p>
            <a:pPr>
              <a:buFont typeface="Arial" panose="020B0604020202020204" pitchFamily="34" charset="0"/>
              <a:buNone/>
            </a:pPr>
            <a:r>
              <a:rPr lang="en-US" altLang="en-US" sz="1800"/>
              <a:t>This step is the most important, yet it is the step most often by passed.  </a:t>
            </a:r>
          </a:p>
          <a:p>
            <a:pPr>
              <a:buFont typeface="Arial" panose="020B0604020202020204" pitchFamily="34" charset="0"/>
              <a:buNone/>
            </a:pPr>
            <a:r>
              <a:rPr lang="en-US" altLang="en-US" sz="1800"/>
              <a:t>The main purpose is to identify major logic error early, so that they may be easily corrected. </a:t>
            </a:r>
          </a:p>
          <a:p>
            <a:pPr>
              <a:buFont typeface="Arial" panose="020B0604020202020204" pitchFamily="34" charset="0"/>
              <a:buNone/>
            </a:pPr>
            <a:r>
              <a:rPr lang="en-US" altLang="en-US" sz="1800"/>
              <a:t>Test data needs to be walked through each step in the algorithm, keep track of all major variables to check the instructions described in the algorithm will actually do what they are supposed to. </a:t>
            </a:r>
          </a:p>
        </p:txBody>
      </p:sp>
    </p:spTree>
    <p:extLst>
      <p:ext uri="{BB962C8B-B14F-4D97-AF65-F5344CB8AC3E}">
        <p14:creationId xmlns:p14="http://schemas.microsoft.com/office/powerpoint/2010/main" val="891090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BDC6732-24B4-8144-AAAE-2E642FE95BC5}"/>
              </a:ext>
            </a:extLst>
          </p:cNvPr>
          <p:cNvSpPr>
            <a:spLocks noGrp="1"/>
          </p:cNvSpPr>
          <p:nvPr>
            <p:ph type="title"/>
          </p:nvPr>
        </p:nvSpPr>
        <p:spPr>
          <a:xfrm>
            <a:off x="2971800" y="838200"/>
            <a:ext cx="6172200" cy="685800"/>
          </a:xfrm>
        </p:spPr>
        <p:txBody>
          <a:bodyPr>
            <a:normAutofit fontScale="90000"/>
          </a:bodyPr>
          <a:lstStyle/>
          <a:p>
            <a:pPr eaLnBrk="1" hangingPunct="1"/>
            <a:r>
              <a:rPr lang="en-US" altLang="en-US">
                <a:solidFill>
                  <a:schemeClr val="tx1"/>
                </a:solidFill>
              </a:rPr>
              <a:t>Checking the Solution Algorithm </a:t>
            </a:r>
          </a:p>
        </p:txBody>
      </p:sp>
      <p:sp>
        <p:nvSpPr>
          <p:cNvPr id="35843" name="Content Placeholder 2">
            <a:extLst>
              <a:ext uri="{FF2B5EF4-FFF2-40B4-BE49-F238E27FC236}">
                <a16:creationId xmlns:a16="http://schemas.microsoft.com/office/drawing/2014/main" id="{BDD07F21-48AF-9441-BC89-C41FD27F8D8D}"/>
              </a:ext>
            </a:extLst>
          </p:cNvPr>
          <p:cNvSpPr>
            <a:spLocks noGrp="1"/>
          </p:cNvSpPr>
          <p:nvPr>
            <p:ph idx="1"/>
          </p:nvPr>
        </p:nvSpPr>
        <p:spPr>
          <a:xfrm>
            <a:off x="1066800" y="1752600"/>
            <a:ext cx="7591425" cy="4391025"/>
          </a:xfrm>
        </p:spPr>
        <p:txBody>
          <a:bodyPr/>
          <a:lstStyle/>
          <a:p>
            <a:pPr eaLnBrk="1" hangingPunct="1"/>
            <a:r>
              <a:rPr lang="en-US" altLang="en-US" sz="2800">
                <a:solidFill>
                  <a:srgbClr val="0081BD"/>
                </a:solidFill>
              </a:rPr>
              <a:t>After a solution algorithm has been established, it must be tested for correctness</a:t>
            </a:r>
          </a:p>
          <a:p>
            <a:pPr eaLnBrk="1" hangingPunct="1"/>
            <a:r>
              <a:rPr lang="en-US" altLang="en-US" sz="2800">
                <a:solidFill>
                  <a:srgbClr val="0081BD"/>
                </a:solidFill>
              </a:rPr>
              <a:t>Desk checking involves tracing through the logic of the algorithm with some chosen test data. That is, “walk” through the logic of the algorithm exactly as a computer would, keeping track of all major variable values on a sheet of paper </a:t>
            </a:r>
          </a:p>
        </p:txBody>
      </p:sp>
    </p:spTree>
    <p:extLst>
      <p:ext uri="{BB962C8B-B14F-4D97-AF65-F5344CB8AC3E}">
        <p14:creationId xmlns:p14="http://schemas.microsoft.com/office/powerpoint/2010/main" val="761708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F7C487E-9A15-FD40-B163-EA1C8585E245}"/>
              </a:ext>
            </a:extLst>
          </p:cNvPr>
          <p:cNvSpPr>
            <a:spLocks noGrp="1"/>
          </p:cNvSpPr>
          <p:nvPr>
            <p:ph type="title"/>
          </p:nvPr>
        </p:nvSpPr>
        <p:spPr>
          <a:xfrm>
            <a:off x="2971800" y="685800"/>
            <a:ext cx="6172200" cy="990600"/>
          </a:xfrm>
        </p:spPr>
        <p:txBody>
          <a:bodyPr>
            <a:normAutofit fontScale="90000"/>
          </a:bodyPr>
          <a:lstStyle/>
          <a:p>
            <a:pPr eaLnBrk="1" hangingPunct="1"/>
            <a:r>
              <a:rPr lang="en-US" altLang="en-US">
                <a:solidFill>
                  <a:schemeClr val="tx1"/>
                </a:solidFill>
              </a:rPr>
              <a:t>Checking the Solution Algorithm </a:t>
            </a:r>
          </a:p>
        </p:txBody>
      </p:sp>
      <p:sp>
        <p:nvSpPr>
          <p:cNvPr id="36867" name="Content Placeholder 2">
            <a:extLst>
              <a:ext uri="{FF2B5EF4-FFF2-40B4-BE49-F238E27FC236}">
                <a16:creationId xmlns:a16="http://schemas.microsoft.com/office/drawing/2014/main" id="{C3371298-0E63-7D45-B1E3-05ADEA324FD4}"/>
              </a:ext>
            </a:extLst>
          </p:cNvPr>
          <p:cNvSpPr>
            <a:spLocks noGrp="1"/>
          </p:cNvSpPr>
          <p:nvPr>
            <p:ph idx="1"/>
          </p:nvPr>
        </p:nvSpPr>
        <p:spPr>
          <a:xfrm>
            <a:off x="990600" y="1600200"/>
            <a:ext cx="7739063" cy="5068888"/>
          </a:xfrm>
        </p:spPr>
        <p:txBody>
          <a:bodyPr/>
          <a:lstStyle/>
          <a:p>
            <a:pPr marL="0" indent="0" eaLnBrk="1" hangingPunct="1">
              <a:buFont typeface="Arial" panose="020B0604020202020204" pitchFamily="34" charset="0"/>
              <a:buNone/>
            </a:pPr>
            <a:r>
              <a:rPr lang="en-US" altLang="en-US" sz="1800" dirty="0">
                <a:solidFill>
                  <a:srgbClr val="0079B8"/>
                </a:solidFill>
              </a:rPr>
              <a:t>There are six simple steps to follow when desk checking an</a:t>
            </a:r>
            <a:r>
              <a:rPr lang="id-ID" altLang="en-US" sz="1800" dirty="0">
                <a:solidFill>
                  <a:srgbClr val="0079B8"/>
                </a:solidFill>
              </a:rPr>
              <a:t> </a:t>
            </a:r>
            <a:r>
              <a:rPr lang="en-US" altLang="en-US" sz="1800" dirty="0">
                <a:solidFill>
                  <a:srgbClr val="0079B8"/>
                </a:solidFill>
              </a:rPr>
              <a:t>algorithm:</a:t>
            </a:r>
          </a:p>
          <a:p>
            <a:pPr marL="971550" lvl="1" indent="-514350" eaLnBrk="1" hangingPunct="1">
              <a:buFont typeface="Interstate" pitchFamily="2" charset="0"/>
              <a:buAutoNum type="arabicPeriod"/>
            </a:pPr>
            <a:r>
              <a:rPr lang="en-US" altLang="en-US" sz="1800" dirty="0">
                <a:solidFill>
                  <a:srgbClr val="0079B8"/>
                </a:solidFill>
              </a:rPr>
              <a:t>Choose simple input test cases that are valid. Two or three test cases are usually sufficient </a:t>
            </a:r>
          </a:p>
          <a:p>
            <a:pPr marL="971550" lvl="1" indent="-514350" eaLnBrk="1" hangingPunct="1">
              <a:buFont typeface="Interstate" pitchFamily="2" charset="0"/>
              <a:buAutoNum type="arabicPeriod"/>
            </a:pPr>
            <a:r>
              <a:rPr lang="en-US" altLang="en-US" sz="1800" dirty="0">
                <a:solidFill>
                  <a:srgbClr val="0079B8"/>
                </a:solidFill>
              </a:rPr>
              <a:t>Establish what the expected result should be for each test case </a:t>
            </a:r>
          </a:p>
          <a:p>
            <a:pPr marL="971550" lvl="1" indent="-514350" eaLnBrk="1" hangingPunct="1">
              <a:buFont typeface="Interstate" pitchFamily="2" charset="0"/>
              <a:buAutoNum type="arabicPeriod"/>
            </a:pPr>
            <a:r>
              <a:rPr lang="en-US" altLang="en-US" sz="1800" dirty="0">
                <a:solidFill>
                  <a:srgbClr val="0079B8"/>
                </a:solidFill>
              </a:rPr>
              <a:t>Make a table on a piece of paper of the relevant variable names within the algorithm </a:t>
            </a:r>
          </a:p>
          <a:p>
            <a:pPr marL="971550" lvl="1" indent="-514350" eaLnBrk="1" hangingPunct="1">
              <a:buFont typeface="Interstate" pitchFamily="2" charset="0"/>
              <a:buAutoNum type="arabicPeriod"/>
            </a:pPr>
            <a:r>
              <a:rPr lang="en-US" altLang="en-US" sz="1800" dirty="0">
                <a:solidFill>
                  <a:srgbClr val="0079B8"/>
                </a:solidFill>
              </a:rPr>
              <a:t>Walk the first test case through the algorithm, line by line, keeping a step – by – step record of the contents of each variable in the table as the data passes through the logic </a:t>
            </a:r>
          </a:p>
          <a:p>
            <a:pPr marL="971550" lvl="1" indent="-514350" eaLnBrk="1" hangingPunct="1">
              <a:buFont typeface="Interstate" pitchFamily="2" charset="0"/>
              <a:buAutoNum type="arabicPeriod"/>
            </a:pPr>
            <a:r>
              <a:rPr lang="en-US" altLang="en-US" sz="1800" dirty="0">
                <a:solidFill>
                  <a:srgbClr val="0079B8"/>
                </a:solidFill>
              </a:rPr>
              <a:t>Repeat  the walk-through process using the other test data cases, until the algorithm has reached its logical end </a:t>
            </a:r>
          </a:p>
          <a:p>
            <a:pPr marL="971550" lvl="1" indent="-514350" eaLnBrk="1" hangingPunct="1">
              <a:buFont typeface="Interstate" pitchFamily="2" charset="0"/>
              <a:buAutoNum type="arabicPeriod"/>
            </a:pPr>
            <a:r>
              <a:rPr lang="en-US" altLang="en-US" sz="1800" dirty="0">
                <a:solidFill>
                  <a:srgbClr val="0079B8"/>
                </a:solidFill>
              </a:rPr>
              <a:t>Check that the expected result established in step 2 matches the actual result developed in step 5 </a:t>
            </a:r>
          </a:p>
        </p:txBody>
      </p:sp>
    </p:spTree>
    <p:extLst>
      <p:ext uri="{BB962C8B-B14F-4D97-AF65-F5344CB8AC3E}">
        <p14:creationId xmlns:p14="http://schemas.microsoft.com/office/powerpoint/2010/main" val="2717535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504309"/>
            <a:ext cx="5715000" cy="792088"/>
          </a:xfrm>
        </p:spPr>
        <p:txBody>
          <a:bodyPr>
            <a:normAutofit/>
          </a:bodyPr>
          <a:lstStyle/>
          <a:p>
            <a:pPr eaLnBrk="1" hangingPunct="1"/>
            <a:r>
              <a:rPr lang="en-US" dirty="0"/>
              <a:t>Designing Your First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369332"/>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p:txBody>
      </p:sp>
      <p:sp>
        <p:nvSpPr>
          <p:cNvPr id="7" name="Rectangle 6">
            <a:extLst>
              <a:ext uri="{FF2B5EF4-FFF2-40B4-BE49-F238E27FC236}">
                <a16:creationId xmlns:a16="http://schemas.microsoft.com/office/drawing/2014/main" id="{D5E5E58B-7A75-45E3-901C-D39446087410}"/>
              </a:ext>
            </a:extLst>
          </p:cNvPr>
          <p:cNvSpPr>
            <a:spLocks noGrp="1"/>
          </p:cNvSpPr>
          <p:nvPr/>
        </p:nvSpPr>
        <p:spPr>
          <a:xfrm>
            <a:off x="990600" y="1385647"/>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dirty="0"/>
          </a:p>
        </p:txBody>
      </p:sp>
      <p:sp>
        <p:nvSpPr>
          <p:cNvPr id="11" name="Rectangle 10">
            <a:extLst>
              <a:ext uri="{FF2B5EF4-FFF2-40B4-BE49-F238E27FC236}">
                <a16:creationId xmlns:a16="http://schemas.microsoft.com/office/drawing/2014/main" id="{AAD7F961-EA89-492D-A64B-35AA02D2FC40}"/>
              </a:ext>
            </a:extLst>
          </p:cNvPr>
          <p:cNvSpPr>
            <a:spLocks noGrp="1"/>
          </p:cNvSpPr>
          <p:nvPr/>
        </p:nvSpPr>
        <p:spPr>
          <a:xfrm>
            <a:off x="1295400" y="1645324"/>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609600" indent="-609600" eaLnBrk="1" hangingPunct="1">
              <a:buNone/>
            </a:pPr>
            <a:endParaRPr i="1" dirty="0"/>
          </a:p>
        </p:txBody>
      </p:sp>
      <p:sp>
        <p:nvSpPr>
          <p:cNvPr id="9" name="Content Placeholder 6">
            <a:extLst>
              <a:ext uri="{FF2B5EF4-FFF2-40B4-BE49-F238E27FC236}">
                <a16:creationId xmlns:a16="http://schemas.microsoft.com/office/drawing/2014/main" id="{7D4E002B-068C-4135-8CE8-4BD9D692DE60}"/>
              </a:ext>
            </a:extLst>
          </p:cNvPr>
          <p:cNvSpPr>
            <a:spLocks noGrp="1"/>
          </p:cNvSpPr>
          <p:nvPr/>
        </p:nvSpPr>
        <p:spPr>
          <a:xfrm>
            <a:off x="849312" y="1428015"/>
            <a:ext cx="8294688" cy="45720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marL="0" indent="0" eaLnBrk="1" hangingPunct="1">
              <a:buNone/>
            </a:pPr>
            <a:r>
              <a:rPr lang="en-US" dirty="0"/>
              <a:t>Hand Tracing</a:t>
            </a:r>
            <a:endParaRPr dirty="0"/>
          </a:p>
          <a:p>
            <a:pPr lvl="1" eaLnBrk="1" hangingPunct="1"/>
            <a:endParaRPr dirty="0"/>
          </a:p>
        </p:txBody>
      </p:sp>
      <p:pic>
        <p:nvPicPr>
          <p:cNvPr id="4" name="Picture 3">
            <a:extLst>
              <a:ext uri="{FF2B5EF4-FFF2-40B4-BE49-F238E27FC236}">
                <a16:creationId xmlns:a16="http://schemas.microsoft.com/office/drawing/2014/main" id="{B8F2A68E-2177-4395-BA5D-4D080179D0EF}"/>
              </a:ext>
            </a:extLst>
          </p:cNvPr>
          <p:cNvPicPr>
            <a:picLocks noChangeAspect="1"/>
          </p:cNvPicPr>
          <p:nvPr/>
        </p:nvPicPr>
        <p:blipFill>
          <a:blip r:embed="rId2"/>
          <a:stretch>
            <a:fillRect/>
          </a:stretch>
        </p:blipFill>
        <p:spPr>
          <a:xfrm>
            <a:off x="1295400" y="2057401"/>
            <a:ext cx="3048000" cy="1237724"/>
          </a:xfrm>
          <a:prstGeom prst="rect">
            <a:avLst/>
          </a:prstGeom>
        </p:spPr>
      </p:pic>
      <p:pic>
        <p:nvPicPr>
          <p:cNvPr id="6" name="Picture 5">
            <a:extLst>
              <a:ext uri="{FF2B5EF4-FFF2-40B4-BE49-F238E27FC236}">
                <a16:creationId xmlns:a16="http://schemas.microsoft.com/office/drawing/2014/main" id="{9C7A7904-4710-4019-BAC1-3ADF2AE4E015}"/>
              </a:ext>
            </a:extLst>
          </p:cNvPr>
          <p:cNvPicPr>
            <a:picLocks noChangeAspect="1"/>
          </p:cNvPicPr>
          <p:nvPr/>
        </p:nvPicPr>
        <p:blipFill>
          <a:blip r:embed="rId3"/>
          <a:stretch>
            <a:fillRect/>
          </a:stretch>
        </p:blipFill>
        <p:spPr>
          <a:xfrm>
            <a:off x="1288473" y="3387459"/>
            <a:ext cx="4419600" cy="2966232"/>
          </a:xfrm>
          <a:prstGeom prst="rect">
            <a:avLst/>
          </a:prstGeom>
        </p:spPr>
      </p:pic>
      <p:pic>
        <p:nvPicPr>
          <p:cNvPr id="10" name="Content Placeholder 5">
            <a:extLst>
              <a:ext uri="{FF2B5EF4-FFF2-40B4-BE49-F238E27FC236}">
                <a16:creationId xmlns:a16="http://schemas.microsoft.com/office/drawing/2014/main" id="{A7D28CFE-E361-FF40-A53F-B4522BC65A97}"/>
              </a:ext>
            </a:extLst>
          </p:cNvPr>
          <p:cNvPicPr>
            <a:picLocks noGrp="1" noChangeAspect="1"/>
          </p:cNvPicPr>
          <p:nvPr/>
        </p:nvPicPr>
        <p:blipFill>
          <a:blip r:embed="rId4"/>
          <a:stretch>
            <a:fillRect/>
          </a:stretch>
        </p:blipFill>
        <p:spPr>
          <a:xfrm>
            <a:off x="4543581" y="1210706"/>
            <a:ext cx="4823463" cy="2966232"/>
          </a:xfrm>
          <a:prstGeom prst="rect">
            <a:avLst/>
          </a:prstGeom>
          <a:noFill/>
          <a:ln w="9525">
            <a:noFill/>
          </a:ln>
        </p:spPr>
      </p:pic>
    </p:spTree>
    <p:extLst>
      <p:ext uri="{BB962C8B-B14F-4D97-AF65-F5344CB8AC3E}">
        <p14:creationId xmlns:p14="http://schemas.microsoft.com/office/powerpoint/2010/main" val="394307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533525" y="1341438"/>
            <a:ext cx="6837363" cy="792162"/>
          </a:xfrm>
        </p:spPr>
        <p:txBody>
          <a:bodyPr>
            <a:normAutofit fontScale="90000"/>
          </a:bodyPr>
          <a:lstStyle/>
          <a:p>
            <a:pPr>
              <a:defRPr/>
            </a:pPr>
            <a:r>
              <a:rPr lang="en-US" altLang="en-US" sz="2400" dirty="0"/>
              <a:t>1.1.5 </a:t>
            </a:r>
            <a:r>
              <a:rPr lang="en-US" sz="2400" dirty="0"/>
              <a:t>Code the algorithm into a specific programming language </a:t>
            </a:r>
            <a:endParaRPr lang="en-US" altLang="en-US" sz="2400" dirty="0"/>
          </a:p>
        </p:txBody>
      </p:sp>
      <p:sp>
        <p:nvSpPr>
          <p:cNvPr id="14339" name="Content Placeholder 5"/>
          <p:cNvSpPr>
            <a:spLocks noGrp="1"/>
          </p:cNvSpPr>
          <p:nvPr>
            <p:ph idx="1"/>
          </p:nvPr>
        </p:nvSpPr>
        <p:spPr>
          <a:xfrm>
            <a:off x="1524000" y="2133600"/>
            <a:ext cx="6837363" cy="1295400"/>
          </a:xfrm>
        </p:spPr>
        <p:txBody>
          <a:bodyPr/>
          <a:lstStyle/>
          <a:p>
            <a:pPr marL="0" indent="0">
              <a:buFont typeface="Arial" panose="020B0604020202020204" pitchFamily="34" charset="0"/>
              <a:buNone/>
            </a:pPr>
            <a:r>
              <a:rPr lang="en-US" altLang="en-US" sz="1800"/>
              <a:t>Only after all design constructions in the previous 4 steps have been met should you actually start to code the program into your chosen programming language.</a:t>
            </a:r>
          </a:p>
        </p:txBody>
      </p:sp>
      <p:sp>
        <p:nvSpPr>
          <p:cNvPr id="14340" name="Title 1"/>
          <p:cNvSpPr txBox="1">
            <a:spLocks/>
          </p:cNvSpPr>
          <p:nvPr/>
        </p:nvSpPr>
        <p:spPr bwMode="auto">
          <a:xfrm>
            <a:off x="1533525" y="3048000"/>
            <a:ext cx="68373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000">
                <a:solidFill>
                  <a:schemeClr val="tx1"/>
                </a:solidFill>
                <a:latin typeface="Open Sans"/>
              </a:defRPr>
            </a:lvl1pPr>
            <a:lvl2pPr marL="742950" indent="-285750">
              <a:spcBef>
                <a:spcPct val="20000"/>
              </a:spcBef>
              <a:buFont typeface="Arial" panose="020B0604020202020204" pitchFamily="34" charset="0"/>
              <a:buChar char="–"/>
              <a:defRPr sz="2000">
                <a:solidFill>
                  <a:schemeClr val="tx1"/>
                </a:solidFill>
                <a:latin typeface="Open Sans"/>
              </a:defRPr>
            </a:lvl2pPr>
            <a:lvl3pPr marL="1143000" indent="-228600">
              <a:spcBef>
                <a:spcPct val="20000"/>
              </a:spcBef>
              <a:buFont typeface="Arial" panose="020B0604020202020204" pitchFamily="34" charset="0"/>
              <a:buChar char="•"/>
              <a:defRPr sz="2000">
                <a:solidFill>
                  <a:schemeClr val="tx1"/>
                </a:solidFill>
                <a:latin typeface="Open Sans"/>
              </a:defRPr>
            </a:lvl3pPr>
            <a:lvl4pPr marL="1600200" indent="-228600">
              <a:spcBef>
                <a:spcPct val="20000"/>
              </a:spcBef>
              <a:buFont typeface="Arial" panose="020B0604020202020204" pitchFamily="34" charset="0"/>
              <a:buChar char="–"/>
              <a:defRPr sz="2000">
                <a:solidFill>
                  <a:schemeClr val="tx1"/>
                </a:solidFill>
                <a:latin typeface="Open Sans"/>
              </a:defRPr>
            </a:lvl4pPr>
            <a:lvl5pPr marL="2057400" indent="-228600">
              <a:spcBef>
                <a:spcPct val="20000"/>
              </a:spcBef>
              <a:buFont typeface="Arial" panose="020B0604020202020204" pitchFamily="34" charset="0"/>
              <a:buChar char="»"/>
              <a:defRPr sz="2000">
                <a:solidFill>
                  <a:schemeClr val="tx1"/>
                </a:solidFill>
                <a:latin typeface="Open Sans"/>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9pPr>
          </a:lstStyle>
          <a:p>
            <a:pPr>
              <a:spcBef>
                <a:spcPct val="0"/>
              </a:spcBef>
              <a:buFont typeface="Arial" panose="020B0604020202020204" pitchFamily="34" charset="0"/>
              <a:buNone/>
            </a:pPr>
            <a:r>
              <a:rPr lang="en-US" altLang="en-US" sz="2400" b="1">
                <a:solidFill>
                  <a:srgbClr val="0079B8"/>
                </a:solidFill>
              </a:rPr>
              <a:t>1.1.6 Run the program on the computer </a:t>
            </a:r>
          </a:p>
        </p:txBody>
      </p:sp>
      <p:sp>
        <p:nvSpPr>
          <p:cNvPr id="14341" name="Content Placeholder 5"/>
          <p:cNvSpPr txBox="1">
            <a:spLocks/>
          </p:cNvSpPr>
          <p:nvPr/>
        </p:nvSpPr>
        <p:spPr bwMode="auto">
          <a:xfrm>
            <a:off x="1511300" y="3840163"/>
            <a:ext cx="68373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000">
                <a:solidFill>
                  <a:schemeClr val="tx1"/>
                </a:solidFill>
                <a:latin typeface="Open Sans"/>
              </a:defRPr>
            </a:lvl1pPr>
            <a:lvl2pPr marL="742950" indent="-285750">
              <a:spcBef>
                <a:spcPct val="20000"/>
              </a:spcBef>
              <a:buFont typeface="Arial" panose="020B0604020202020204" pitchFamily="34" charset="0"/>
              <a:buChar char="–"/>
              <a:defRPr sz="2000">
                <a:solidFill>
                  <a:schemeClr val="tx1"/>
                </a:solidFill>
                <a:latin typeface="Open Sans"/>
              </a:defRPr>
            </a:lvl2pPr>
            <a:lvl3pPr marL="1143000" indent="-228600">
              <a:spcBef>
                <a:spcPct val="20000"/>
              </a:spcBef>
              <a:buFont typeface="Arial" panose="020B0604020202020204" pitchFamily="34" charset="0"/>
              <a:buChar char="•"/>
              <a:defRPr sz="2000">
                <a:solidFill>
                  <a:schemeClr val="tx1"/>
                </a:solidFill>
                <a:latin typeface="Open Sans"/>
              </a:defRPr>
            </a:lvl3pPr>
            <a:lvl4pPr marL="1600200" indent="-228600">
              <a:spcBef>
                <a:spcPct val="20000"/>
              </a:spcBef>
              <a:buFont typeface="Arial" panose="020B0604020202020204" pitchFamily="34" charset="0"/>
              <a:buChar char="–"/>
              <a:defRPr sz="2000">
                <a:solidFill>
                  <a:schemeClr val="tx1"/>
                </a:solidFill>
                <a:latin typeface="Open Sans"/>
              </a:defRPr>
            </a:lvl4pPr>
            <a:lvl5pPr marL="2057400" indent="-228600">
              <a:spcBef>
                <a:spcPct val="20000"/>
              </a:spcBef>
              <a:buFont typeface="Arial" panose="020B0604020202020204" pitchFamily="34" charset="0"/>
              <a:buChar char="»"/>
              <a:defRPr sz="2000">
                <a:solidFill>
                  <a:schemeClr val="tx1"/>
                </a:solidFill>
                <a:latin typeface="Open Sans"/>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Open Sans"/>
              </a:defRPr>
            </a:lvl9pPr>
          </a:lstStyle>
          <a:p>
            <a:pPr>
              <a:buFont typeface="Arial" panose="020B0604020202020204" pitchFamily="34" charset="0"/>
              <a:buNone/>
            </a:pPr>
            <a:r>
              <a:rPr lang="en-US" altLang="en-US" sz="1800" dirty="0"/>
              <a:t>This step uses a program compiler and programmer-designed test data to machine test the code for syntax error (those detected at compile time) and logic error (those detected at run time).</a:t>
            </a:r>
          </a:p>
          <a:p>
            <a:pPr>
              <a:buFont typeface="Arial" panose="020B0604020202020204" pitchFamily="34" charset="0"/>
              <a:buNone/>
            </a:pPr>
            <a:r>
              <a:rPr lang="en-US" altLang="en-US" sz="1800" dirty="0"/>
              <a:t>This is usually the most rewarding step in the program development process. If the program has been well designed, the time-wasting frustration and despair often associated with program testing are reduced to a minimum. </a:t>
            </a:r>
          </a:p>
          <a:p>
            <a:pPr>
              <a:buFont typeface="Arial" panose="020B0604020202020204" pitchFamily="34" charset="0"/>
              <a:buNone/>
            </a:pPr>
            <a:r>
              <a:rPr lang="en-US" altLang="en-US" sz="1800" dirty="0"/>
              <a:t>This step may need to be performed several times until you are satisfied that the program is running as required.</a:t>
            </a:r>
          </a:p>
        </p:txBody>
      </p:sp>
    </p:spTree>
    <p:extLst>
      <p:ext uri="{BB962C8B-B14F-4D97-AF65-F5344CB8AC3E}">
        <p14:creationId xmlns:p14="http://schemas.microsoft.com/office/powerpoint/2010/main" val="1469372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533525" y="1341438"/>
            <a:ext cx="6837363" cy="792162"/>
          </a:xfrm>
        </p:spPr>
        <p:txBody>
          <a:bodyPr/>
          <a:lstStyle/>
          <a:p>
            <a:r>
              <a:rPr lang="en-US" altLang="en-US" sz="2400"/>
              <a:t>1.1.7 Document and Maintain the Program</a:t>
            </a:r>
          </a:p>
        </p:txBody>
      </p:sp>
      <p:sp>
        <p:nvSpPr>
          <p:cNvPr id="15363" name="Content Placeholder 5"/>
          <p:cNvSpPr>
            <a:spLocks noGrp="1"/>
          </p:cNvSpPr>
          <p:nvPr>
            <p:ph idx="1"/>
          </p:nvPr>
        </p:nvSpPr>
        <p:spPr>
          <a:xfrm>
            <a:off x="1524000" y="2133600"/>
            <a:ext cx="6837363" cy="1295400"/>
          </a:xfrm>
        </p:spPr>
        <p:txBody>
          <a:bodyPr>
            <a:normAutofit fontScale="55000" lnSpcReduction="20000"/>
          </a:bodyPr>
          <a:lstStyle/>
          <a:p>
            <a:pPr>
              <a:buFont typeface="Wingdings" panose="05000000000000000000" pitchFamily="2" charset="2"/>
              <a:buChar char="§"/>
            </a:pPr>
            <a:r>
              <a:rPr lang="en-US" altLang="en-US" sz="1800"/>
              <a:t>Program documentation should not be listed as the last step in the program development process, as it is really an ongoing task from the initial definition of the problem to the final test  result.</a:t>
            </a:r>
          </a:p>
          <a:p>
            <a:pPr>
              <a:buFont typeface="Wingdings" panose="05000000000000000000" pitchFamily="2" charset="2"/>
              <a:buChar char="§"/>
            </a:pPr>
            <a:r>
              <a:rPr lang="en-US" altLang="en-US" sz="1800"/>
              <a:t>Documentation includes both external documentation (such as hierarchy charts, the solution algorithm and test data results) and internal documentation that may have been coded in the program. </a:t>
            </a:r>
          </a:p>
          <a:p>
            <a:pPr>
              <a:buFont typeface="Wingdings" panose="05000000000000000000" pitchFamily="2" charset="2"/>
              <a:buChar char="§"/>
            </a:pPr>
            <a:r>
              <a:rPr lang="en-US" altLang="en-US" sz="1800"/>
              <a:t>Program maintenance refers to changes that may need to a program throughout its life. Often these changes are performed by a different programmer from the one who initially wrote the program. </a:t>
            </a:r>
          </a:p>
          <a:p>
            <a:pPr>
              <a:buFont typeface="Wingdings" panose="05000000000000000000" pitchFamily="2" charset="2"/>
              <a:buChar char="§"/>
            </a:pPr>
            <a:r>
              <a:rPr lang="en-US" altLang="en-US" sz="1800"/>
              <a:t>If the program has been well designed using structured programing techniques, the code will be seen as self-documenting, resulting in easier maintenance.</a:t>
            </a:r>
          </a:p>
          <a:p>
            <a:pPr>
              <a:buFont typeface="Wingdings" panose="05000000000000000000" pitchFamily="2" charset="2"/>
              <a:buChar char="§"/>
            </a:pPr>
            <a:endParaRPr lang="en-US" altLang="en-US" sz="1800"/>
          </a:p>
          <a:p>
            <a:pPr>
              <a:buFont typeface="Wingdings" panose="05000000000000000000" pitchFamily="2" charset="2"/>
              <a:buChar char="§"/>
            </a:pPr>
            <a:endParaRPr lang="en-US" altLang="en-US" sz="1800"/>
          </a:p>
        </p:txBody>
      </p:sp>
    </p:spTree>
    <p:extLst>
      <p:ext uri="{BB962C8B-B14F-4D97-AF65-F5344CB8AC3E}">
        <p14:creationId xmlns:p14="http://schemas.microsoft.com/office/powerpoint/2010/main" val="126500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057400"/>
            <a:ext cx="6837114" cy="3040422"/>
          </a:xfrm>
        </p:spPr>
        <p:txBody>
          <a:bodyPr>
            <a:normAutofit/>
          </a:bodyPr>
          <a:lstStyle/>
          <a:p>
            <a:pPr marL="0" indent="0">
              <a:buNone/>
            </a:pPr>
            <a:r>
              <a:rPr lang="en-US" dirty="0"/>
              <a:t>Gaddis, T. (2019). Starting Out with Programming Logic and Design 5th. </a:t>
            </a:r>
            <a:br>
              <a:rPr lang="en-US" dirty="0"/>
            </a:br>
            <a:r>
              <a:rPr lang="en-US" dirty="0"/>
              <a:t>ISBN: 978-0-13-480115-5</a:t>
            </a:r>
          </a:p>
          <a:p>
            <a:endParaRPr lang="id-ID" dirty="0"/>
          </a:p>
          <a:p>
            <a:pPr marL="0" indent="0">
              <a:buNone/>
            </a:pPr>
            <a:r>
              <a:rPr lang="id-ID" dirty="0"/>
              <a:t> 	</a:t>
            </a:r>
            <a:endParaRPr lang="en-US" dirty="0"/>
          </a:p>
          <a:p>
            <a:pPr>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99490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4AA0-DA9D-42D4-ADC6-9193923F4052}"/>
              </a:ext>
            </a:extLst>
          </p:cNvPr>
          <p:cNvSpPr>
            <a:spLocks noGrp="1"/>
          </p:cNvSpPr>
          <p:nvPr>
            <p:ph type="title"/>
          </p:nvPr>
        </p:nvSpPr>
        <p:spPr/>
        <p:txBody>
          <a:bodyPr/>
          <a:lstStyle/>
          <a:p>
            <a:r>
              <a:rPr lang="id-ID" dirty="0"/>
              <a:t>Evaluasi</a:t>
            </a:r>
          </a:p>
        </p:txBody>
      </p:sp>
      <p:graphicFrame>
        <p:nvGraphicFramePr>
          <p:cNvPr id="4" name="Table 5">
            <a:extLst>
              <a:ext uri="{FF2B5EF4-FFF2-40B4-BE49-F238E27FC236}">
                <a16:creationId xmlns:a16="http://schemas.microsoft.com/office/drawing/2014/main" id="{7D412A71-E782-46BB-AAC9-55296D8901CE}"/>
              </a:ext>
            </a:extLst>
          </p:cNvPr>
          <p:cNvGraphicFramePr>
            <a:graphicFrameLocks/>
          </p:cNvGraphicFramePr>
          <p:nvPr/>
        </p:nvGraphicFramePr>
        <p:xfrm>
          <a:off x="1112044" y="2416741"/>
          <a:ext cx="7605712" cy="1409700"/>
        </p:xfrm>
        <a:graphic>
          <a:graphicData uri="http://schemas.openxmlformats.org/drawingml/2006/table">
            <a:tbl>
              <a:tblPr firstRow="1" bandRow="1">
                <a:tableStyleId>{5C22544A-7EE6-4342-B048-85BDC9FD1C3A}</a:tableStyleId>
              </a:tblPr>
              <a:tblGrid>
                <a:gridCol w="3802856">
                  <a:extLst>
                    <a:ext uri="{9D8B030D-6E8A-4147-A177-3AD203B41FA5}">
                      <a16:colId xmlns:a16="http://schemas.microsoft.com/office/drawing/2014/main" val="1409568535"/>
                    </a:ext>
                  </a:extLst>
                </a:gridCol>
                <a:gridCol w="3802856">
                  <a:extLst>
                    <a:ext uri="{9D8B030D-6E8A-4147-A177-3AD203B41FA5}">
                      <a16:colId xmlns:a16="http://schemas.microsoft.com/office/drawing/2014/main" val="3048780256"/>
                    </a:ext>
                  </a:extLst>
                </a:gridCol>
              </a:tblGrid>
              <a:tr h="278130">
                <a:tc>
                  <a:txBody>
                    <a:bodyPr/>
                    <a:lstStyle/>
                    <a:p>
                      <a:r>
                        <a:rPr lang="en-US" sz="1400" dirty="0"/>
                        <a:t>Assessment</a:t>
                      </a:r>
                      <a:endParaRPr lang="id-ID" sz="1400" dirty="0"/>
                    </a:p>
                  </a:txBody>
                  <a:tcPr marL="68580" marR="68580" marT="34290" marB="34290"/>
                </a:tc>
                <a:tc>
                  <a:txBody>
                    <a:bodyPr/>
                    <a:lstStyle/>
                    <a:p>
                      <a:r>
                        <a:rPr lang="id-ID" sz="1400" dirty="0"/>
                        <a:t>Bobot</a:t>
                      </a:r>
                    </a:p>
                  </a:txBody>
                  <a:tcPr marL="68580" marR="68580" marT="34290" marB="34290"/>
                </a:tc>
                <a:extLst>
                  <a:ext uri="{0D108BD9-81ED-4DB2-BD59-A6C34878D82A}">
                    <a16:rowId xmlns:a16="http://schemas.microsoft.com/office/drawing/2014/main" val="1433778676"/>
                  </a:ext>
                </a:extLst>
              </a:tr>
              <a:tr h="278130">
                <a:tc>
                  <a:txBody>
                    <a:bodyPr/>
                    <a:lstStyle/>
                    <a:p>
                      <a:r>
                        <a:rPr lang="id-ID" sz="1400" b="0" i="0" u="none" strike="noStrike" kern="1200" baseline="0" dirty="0">
                          <a:solidFill>
                            <a:schemeClr val="dk1"/>
                          </a:solidFill>
                          <a:latin typeface="+mn-lt"/>
                          <a:ea typeface="+mn-ea"/>
                          <a:cs typeface="+mn-cs"/>
                        </a:rPr>
                        <a:t>Assignment</a:t>
                      </a:r>
                      <a:endParaRPr lang="id-ID" sz="1400" dirty="0"/>
                    </a:p>
                  </a:txBody>
                  <a:tcPr marL="68580" marR="68580" marT="34290" marB="34290"/>
                </a:tc>
                <a:tc>
                  <a:txBody>
                    <a:bodyPr/>
                    <a:lstStyle/>
                    <a:p>
                      <a:r>
                        <a:rPr lang="en-US" sz="1400" b="0" i="0" u="none" strike="noStrike" kern="1200" baseline="0" dirty="0">
                          <a:solidFill>
                            <a:schemeClr val="dk1"/>
                          </a:solidFill>
                          <a:latin typeface="+mn-lt"/>
                          <a:ea typeface="+mn-ea"/>
                          <a:cs typeface="+mn-cs"/>
                        </a:rPr>
                        <a:t>1</a:t>
                      </a:r>
                      <a:r>
                        <a:rPr lang="id-ID" sz="1400" b="0" i="0" u="none" strike="noStrike" kern="1200" baseline="0" dirty="0">
                          <a:solidFill>
                            <a:schemeClr val="dk1"/>
                          </a:solidFill>
                          <a:latin typeface="+mn-lt"/>
                          <a:ea typeface="+mn-ea"/>
                          <a:cs typeface="+mn-cs"/>
                        </a:rPr>
                        <a:t>0%</a:t>
                      </a:r>
                      <a:endParaRPr lang="id-ID" sz="1400" dirty="0"/>
                    </a:p>
                  </a:txBody>
                  <a:tcPr marL="68580" marR="68580" marT="34290" marB="34290"/>
                </a:tc>
                <a:extLst>
                  <a:ext uri="{0D108BD9-81ED-4DB2-BD59-A6C34878D82A}">
                    <a16:rowId xmlns:a16="http://schemas.microsoft.com/office/drawing/2014/main" val="1125383536"/>
                  </a:ext>
                </a:extLst>
              </a:tr>
              <a:tr h="278130">
                <a:tc>
                  <a:txBody>
                    <a:bodyPr/>
                    <a:lstStyle/>
                    <a:p>
                      <a:r>
                        <a:rPr lang="id-ID" sz="1400" b="0" i="0" u="none" strike="noStrike" kern="1200" baseline="0" dirty="0">
                          <a:solidFill>
                            <a:schemeClr val="dk1"/>
                          </a:solidFill>
                          <a:latin typeface="+mn-lt"/>
                          <a:ea typeface="+mn-ea"/>
                          <a:cs typeface="+mn-cs"/>
                        </a:rPr>
                        <a:t>Mid Exam</a:t>
                      </a:r>
                      <a:endParaRPr lang="id-ID" sz="1400" dirty="0"/>
                    </a:p>
                  </a:txBody>
                  <a:tcPr marL="68580" marR="68580" marT="34290" marB="34290"/>
                </a:tc>
                <a:tc>
                  <a:txBody>
                    <a:bodyPr/>
                    <a:lstStyle/>
                    <a:p>
                      <a:r>
                        <a:rPr lang="en-US" sz="1400" b="0" i="0" u="none" strike="noStrike" kern="1200" baseline="0" dirty="0">
                          <a:solidFill>
                            <a:schemeClr val="dk1"/>
                          </a:solidFill>
                          <a:latin typeface="+mn-lt"/>
                          <a:ea typeface="+mn-ea"/>
                          <a:cs typeface="+mn-cs"/>
                        </a:rPr>
                        <a:t>35</a:t>
                      </a:r>
                      <a:r>
                        <a:rPr lang="id-ID" sz="1400" b="0" i="0" u="none" strike="noStrike" kern="1200" baseline="0" dirty="0">
                          <a:solidFill>
                            <a:schemeClr val="dk1"/>
                          </a:solidFill>
                          <a:latin typeface="+mn-lt"/>
                          <a:ea typeface="+mn-ea"/>
                          <a:cs typeface="+mn-cs"/>
                        </a:rPr>
                        <a:t>%</a:t>
                      </a:r>
                      <a:endParaRPr lang="id-ID" sz="1400" dirty="0"/>
                    </a:p>
                  </a:txBody>
                  <a:tcPr marL="68580" marR="68580" marT="34290" marB="34290"/>
                </a:tc>
                <a:extLst>
                  <a:ext uri="{0D108BD9-81ED-4DB2-BD59-A6C34878D82A}">
                    <a16:rowId xmlns:a16="http://schemas.microsoft.com/office/drawing/2014/main" val="1689802420"/>
                  </a:ext>
                </a:extLst>
              </a:tr>
              <a:tr h="278130">
                <a:tc>
                  <a:txBody>
                    <a:bodyPr/>
                    <a:lstStyle/>
                    <a:p>
                      <a:r>
                        <a:rPr lang="id-ID" sz="1400" b="0" i="0" u="none" strike="noStrike" kern="1200" baseline="0" dirty="0">
                          <a:solidFill>
                            <a:schemeClr val="dk1"/>
                          </a:solidFill>
                          <a:latin typeface="+mn-lt"/>
                          <a:ea typeface="+mn-ea"/>
                          <a:cs typeface="+mn-cs"/>
                        </a:rPr>
                        <a:t>Final Exam</a:t>
                      </a:r>
                      <a:endParaRPr lang="id-ID" sz="1400" dirty="0"/>
                    </a:p>
                  </a:txBody>
                  <a:tcPr marL="68580" marR="68580" marT="34290" marB="34290"/>
                </a:tc>
                <a:tc>
                  <a:txBody>
                    <a:bodyPr/>
                    <a:lstStyle/>
                    <a:p>
                      <a:r>
                        <a:rPr lang="en-US" sz="1400" b="0" i="0" u="none" strike="noStrike" kern="1200" baseline="0" dirty="0">
                          <a:solidFill>
                            <a:schemeClr val="dk1"/>
                          </a:solidFill>
                          <a:latin typeface="+mn-lt"/>
                          <a:ea typeface="+mn-ea"/>
                          <a:cs typeface="+mn-cs"/>
                        </a:rPr>
                        <a:t>35</a:t>
                      </a:r>
                      <a:r>
                        <a:rPr lang="id-ID" sz="1400" b="0" i="0" u="none" strike="noStrike" kern="1200" baseline="0" dirty="0">
                          <a:solidFill>
                            <a:schemeClr val="dk1"/>
                          </a:solidFill>
                          <a:latin typeface="+mn-lt"/>
                          <a:ea typeface="+mn-ea"/>
                          <a:cs typeface="+mn-cs"/>
                        </a:rPr>
                        <a:t>%</a:t>
                      </a:r>
                      <a:endParaRPr lang="id-ID" sz="1400" dirty="0"/>
                    </a:p>
                  </a:txBody>
                  <a:tcPr marL="68580" marR="68580" marT="34290" marB="34290"/>
                </a:tc>
                <a:extLst>
                  <a:ext uri="{0D108BD9-81ED-4DB2-BD59-A6C34878D82A}">
                    <a16:rowId xmlns:a16="http://schemas.microsoft.com/office/drawing/2014/main" val="1855059902"/>
                  </a:ext>
                </a:extLst>
              </a:tr>
              <a:tr h="278130">
                <a:tc>
                  <a:txBody>
                    <a:bodyPr/>
                    <a:lstStyle/>
                    <a:p>
                      <a:r>
                        <a:rPr lang="en-US" sz="1400" i="0" dirty="0" err="1"/>
                        <a:t>AoL</a:t>
                      </a:r>
                      <a:r>
                        <a:rPr lang="en-US" sz="1400" i="0" dirty="0"/>
                        <a:t> Case Study</a:t>
                      </a:r>
                      <a:endParaRPr lang="id-ID" sz="1400" i="0" dirty="0"/>
                    </a:p>
                  </a:txBody>
                  <a:tcPr marL="68580" marR="68580" marT="34290" marB="34290"/>
                </a:tc>
                <a:tc>
                  <a:txBody>
                    <a:bodyPr/>
                    <a:lstStyle/>
                    <a:p>
                      <a:r>
                        <a:rPr lang="en-US" sz="1400" i="0" dirty="0"/>
                        <a:t>20%</a:t>
                      </a:r>
                      <a:endParaRPr lang="id-ID" sz="1400" i="0" dirty="0"/>
                    </a:p>
                  </a:txBody>
                  <a:tcPr marL="68580" marR="68580" marT="34290" marB="34290"/>
                </a:tc>
                <a:extLst>
                  <a:ext uri="{0D108BD9-81ED-4DB2-BD59-A6C34878D82A}">
                    <a16:rowId xmlns:a16="http://schemas.microsoft.com/office/drawing/2014/main" val="1441408411"/>
                  </a:ext>
                </a:extLst>
              </a:tr>
            </a:tbl>
          </a:graphicData>
        </a:graphic>
      </p:graphicFrame>
    </p:spTree>
    <p:extLst>
      <p:ext uri="{BB962C8B-B14F-4D97-AF65-F5344CB8AC3E}">
        <p14:creationId xmlns:p14="http://schemas.microsoft.com/office/powerpoint/2010/main" val="11822886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306128AD-7916-B94F-A636-F954B680C862}"/>
              </a:ext>
            </a:extLst>
          </p:cNvPr>
          <p:cNvGraphicFramePr>
            <a:graphicFrameLocks noGrp="1"/>
          </p:cNvGraphicFramePr>
          <p:nvPr>
            <p:extLst>
              <p:ext uri="{D42A27DB-BD31-4B8C-83A1-F6EECF244321}">
                <p14:modId xmlns:p14="http://schemas.microsoft.com/office/powerpoint/2010/main" val="253021037"/>
              </p:ext>
            </p:extLst>
          </p:nvPr>
        </p:nvGraphicFramePr>
        <p:xfrm>
          <a:off x="1460821" y="4849475"/>
          <a:ext cx="6222358" cy="2224792"/>
        </p:xfrm>
        <a:graphic>
          <a:graphicData uri="http://schemas.openxmlformats.org/drawingml/2006/table">
            <a:tbl>
              <a:tblPr firstRow="1" firstCol="1" bandRow="1">
                <a:tableStyleId>{5C22544A-7EE6-4342-B048-85BDC9FD1C3A}</a:tableStyleId>
              </a:tblPr>
              <a:tblGrid>
                <a:gridCol w="1444906">
                  <a:extLst>
                    <a:ext uri="{9D8B030D-6E8A-4147-A177-3AD203B41FA5}">
                      <a16:colId xmlns:a16="http://schemas.microsoft.com/office/drawing/2014/main" val="2980628176"/>
                    </a:ext>
                  </a:extLst>
                </a:gridCol>
                <a:gridCol w="2703111">
                  <a:extLst>
                    <a:ext uri="{9D8B030D-6E8A-4147-A177-3AD203B41FA5}">
                      <a16:colId xmlns:a16="http://schemas.microsoft.com/office/drawing/2014/main" val="461875852"/>
                    </a:ext>
                  </a:extLst>
                </a:gridCol>
                <a:gridCol w="2074341">
                  <a:extLst>
                    <a:ext uri="{9D8B030D-6E8A-4147-A177-3AD203B41FA5}">
                      <a16:colId xmlns:a16="http://schemas.microsoft.com/office/drawing/2014/main" val="989752478"/>
                    </a:ext>
                  </a:extLst>
                </a:gridCol>
              </a:tblGrid>
              <a:tr h="259530">
                <a:tc>
                  <a:txBody>
                    <a:bodyPr/>
                    <a:lstStyle/>
                    <a:p>
                      <a:pPr marL="457200">
                        <a:lnSpc>
                          <a:spcPct val="107000"/>
                        </a:lnSpc>
                      </a:pPr>
                      <a:r>
                        <a:rPr lang="en-US" sz="1100" u="sng">
                          <a:effectLst/>
                        </a:rPr>
                        <a:t>Input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100" u="sng">
                          <a:effectLst/>
                        </a:rPr>
                        <a:t>Processing</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100" u="sng">
                          <a:effectLst/>
                        </a:rPr>
                        <a:t>Output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8092066"/>
                  </a:ext>
                </a:extLst>
              </a:tr>
              <a:tr h="1074465">
                <a:tc>
                  <a:txBody>
                    <a:bodyPr/>
                    <a:lstStyle/>
                    <a:p>
                      <a:pPr marL="457200">
                        <a:lnSpc>
                          <a:spcPct val="107000"/>
                        </a:lnSpc>
                      </a:pPr>
                      <a:r>
                        <a:rPr lang="en-US" sz="1100" u="none" strike="noStrike" dirty="0">
                          <a:effectLst/>
                        </a:rPr>
                        <a:t> </a:t>
                      </a:r>
                      <a:endParaRPr lang="en-ID" sz="1100" dirty="0">
                        <a:effectLst/>
                      </a:endParaRPr>
                    </a:p>
                    <a:p>
                      <a:pPr marL="457200">
                        <a:lnSpc>
                          <a:spcPct val="107000"/>
                        </a:lnSpc>
                      </a:pPr>
                      <a:r>
                        <a:rPr lang="en-US" sz="1100" u="none" strike="noStrike" dirty="0">
                          <a:effectLst/>
                        </a:rPr>
                        <a:t>number_1</a:t>
                      </a:r>
                    </a:p>
                    <a:p>
                      <a:pPr marL="457200">
                        <a:lnSpc>
                          <a:spcPct val="107000"/>
                        </a:lnSpc>
                      </a:pPr>
                      <a:r>
                        <a:rPr lang="en-US" sz="1100" u="none" strike="noStrike" dirty="0">
                          <a:effectLst/>
                        </a:rPr>
                        <a:t>number_2</a:t>
                      </a:r>
                    </a:p>
                    <a:p>
                      <a:pPr marL="457200">
                        <a:lnSpc>
                          <a:spcPct val="107000"/>
                        </a:lnSpc>
                      </a:pPr>
                      <a:r>
                        <a:rPr lang="en-US" sz="1100" u="none" strike="noStrike" dirty="0" err="1">
                          <a:effectLst/>
                        </a:rPr>
                        <a:t>Int_code</a:t>
                      </a:r>
                      <a:endParaRPr lang="en-US" sz="1100" u="none" strike="noStrike" dirty="0">
                        <a:effectLst/>
                      </a:endParaRPr>
                    </a:p>
                    <a:p>
                      <a:pPr marL="457200">
                        <a:lnSpc>
                          <a:spcPct val="107000"/>
                        </a:lnSpc>
                      </a:pPr>
                      <a:endParaRPr lang="en-ID" sz="1100" dirty="0">
                        <a:effectLst/>
                      </a:endParaRPr>
                    </a:p>
                    <a:p>
                      <a:pPr marL="457200">
                        <a:lnSpc>
                          <a:spcPct val="107000"/>
                        </a:lnSpc>
                      </a:pPr>
                      <a:r>
                        <a:rPr lang="en-US" sz="1100" u="none" strike="noStrike" dirty="0">
                          <a:effectLst/>
                        </a:rPr>
                        <a:t> </a:t>
                      </a:r>
                      <a:endParaRPr lang="en-ID" sz="1100" dirty="0">
                        <a:effectLst/>
                      </a:endParaRPr>
                    </a:p>
                    <a:p>
                      <a:pPr marL="457200">
                        <a:lnSpc>
                          <a:spcPct val="107000"/>
                        </a:lnSpc>
                      </a:pPr>
                      <a:r>
                        <a:rPr lang="en-US" sz="1100" u="none" strike="noStrike" dirty="0">
                          <a:effectLst/>
                        </a:rPr>
                        <a:t> </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100" u="none" strike="noStrike" dirty="0">
                          <a:effectLst/>
                        </a:rPr>
                        <a:t>Read number_1</a:t>
                      </a:r>
                    </a:p>
                    <a:p>
                      <a:pPr marL="457200">
                        <a:lnSpc>
                          <a:spcPct val="107000"/>
                        </a:lnSpc>
                      </a:pPr>
                      <a:r>
                        <a:rPr lang="en-US" sz="1100" u="none" strike="noStrike" dirty="0">
                          <a:effectLst/>
                        </a:rPr>
                        <a:t>Read number_2</a:t>
                      </a:r>
                    </a:p>
                    <a:p>
                      <a:pPr marL="457200">
                        <a:lnSpc>
                          <a:spcPct val="107000"/>
                        </a:lnSpc>
                      </a:pPr>
                      <a:r>
                        <a:rPr lang="en-US" sz="1100" u="none" strike="noStrike" dirty="0">
                          <a:effectLst/>
                        </a:rPr>
                        <a:t>Read </a:t>
                      </a:r>
                      <a:r>
                        <a:rPr lang="en-US" sz="1100" u="none" strike="noStrike" dirty="0" err="1">
                          <a:effectLst/>
                        </a:rPr>
                        <a:t>Int_code</a:t>
                      </a:r>
                      <a:endParaRPr lang="en-US" sz="1100" u="none" strike="noStrike" dirty="0">
                        <a:effectLst/>
                      </a:endParaRPr>
                    </a:p>
                    <a:p>
                      <a:pPr marL="457200">
                        <a:lnSpc>
                          <a:spcPct val="107000"/>
                        </a:lnSpc>
                      </a:pPr>
                      <a:r>
                        <a:rPr lang="en-US" sz="1100" u="none" strike="noStrike" dirty="0">
                          <a:effectLst/>
                        </a:rPr>
                        <a:t>Declare result </a:t>
                      </a:r>
                    </a:p>
                    <a:p>
                      <a:pPr marL="457200">
                        <a:lnSpc>
                          <a:spcPct val="107000"/>
                        </a:lnSpc>
                      </a:pPr>
                      <a:r>
                        <a:rPr lang="en-US" sz="1100" u="none" strike="noStrike" dirty="0">
                          <a:effectLst/>
                        </a:rPr>
                        <a:t>IF </a:t>
                      </a:r>
                      <a:r>
                        <a:rPr lang="en-US" sz="1100" u="none" strike="noStrike" dirty="0" err="1">
                          <a:effectLst/>
                        </a:rPr>
                        <a:t>int_code</a:t>
                      </a:r>
                      <a:r>
                        <a:rPr lang="en-US" sz="1100" u="none" strike="noStrike" dirty="0">
                          <a:effectLst/>
                        </a:rPr>
                        <a:t> = 1 then set result=number_1+number_2</a:t>
                      </a:r>
                    </a:p>
                    <a:p>
                      <a:pPr marL="457200">
                        <a:lnSpc>
                          <a:spcPct val="107000"/>
                        </a:lnSpc>
                      </a:pPr>
                      <a:r>
                        <a:rPr lang="en-US" sz="1100" u="none" strike="noStrike" dirty="0">
                          <a:effectLst/>
                        </a:rPr>
                        <a:t>IF </a:t>
                      </a:r>
                      <a:r>
                        <a:rPr lang="en-US" sz="1100" u="none" strike="noStrike" dirty="0" err="1">
                          <a:effectLst/>
                        </a:rPr>
                        <a:t>int_code</a:t>
                      </a:r>
                      <a:r>
                        <a:rPr lang="en-US" sz="1100" u="none" strike="noStrike" dirty="0">
                          <a:effectLst/>
                        </a:rPr>
                        <a:t> = 2 THEN….</a:t>
                      </a:r>
                    </a:p>
                    <a:p>
                      <a:pPr marL="457200" marR="0" lvl="0" indent="0" algn="l" defTabSz="914400" rtl="0" eaLnBrk="1" fontAlgn="auto" latinLnBrk="0" hangingPunct="1">
                        <a:lnSpc>
                          <a:spcPct val="107000"/>
                        </a:lnSpc>
                        <a:spcBef>
                          <a:spcPts val="0"/>
                        </a:spcBef>
                        <a:spcAft>
                          <a:spcPts val="0"/>
                        </a:spcAft>
                        <a:buClrTx/>
                        <a:buSzTx/>
                        <a:buFontTx/>
                        <a:buNone/>
                        <a:tabLst/>
                        <a:defRPr/>
                      </a:pPr>
                      <a:r>
                        <a:rPr lang="en-US" sz="1100" u="none" strike="noStrike" dirty="0">
                          <a:effectLst/>
                        </a:rPr>
                        <a:t>IF </a:t>
                      </a:r>
                      <a:r>
                        <a:rPr lang="en-US" sz="1100" u="none" strike="noStrike" dirty="0" err="1">
                          <a:effectLst/>
                        </a:rPr>
                        <a:t>int_code</a:t>
                      </a:r>
                      <a:r>
                        <a:rPr lang="en-US" sz="1100" u="none" strike="noStrike" dirty="0">
                          <a:effectLst/>
                        </a:rPr>
                        <a:t> = 3 THEN….</a:t>
                      </a:r>
                    </a:p>
                    <a:p>
                      <a:pPr marL="457200">
                        <a:lnSpc>
                          <a:spcPct val="107000"/>
                        </a:lnSpc>
                      </a:pPr>
                      <a:r>
                        <a:rPr lang="en-US" sz="1100" u="none" strike="noStrike" dirty="0">
                          <a:effectLst/>
                        </a:rPr>
                        <a:t>IF </a:t>
                      </a:r>
                      <a:r>
                        <a:rPr lang="en-US" sz="1100" u="none" strike="noStrike" dirty="0" err="1">
                          <a:effectLst/>
                        </a:rPr>
                        <a:t>int_code</a:t>
                      </a:r>
                      <a:r>
                        <a:rPr lang="en-US" sz="1100" u="none" strike="noStrike" dirty="0">
                          <a:effectLst/>
                        </a:rPr>
                        <a:t> = 4 AND number_2=! 0 THEN result = number_1/number_2 </a:t>
                      </a:r>
                    </a:p>
                    <a:p>
                      <a:pPr marL="457200">
                        <a:lnSpc>
                          <a:spcPct val="107000"/>
                        </a:lnSpc>
                      </a:pPr>
                      <a:r>
                        <a:rPr lang="en-US" sz="1100" u="none" strike="noStrike" dirty="0">
                          <a:effectLst/>
                          <a:latin typeface="Calibri" panose="020F0502020204030204" pitchFamily="34" charset="0"/>
                          <a:ea typeface="Calibri" panose="020F0502020204030204" pitchFamily="34" charset="0"/>
                          <a:cs typeface="Times New Roman" panose="02020603050405020304" pitchFamily="18" charset="0"/>
                        </a:rPr>
                        <a:t>ELSE Display “Error”</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100" u="none" strike="noStrike" dirty="0">
                          <a:effectLst/>
                        </a:rPr>
                        <a:t>number_1, number_2, </a:t>
                      </a:r>
                      <a:r>
                        <a:rPr lang="en-US" sz="1100" u="none" strike="noStrike" dirty="0" err="1">
                          <a:effectLst/>
                        </a:rPr>
                        <a:t>int_code</a:t>
                      </a:r>
                      <a:r>
                        <a:rPr lang="en-US" sz="1100" u="none" strike="noStrike" dirty="0">
                          <a:effectLst/>
                        </a:rPr>
                        <a:t>, result </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4154605"/>
                  </a:ext>
                </a:extLst>
              </a:tr>
            </a:tbl>
          </a:graphicData>
        </a:graphic>
      </p:graphicFrame>
      <p:sp>
        <p:nvSpPr>
          <p:cNvPr id="12" name="Rectangle 2">
            <a:extLst>
              <a:ext uri="{FF2B5EF4-FFF2-40B4-BE49-F238E27FC236}">
                <a16:creationId xmlns:a16="http://schemas.microsoft.com/office/drawing/2014/main" id="{93550B79-D9C2-184A-86DD-5F724C5CDF17}"/>
              </a:ext>
            </a:extLst>
          </p:cNvPr>
          <p:cNvSpPr>
            <a:spLocks noGrp="1" noChangeArrowheads="1"/>
          </p:cNvSpPr>
          <p:nvPr>
            <p:ph type="title"/>
          </p:nvPr>
        </p:nvSpPr>
        <p:spPr bwMode="auto">
          <a:xfrm>
            <a:off x="1219200" y="1371600"/>
            <a:ext cx="67056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CASES Exercise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Design an algorithm that will read two numbers and an integer code from the screen. The value of the integer code should be 1,2,3 or 4. If the value of the code is 1, compute the sum of the two numbers. If the code is 2, compute the difference (first minus second). If the code is 3, compute the product of the two numbers. If the code is 4, and the second number is not zero, compute the quotient (first divided by second). If the code is not equal to 1,2,3 or 4 display an error message. The program is then to display the two numbers, the integer code and the computed result to the screen.</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707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947E-4BF9-4774-B083-0711F91516C0}"/>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E5BC3138-493C-44A4-A409-9BEFCABBE9C3}"/>
              </a:ext>
            </a:extLst>
          </p:cNvPr>
          <p:cNvSpPr>
            <a:spLocks noGrp="1"/>
          </p:cNvSpPr>
          <p:nvPr>
            <p:ph idx="1"/>
          </p:nvPr>
        </p:nvSpPr>
        <p:spPr/>
        <p:txBody>
          <a:bodyPr>
            <a:normAutofit/>
          </a:bodyPr>
          <a:lstStyle/>
          <a:p>
            <a:pPr algn="just"/>
            <a:r>
              <a:rPr lang="en-US" dirty="0"/>
              <a:t>1 </a:t>
            </a:r>
            <a:r>
              <a:rPr lang="en-US" dirty="0" err="1"/>
              <a:t>kelompok</a:t>
            </a:r>
            <a:r>
              <a:rPr lang="en-US" dirty="0"/>
              <a:t> </a:t>
            </a:r>
            <a:r>
              <a:rPr lang="en-US" dirty="0" err="1"/>
              <a:t>terdiri</a:t>
            </a:r>
            <a:r>
              <a:rPr lang="en-US" dirty="0"/>
              <a:t> </a:t>
            </a:r>
            <a:r>
              <a:rPr lang="en-US" dirty="0" err="1"/>
              <a:t>dari</a:t>
            </a:r>
            <a:r>
              <a:rPr lang="en-US" dirty="0"/>
              <a:t> 5-7 orang</a:t>
            </a:r>
          </a:p>
          <a:p>
            <a:pPr algn="just"/>
            <a:r>
              <a:rPr lang="en-US" dirty="0" err="1"/>
              <a:t>Terdapat</a:t>
            </a:r>
            <a:r>
              <a:rPr lang="en-US" dirty="0"/>
              <a:t> 2 </a:t>
            </a:r>
            <a:r>
              <a:rPr lang="en-US" dirty="0" err="1"/>
              <a:t>bagian</a:t>
            </a:r>
            <a:r>
              <a:rPr lang="en-US" dirty="0"/>
              <a:t>:</a:t>
            </a:r>
          </a:p>
          <a:p>
            <a:pPr lvl="1" algn="just"/>
            <a:r>
              <a:rPr lang="en-US" dirty="0"/>
              <a:t>Part 1: Pseudocode dan Flowchart</a:t>
            </a:r>
          </a:p>
          <a:p>
            <a:pPr lvl="1" algn="just"/>
            <a:r>
              <a:rPr lang="en-US" dirty="0"/>
              <a:t>Part 2: UML</a:t>
            </a:r>
          </a:p>
          <a:p>
            <a:r>
              <a:rPr lang="en-US" dirty="0"/>
              <a:t>Part 1: </a:t>
            </a:r>
            <a:r>
              <a:rPr lang="en-US" dirty="0" err="1"/>
              <a:t>Menganalsis</a:t>
            </a:r>
            <a:r>
              <a:rPr lang="en-US" dirty="0"/>
              <a:t> requirement </a:t>
            </a:r>
            <a:r>
              <a:rPr lang="en-US" dirty="0" err="1"/>
              <a:t>untuk</a:t>
            </a:r>
            <a:r>
              <a:rPr lang="en-US" dirty="0"/>
              <a:t> </a:t>
            </a:r>
            <a:r>
              <a:rPr lang="en-US" dirty="0" err="1"/>
              <a:t>sebuah</a:t>
            </a:r>
            <a:r>
              <a:rPr lang="en-US" dirty="0"/>
              <a:t> program </a:t>
            </a:r>
            <a:r>
              <a:rPr lang="en-US" dirty="0" err="1"/>
              <a:t>menggunakan</a:t>
            </a:r>
            <a:r>
              <a:rPr lang="en-US" dirty="0"/>
              <a:t> IPO charts, </a:t>
            </a:r>
            <a:r>
              <a:rPr lang="en-US" dirty="0" err="1"/>
              <a:t>kemudian</a:t>
            </a:r>
            <a:r>
              <a:rPr lang="en-US" dirty="0"/>
              <a:t> </a:t>
            </a:r>
            <a:r>
              <a:rPr lang="en-US" dirty="0" err="1"/>
              <a:t>membuat</a:t>
            </a:r>
            <a:r>
              <a:rPr lang="en-US" dirty="0"/>
              <a:t> </a:t>
            </a:r>
            <a:r>
              <a:rPr lang="en-US" dirty="0" err="1"/>
              <a:t>algoritma</a:t>
            </a:r>
            <a:r>
              <a:rPr lang="en-US" dirty="0"/>
              <a:t> </a:t>
            </a:r>
            <a:r>
              <a:rPr lang="en-US" dirty="0" err="1"/>
              <a:t>dengan</a:t>
            </a:r>
            <a:r>
              <a:rPr lang="en-US" dirty="0"/>
              <a:t> pseudocode dan flowchart</a:t>
            </a:r>
          </a:p>
          <a:p>
            <a:r>
              <a:rPr lang="en-US" dirty="0"/>
              <a:t>Part 2: </a:t>
            </a:r>
            <a:r>
              <a:rPr lang="en-US" dirty="0" err="1"/>
              <a:t>Menganalisis</a:t>
            </a:r>
            <a:r>
              <a:rPr lang="en-US" dirty="0"/>
              <a:t> proses </a:t>
            </a:r>
            <a:r>
              <a:rPr lang="en-US" dirty="0" err="1"/>
              <a:t>dalam</a:t>
            </a:r>
            <a:r>
              <a:rPr lang="en-US" dirty="0"/>
              <a:t> </a:t>
            </a:r>
            <a:r>
              <a:rPr lang="en-US" dirty="0" err="1"/>
              <a:t>sebuah</a:t>
            </a:r>
            <a:r>
              <a:rPr lang="en-US" dirty="0"/>
              <a:t> system dan </a:t>
            </a:r>
            <a:r>
              <a:rPr lang="en-US" dirty="0" err="1"/>
              <a:t>membuat</a:t>
            </a:r>
            <a:r>
              <a:rPr lang="en-US" dirty="0"/>
              <a:t> diagram UML </a:t>
            </a:r>
            <a:r>
              <a:rPr lang="en-US" dirty="0" err="1"/>
              <a:t>untuk</a:t>
            </a:r>
            <a:r>
              <a:rPr lang="en-US" dirty="0"/>
              <a:t> </a:t>
            </a:r>
            <a:r>
              <a:rPr lang="en-US" dirty="0" err="1"/>
              <a:t>mendeskripsikan</a:t>
            </a:r>
            <a:r>
              <a:rPr lang="en-US" dirty="0"/>
              <a:t> proses</a:t>
            </a:r>
          </a:p>
          <a:p>
            <a:pPr algn="just"/>
            <a:r>
              <a:rPr lang="en-US" dirty="0"/>
              <a:t>Template </a:t>
            </a:r>
            <a:r>
              <a:rPr lang="en-US" dirty="0" err="1"/>
              <a:t>lembar</a:t>
            </a:r>
            <a:r>
              <a:rPr lang="en-US" dirty="0"/>
              <a:t> </a:t>
            </a:r>
            <a:r>
              <a:rPr lang="en-US" dirty="0" err="1"/>
              <a:t>jawab</a:t>
            </a:r>
            <a:r>
              <a:rPr lang="en-US" dirty="0"/>
              <a:t> </a:t>
            </a:r>
            <a:r>
              <a:rPr lang="en-US" dirty="0" err="1"/>
              <a:t>akan</a:t>
            </a:r>
            <a:r>
              <a:rPr lang="en-US" dirty="0"/>
              <a:t> </a:t>
            </a:r>
            <a:r>
              <a:rPr lang="en-US" dirty="0" err="1"/>
              <a:t>diberikan</a:t>
            </a:r>
            <a:endParaRPr lang="en-US" dirty="0"/>
          </a:p>
          <a:p>
            <a:pPr algn="just"/>
            <a:r>
              <a:rPr lang="en-US" dirty="0" err="1"/>
              <a:t>Jawaban</a:t>
            </a:r>
            <a:r>
              <a:rPr lang="en-US" dirty="0"/>
              <a:t> </a:t>
            </a:r>
            <a:r>
              <a:rPr lang="en-US" dirty="0" err="1"/>
              <a:t>disimpan</a:t>
            </a:r>
            <a:r>
              <a:rPr lang="en-US" dirty="0"/>
              <a:t> </a:t>
            </a:r>
            <a:r>
              <a:rPr lang="en-US" dirty="0" err="1"/>
              <a:t>dalam</a:t>
            </a:r>
            <a:r>
              <a:rPr lang="en-US" dirty="0"/>
              <a:t> </a:t>
            </a:r>
            <a:r>
              <a:rPr lang="en-US" dirty="0" err="1"/>
              <a:t>bentuk</a:t>
            </a:r>
            <a:r>
              <a:rPr lang="en-US" dirty="0"/>
              <a:t> PDF dan di-</a:t>
            </a:r>
            <a:r>
              <a:rPr lang="en-US" i="1" dirty="0"/>
              <a:t>submit </a:t>
            </a:r>
            <a:r>
              <a:rPr lang="en-US" dirty="0" err="1"/>
              <a:t>ke</a:t>
            </a:r>
            <a:r>
              <a:rPr lang="en-US" dirty="0"/>
              <a:t> </a:t>
            </a:r>
            <a:r>
              <a:rPr lang="en-US" dirty="0" err="1"/>
              <a:t>Binusmaya</a:t>
            </a:r>
            <a:r>
              <a:rPr lang="en-US" dirty="0"/>
              <a:t> oleh salah </a:t>
            </a:r>
            <a:r>
              <a:rPr lang="en-US" dirty="0" err="1"/>
              <a:t>satu</a:t>
            </a:r>
            <a:r>
              <a:rPr lang="en-US" dirty="0"/>
              <a:t> </a:t>
            </a:r>
            <a:r>
              <a:rPr lang="en-US" dirty="0" err="1"/>
              <a:t>perwakilan</a:t>
            </a:r>
            <a:r>
              <a:rPr lang="en-US" dirty="0"/>
              <a:t> </a:t>
            </a:r>
            <a:r>
              <a:rPr lang="en-US" dirty="0" err="1"/>
              <a:t>grup</a:t>
            </a:r>
            <a:endParaRPr lang="en-US" dirty="0"/>
          </a:p>
        </p:txBody>
      </p:sp>
    </p:spTree>
    <p:extLst>
      <p:ext uri="{BB962C8B-B14F-4D97-AF65-F5344CB8AC3E}">
        <p14:creationId xmlns:p14="http://schemas.microsoft.com/office/powerpoint/2010/main" val="244757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947E-4BF9-4774-B083-0711F91516C0}"/>
              </a:ext>
            </a:extLst>
          </p:cNvPr>
          <p:cNvSpPr>
            <a:spLocks noGrp="1"/>
          </p:cNvSpPr>
          <p:nvPr>
            <p:ph type="title"/>
          </p:nvPr>
        </p:nvSpPr>
        <p:spPr/>
        <p:txBody>
          <a:bodyPr>
            <a:normAutofit/>
          </a:bodyPr>
          <a:lstStyle/>
          <a:p>
            <a:r>
              <a:rPr lang="en-US" dirty="0"/>
              <a:t>Project</a:t>
            </a:r>
          </a:p>
        </p:txBody>
      </p:sp>
      <p:sp>
        <p:nvSpPr>
          <p:cNvPr id="3" name="Content Placeholder 2">
            <a:extLst>
              <a:ext uri="{FF2B5EF4-FFF2-40B4-BE49-F238E27FC236}">
                <a16:creationId xmlns:a16="http://schemas.microsoft.com/office/drawing/2014/main" id="{E5BC3138-493C-44A4-A409-9BEFCABBE9C3}"/>
              </a:ext>
            </a:extLst>
          </p:cNvPr>
          <p:cNvSpPr>
            <a:spLocks noGrp="1"/>
          </p:cNvSpPr>
          <p:nvPr>
            <p:ph idx="1"/>
          </p:nvPr>
        </p:nvSpPr>
        <p:spPr/>
        <p:txBody>
          <a:bodyPr>
            <a:normAutofit/>
          </a:bodyPr>
          <a:lstStyle/>
          <a:p>
            <a:pPr algn="just"/>
            <a:r>
              <a:rPr lang="en-US" dirty="0" err="1"/>
              <a:t>Informasi</a:t>
            </a:r>
            <a:r>
              <a:rPr lang="en-US" dirty="0"/>
              <a:t> </a:t>
            </a:r>
            <a:r>
              <a:rPr lang="en-US" dirty="0" err="1"/>
              <a:t>kepada</a:t>
            </a:r>
            <a:r>
              <a:rPr lang="en-US" dirty="0"/>
              <a:t> </a:t>
            </a:r>
            <a:r>
              <a:rPr lang="en-US" dirty="0" err="1"/>
              <a:t>mahasiswa</a:t>
            </a:r>
            <a:r>
              <a:rPr lang="en-US" dirty="0"/>
              <a:t> </a:t>
            </a:r>
            <a:r>
              <a:rPr lang="en-US" dirty="0" err="1"/>
              <a:t>terkait</a:t>
            </a:r>
            <a:r>
              <a:rPr lang="en-US" dirty="0"/>
              <a:t> </a:t>
            </a:r>
            <a:r>
              <a:rPr lang="en-US" dirty="0" err="1"/>
              <a:t>tugas</a:t>
            </a:r>
            <a:r>
              <a:rPr lang="en-US" dirty="0"/>
              <a:t> </a:t>
            </a:r>
            <a:r>
              <a:rPr lang="en-US" i="1" dirty="0"/>
              <a:t>Case-Study Project </a:t>
            </a:r>
            <a:r>
              <a:rPr lang="en-US" dirty="0"/>
              <a:t>pada </a:t>
            </a:r>
            <a:r>
              <a:rPr lang="en-US" i="1" dirty="0"/>
              <a:t>Week 1</a:t>
            </a:r>
            <a:r>
              <a:rPr lang="en-US" dirty="0"/>
              <a:t> dan </a:t>
            </a:r>
            <a:r>
              <a:rPr lang="en-US" dirty="0" err="1"/>
              <a:t>membuat</a:t>
            </a:r>
            <a:r>
              <a:rPr lang="en-US" dirty="0"/>
              <a:t> </a:t>
            </a:r>
            <a:r>
              <a:rPr lang="en-US" dirty="0" err="1"/>
              <a:t>kelompok</a:t>
            </a:r>
            <a:r>
              <a:rPr lang="en-US" dirty="0"/>
              <a:t> paling </a:t>
            </a:r>
            <a:r>
              <a:rPr lang="en-US" dirty="0" err="1"/>
              <a:t>akhir</a:t>
            </a:r>
            <a:r>
              <a:rPr lang="en-US" dirty="0"/>
              <a:t> </a:t>
            </a:r>
            <a:r>
              <a:rPr lang="en-US" dirty="0" err="1"/>
              <a:t>sebelum</a:t>
            </a:r>
            <a:r>
              <a:rPr lang="en-US" dirty="0"/>
              <a:t> </a:t>
            </a:r>
            <a:r>
              <a:rPr lang="en-US" i="1" dirty="0"/>
              <a:t>Mid Exam</a:t>
            </a:r>
          </a:p>
          <a:p>
            <a:pPr algn="just"/>
            <a:r>
              <a:rPr lang="en-US" dirty="0" err="1"/>
              <a:t>Durasi</a:t>
            </a:r>
            <a:r>
              <a:rPr lang="en-US" dirty="0"/>
              <a:t> </a:t>
            </a:r>
            <a:r>
              <a:rPr lang="en-US" dirty="0" err="1"/>
              <a:t>pengerjaan</a:t>
            </a:r>
            <a:r>
              <a:rPr lang="en-US" dirty="0"/>
              <a:t> </a:t>
            </a:r>
            <a:r>
              <a:rPr lang="en-US" i="1" dirty="0"/>
              <a:t>Case-Study Project </a:t>
            </a:r>
            <a:r>
              <a:rPr lang="en-US" dirty="0" err="1"/>
              <a:t>dimulai</a:t>
            </a:r>
            <a:r>
              <a:rPr lang="en-US" dirty="0"/>
              <a:t> pada </a:t>
            </a:r>
            <a:r>
              <a:rPr lang="en-US" i="1" dirty="0"/>
              <a:t>Week 8 </a:t>
            </a:r>
            <a:r>
              <a:rPr lang="en-US" dirty="0"/>
              <a:t>(</a:t>
            </a:r>
            <a:r>
              <a:rPr lang="en-US" dirty="0" err="1"/>
              <a:t>setelah</a:t>
            </a:r>
            <a:r>
              <a:rPr lang="en-US" dirty="0"/>
              <a:t> </a:t>
            </a:r>
            <a:r>
              <a:rPr lang="en-US" i="1" dirty="0"/>
              <a:t>Mid Exam</a:t>
            </a:r>
            <a:r>
              <a:rPr lang="en-US" dirty="0"/>
              <a:t>) </a:t>
            </a:r>
            <a:r>
              <a:rPr lang="en-US" dirty="0" err="1"/>
              <a:t>hingga</a:t>
            </a:r>
            <a:r>
              <a:rPr lang="en-US" dirty="0"/>
              <a:t> </a:t>
            </a:r>
            <a:r>
              <a:rPr lang="en-US" i="1" dirty="0"/>
              <a:t>Week 13</a:t>
            </a:r>
            <a:r>
              <a:rPr lang="en-US" dirty="0"/>
              <a:t> (</a:t>
            </a:r>
            <a:r>
              <a:rPr lang="en-US" dirty="0" err="1"/>
              <a:t>Pertemuan</a:t>
            </a:r>
            <a:r>
              <a:rPr lang="en-US" dirty="0"/>
              <a:t> </a:t>
            </a:r>
            <a:r>
              <a:rPr lang="en-US" dirty="0" err="1"/>
              <a:t>terakhir</a:t>
            </a:r>
            <a:r>
              <a:rPr lang="en-US" dirty="0"/>
              <a:t>)</a:t>
            </a:r>
          </a:p>
          <a:p>
            <a:pPr algn="just"/>
            <a:endParaRPr lang="en-US" dirty="0"/>
          </a:p>
        </p:txBody>
      </p:sp>
    </p:spTree>
    <p:extLst>
      <p:ext uri="{BB962C8B-B14F-4D97-AF65-F5344CB8AC3E}">
        <p14:creationId xmlns:p14="http://schemas.microsoft.com/office/powerpoint/2010/main" val="149660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A238-5F04-4449-BBB1-BAB65580DCD7}"/>
              </a:ext>
            </a:extLst>
          </p:cNvPr>
          <p:cNvSpPr>
            <a:spLocks noGrp="1"/>
          </p:cNvSpPr>
          <p:nvPr>
            <p:ph type="title"/>
          </p:nvPr>
        </p:nvSpPr>
        <p:spPr/>
        <p:txBody>
          <a:bodyPr/>
          <a:lstStyle/>
          <a:p>
            <a:r>
              <a:rPr lang="en-US" dirty="0"/>
              <a:t>Rubrik </a:t>
            </a:r>
            <a:r>
              <a:rPr lang="en-US" dirty="0" err="1"/>
              <a:t>Penilaian</a:t>
            </a:r>
            <a:r>
              <a:rPr lang="en-US" dirty="0"/>
              <a:t> Project</a:t>
            </a:r>
          </a:p>
        </p:txBody>
      </p:sp>
      <p:pic>
        <p:nvPicPr>
          <p:cNvPr id="6" name="Picture 5">
            <a:extLst>
              <a:ext uri="{FF2B5EF4-FFF2-40B4-BE49-F238E27FC236}">
                <a16:creationId xmlns:a16="http://schemas.microsoft.com/office/drawing/2014/main" id="{1FDA035F-8767-497E-AFF2-A0E40B30FBBE}"/>
              </a:ext>
            </a:extLst>
          </p:cNvPr>
          <p:cNvPicPr>
            <a:picLocks noChangeAspect="1"/>
          </p:cNvPicPr>
          <p:nvPr/>
        </p:nvPicPr>
        <p:blipFill>
          <a:blip r:embed="rId2"/>
          <a:stretch>
            <a:fillRect/>
          </a:stretch>
        </p:blipFill>
        <p:spPr>
          <a:xfrm>
            <a:off x="1003697" y="2365717"/>
            <a:ext cx="7822406" cy="3052646"/>
          </a:xfrm>
          <a:prstGeom prst="rect">
            <a:avLst/>
          </a:prstGeom>
        </p:spPr>
      </p:pic>
    </p:spTree>
    <p:extLst>
      <p:ext uri="{BB962C8B-B14F-4D97-AF65-F5344CB8AC3E}">
        <p14:creationId xmlns:p14="http://schemas.microsoft.com/office/powerpoint/2010/main" val="155617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COMP6056</a:t>
            </a:r>
          </a:p>
          <a:p>
            <a:pPr>
              <a:spcBef>
                <a:spcPct val="20000"/>
              </a:spcBef>
              <a:tabLst>
                <a:tab pos="1320800" algn="l"/>
                <a:tab pos="2054225" algn="l"/>
              </a:tabLst>
            </a:pPr>
            <a:r>
              <a:rPr lang="en-US" sz="2400" dirty="0">
                <a:solidFill>
                  <a:schemeClr val="bg1"/>
                </a:solidFill>
                <a:latin typeface="Open Sans"/>
              </a:rPr>
              <a:t>Effective Period	: September 2021</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US" sz="4000" dirty="0">
                <a:solidFill>
                  <a:schemeClr val="bg1"/>
                </a:solidFill>
              </a:rPr>
              <a:t>Input, </a:t>
            </a:r>
            <a:r>
              <a:rPr lang="en-US" sz="4000" dirty="0"/>
              <a:t>Process, Output </a:t>
            </a:r>
            <a:br>
              <a:rPr lang="id-ID" sz="4000" dirty="0">
                <a:solidFill>
                  <a:schemeClr val="bg1"/>
                </a:solidFill>
              </a:rPr>
            </a:br>
            <a:r>
              <a:rPr lang="en-US" sz="2800" dirty="0">
                <a:solidFill>
                  <a:schemeClr val="bg1"/>
                </a:solidFill>
              </a:rPr>
              <a:t>Session  1</a:t>
            </a:r>
          </a:p>
        </p:txBody>
      </p:sp>
    </p:spTree>
    <p:extLst>
      <p:ext uri="{BB962C8B-B14F-4D97-AF65-F5344CB8AC3E}">
        <p14:creationId xmlns:p14="http://schemas.microsoft.com/office/powerpoint/2010/main" val="4204421142"/>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2667</TotalTime>
  <Words>3297</Words>
  <Application>Microsoft Macintosh PowerPoint</Application>
  <PresentationFormat>On-screen Show (4:3)</PresentationFormat>
  <Paragraphs>359</Paragraphs>
  <Slides>50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vt:lpstr>
      <vt:lpstr>Book Antiqua</vt:lpstr>
      <vt:lpstr>Calibri</vt:lpstr>
      <vt:lpstr>Interstate</vt:lpstr>
      <vt:lpstr>Open Sans</vt:lpstr>
      <vt:lpstr>Times New Roman</vt:lpstr>
      <vt:lpstr>Wingdings</vt:lpstr>
      <vt:lpstr>Template PPT 2015</vt:lpstr>
      <vt:lpstr>Worksheet</vt:lpstr>
      <vt:lpstr>COMP6798001 Program Design Method D3092 – Irma Irawati Ibrahim</vt:lpstr>
      <vt:lpstr>PROGRAM DESIGN  METHOD</vt:lpstr>
      <vt:lpstr>Topic</vt:lpstr>
      <vt:lpstr>Textbook</vt:lpstr>
      <vt:lpstr>Evaluasi</vt:lpstr>
      <vt:lpstr>Project</vt:lpstr>
      <vt:lpstr>Project</vt:lpstr>
      <vt:lpstr>Rubrik Penilaian Project</vt:lpstr>
      <vt:lpstr>Input, Process, Output  Session  1</vt:lpstr>
      <vt:lpstr>Sub Topics</vt:lpstr>
      <vt:lpstr> These slides have been adapted from:  Gaddis, T. (2019). Starting Out with Programming Logic and Design 5th.  ISBN: 978-0-13-480115-5   Chapter 2 </vt:lpstr>
      <vt:lpstr>PowerPoint Presentation</vt:lpstr>
      <vt:lpstr>Program Design</vt:lpstr>
      <vt:lpstr>CHAPTER 1 : PROGRAM DESIGN</vt:lpstr>
      <vt:lpstr>Designing a Program</vt:lpstr>
      <vt:lpstr>Designing a Program</vt:lpstr>
      <vt:lpstr>Defining the Problem </vt:lpstr>
      <vt:lpstr>Designing a Program</vt:lpstr>
      <vt:lpstr>1.1.1 Define the Problem</vt:lpstr>
      <vt:lpstr>1.1.2 Outline the Solution</vt:lpstr>
      <vt:lpstr>Designing a Solution Algorithm</vt:lpstr>
      <vt:lpstr>Designing a Program</vt:lpstr>
      <vt:lpstr>Designing a Program</vt:lpstr>
      <vt:lpstr>Designing a Program</vt:lpstr>
      <vt:lpstr>Output, Input, and Variables</vt:lpstr>
      <vt:lpstr>Output, Input, and Variables</vt:lpstr>
      <vt:lpstr>Output, Input, and Variables</vt:lpstr>
      <vt:lpstr>Output, Input, and Variables</vt:lpstr>
      <vt:lpstr>Output, Input, and Variables</vt:lpstr>
      <vt:lpstr>Output, Input, and Variables</vt:lpstr>
      <vt:lpstr>Output, Input, and Variables</vt:lpstr>
      <vt:lpstr>Output, Input, and Variables</vt:lpstr>
      <vt:lpstr>Output, Input, and Variables</vt:lpstr>
      <vt:lpstr>Output, Input, and Variables</vt:lpstr>
      <vt:lpstr>Named Constants</vt:lpstr>
      <vt:lpstr>Hand Tracing a Program</vt:lpstr>
      <vt:lpstr>Documenting a Program</vt:lpstr>
      <vt:lpstr>Designing Your First Program</vt:lpstr>
      <vt:lpstr>Designing Your First Program</vt:lpstr>
      <vt:lpstr>Designing Your First Program</vt:lpstr>
      <vt:lpstr>Designing Your First Program</vt:lpstr>
      <vt:lpstr>Designing Your First Program</vt:lpstr>
      <vt:lpstr>1.1.3 Develop The Outline Into an Algorithm </vt:lpstr>
      <vt:lpstr>Checking the Solution Algorithm </vt:lpstr>
      <vt:lpstr>Checking the Solution Algorithm </vt:lpstr>
      <vt:lpstr>Designing Your First Program</vt:lpstr>
      <vt:lpstr>1.1.5 Code the algorithm into a specific programming language </vt:lpstr>
      <vt:lpstr>1.1.7 Document and Maintain the Program</vt:lpstr>
      <vt:lpstr>PowerPoint Presentation</vt:lpstr>
      <vt:lpstr>CASES Exercise Design an algorithm that will read two numbers and an integer code from the screen. The value of the integer code should be 1,2,3 or 4. If the value of the code is 1, compute the sum of the two numbers. If the code is 2, compute the difference (first minus second). If the code is 3, compute the product of the two numbers. If the code is 4, and the second number is not zero, compute the quotient (first divided by second). If the code is not equal to 1,2,3 or 4 display an error message. The program is then to display the two numbers, the integer code and the computed result to the screen.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Irma Irawati Ibrahim</cp:lastModifiedBy>
  <cp:revision>110</cp:revision>
  <dcterms:created xsi:type="dcterms:W3CDTF">2015-05-04T03:33:03Z</dcterms:created>
  <dcterms:modified xsi:type="dcterms:W3CDTF">2021-09-27T12:32:45Z</dcterms:modified>
</cp:coreProperties>
</file>