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8" r:id="rId9"/>
    <p:sldId id="269" r:id="rId10"/>
    <p:sldId id="273" r:id="rId11"/>
    <p:sldId id="274" r:id="rId12"/>
    <p:sldId id="305" r:id="rId13"/>
    <p:sldId id="271" r:id="rId14"/>
    <p:sldId id="276" r:id="rId15"/>
    <p:sldId id="279" r:id="rId16"/>
    <p:sldId id="280" r:id="rId17"/>
    <p:sldId id="282" r:id="rId18"/>
    <p:sldId id="283" r:id="rId19"/>
    <p:sldId id="310" r:id="rId20"/>
    <p:sldId id="263" r:id="rId21"/>
    <p:sldId id="278" r:id="rId22"/>
    <p:sldId id="284" r:id="rId23"/>
    <p:sldId id="285" r:id="rId24"/>
    <p:sldId id="287" r:id="rId25"/>
    <p:sldId id="290" r:id="rId26"/>
    <p:sldId id="264" r:id="rId27"/>
    <p:sldId id="302" r:id="rId28"/>
    <p:sldId id="306" r:id="rId29"/>
    <p:sldId id="307" r:id="rId30"/>
    <p:sldId id="308" r:id="rId31"/>
    <p:sldId id="309" r:id="rId32"/>
    <p:sldId id="265" r:id="rId33"/>
    <p:sldId id="304" r:id="rId34"/>
    <p:sldId id="295" r:id="rId35"/>
    <p:sldId id="291" r:id="rId36"/>
    <p:sldId id="294" r:id="rId3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A5450-04F6-4D10-A3BC-4DFDCC02A3B1}" type="datetimeFigureOut">
              <a:rPr lang="en-HK" smtClean="0"/>
              <a:t>3/5/2021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5562-CECC-4633-BC9F-3ECEEEDABD2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343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>
          <a:gsLst>
            <a:gs pos="100000">
              <a:schemeClr val="accent1">
                <a:lumMod val="0"/>
                <a:lumOff val="100000"/>
                <a:alpha val="17000"/>
              </a:schemeClr>
            </a:gs>
            <a:gs pos="0">
              <a:schemeClr val="accent1">
                <a:lumMod val="40000"/>
                <a:lumOff val="60000"/>
                <a:alpha val="3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69420"/>
            <a:ext cx="11232090" cy="2387600"/>
          </a:xfrm>
        </p:spPr>
        <p:txBody>
          <a:bodyPr anchor="b"/>
          <a:lstStyle>
            <a:lvl1pPr algn="r">
              <a:defRPr sz="6000"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640" y="4936345"/>
            <a:ext cx="9144000" cy="1338725"/>
          </a:xfrm>
        </p:spPr>
        <p:txBody>
          <a:bodyPr>
            <a:normAutofit/>
          </a:bodyPr>
          <a:lstStyle>
            <a:lvl1pPr marL="0" indent="0" algn="r">
              <a:lnSpc>
                <a:spcPct val="90000"/>
              </a:lnSpc>
              <a:buNone/>
              <a:defRPr sz="2600">
                <a:latin typeface="Agency FB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7468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Rectangle 6"/>
          <p:cNvSpPr/>
          <p:nvPr/>
        </p:nvSpPr>
        <p:spPr>
          <a:xfrm>
            <a:off x="0" y="718674"/>
            <a:ext cx="12192000" cy="49845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6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718675"/>
            <a:ext cx="12192000" cy="498454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altLang="zh-HK" b="1" dirty="0" smtClean="0">
                <a:latin typeface="Century Gothic" panose="020B0502020202020204" pitchFamily="34" charset="0"/>
              </a:rPr>
              <a:t>“Quote”</a:t>
            </a:r>
            <a:endParaRPr lang="zh-HK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718674"/>
            <a:ext cx="12192000" cy="49845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6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3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Body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981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ought Provoking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6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an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65362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39036"/>
              </p:ext>
            </p:extLst>
          </p:nvPr>
        </p:nvGraphicFramePr>
        <p:xfrm>
          <a:off x="616334" y="1524669"/>
          <a:ext cx="11216195" cy="409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239">
                  <a:extLst>
                    <a:ext uri="{9D8B030D-6E8A-4147-A177-3AD203B41FA5}">
                      <a16:colId xmlns:a16="http://schemas.microsoft.com/office/drawing/2014/main" val="1640373331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3706065968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4103651694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2484796960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507496641"/>
                    </a:ext>
                  </a:extLst>
                </a:gridCol>
              </a:tblGrid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b="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b="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b="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b="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85460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84408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10581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863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87789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83051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30595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8969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33788"/>
              </p:ext>
            </p:extLst>
          </p:nvPr>
        </p:nvGraphicFramePr>
        <p:xfrm>
          <a:off x="616334" y="1524669"/>
          <a:ext cx="11216195" cy="409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239">
                  <a:extLst>
                    <a:ext uri="{9D8B030D-6E8A-4147-A177-3AD203B41FA5}">
                      <a16:colId xmlns:a16="http://schemas.microsoft.com/office/drawing/2014/main" val="1640373331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3706065968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4103651694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2484796960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507496641"/>
                    </a:ext>
                  </a:extLst>
                </a:gridCol>
              </a:tblGrid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b="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b="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b="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b="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85460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84408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10581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863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87789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83051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30595"/>
                  </a:ext>
                </a:extLst>
              </a:tr>
              <a:tr h="511739">
                <a:tc>
                  <a:txBody>
                    <a:bodyPr/>
                    <a:lstStyle/>
                    <a:p>
                      <a:pPr algn="ctr"/>
                      <a:endParaRPr lang="zh-HK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marL="126182" marR="126182" marT="63091" marB="63091"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500" dirty="0"/>
                    </a:p>
                  </a:txBody>
                  <a:tcPr marL="126182" marR="126182" marT="63091" marB="630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8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5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9677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88" y="1358030"/>
            <a:ext cx="11297747" cy="3628749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3387" y="5217801"/>
            <a:ext cx="11297747" cy="153806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6836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88" y="273378"/>
            <a:ext cx="11297747" cy="4713402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3387" y="5217801"/>
            <a:ext cx="11297747" cy="153806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8778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100000">
              <a:schemeClr val="accent1">
                <a:lumMod val="0"/>
                <a:lumOff val="100000"/>
                <a:alpha val="17000"/>
              </a:schemeClr>
            </a:gs>
            <a:gs pos="0">
              <a:schemeClr val="accent1">
                <a:lumMod val="40000"/>
                <a:lumOff val="60000"/>
                <a:alpha val="3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590"/>
            <a:ext cx="10515600" cy="232219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83773"/>
            <a:ext cx="10515600" cy="11598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252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7200"/>
            <a:ext cx="5181600" cy="4810076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7200"/>
            <a:ext cx="5181600" cy="4819763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132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5640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3577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494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1">
                <a:alpha val="0"/>
                <a:lumMod val="0"/>
                <a:lumOff val="100000"/>
              </a:schemeClr>
            </a:gs>
            <a:gs pos="0">
              <a:schemeClr val="accent1">
                <a:lumMod val="40000"/>
                <a:lumOff val="60000"/>
                <a:alpha val="2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87345" y="6323869"/>
            <a:ext cx="2471741" cy="432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5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lIns="91440" tIns="45720" rIns="91440" bIns="45720" rtlCol="0" anchor="ctr"/>
          <a:lstStyle>
            <a:lvl1pPr marL="92075" indent="0" algn="l">
              <a:lnSpc>
                <a:spcPct val="95000"/>
              </a:lnSpc>
              <a:defRPr sz="2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988" y="332365"/>
            <a:ext cx="11642888" cy="937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388" y="1358030"/>
            <a:ext cx="11297747" cy="482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dirty="0" smtClean="0"/>
              <a:t>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zh-HK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1618" y="6356349"/>
            <a:ext cx="792000" cy="3651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lnSpc>
                <a:spcPct val="95000"/>
              </a:lnSpc>
              <a:defRPr sz="2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F9BB8A3-9B0A-46C2-9F5E-2F129B8D7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167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54013" indent="-354013" algn="l" defTabSz="914400" rtl="0" eaLnBrk="1" latinLnBrk="0" hangingPunct="1">
        <a:lnSpc>
          <a:spcPct val="120000"/>
        </a:lnSpc>
        <a:spcBef>
          <a:spcPts val="1000"/>
        </a:spcBef>
        <a:buSzPct val="81000"/>
        <a:buFontTx/>
        <a:buBlip>
          <a:blip r:embed="rId16"/>
        </a:buBlip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811213" indent="-354013" algn="l" defTabSz="914400" rtl="0" eaLnBrk="1" latinLnBrk="0" hangingPunct="1">
        <a:lnSpc>
          <a:spcPct val="90000"/>
        </a:lnSpc>
        <a:spcBef>
          <a:spcPts val="500"/>
        </a:spcBef>
        <a:buClr>
          <a:srgbClr val="3B3838"/>
        </a:buClr>
        <a:buFont typeface="Calibri" panose="020F0502020204030204" pitchFamily="34" charset="0"/>
        <a:buChar char="&gt;"/>
        <a:defRPr sz="2400" kern="1200">
          <a:solidFill>
            <a:srgbClr val="3B3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6041"/>
            <a:ext cx="11232090" cy="2387600"/>
          </a:xfrm>
        </p:spPr>
        <p:txBody>
          <a:bodyPr/>
          <a:lstStyle/>
          <a:p>
            <a:r>
              <a:rPr lang="en-HK" sz="4800" dirty="0"/>
              <a:t>Investigation of </a:t>
            </a:r>
            <a:r>
              <a:rPr lang="en-HK" sz="4800" dirty="0" smtClean="0"/>
              <a:t>Non-normality in </a:t>
            </a:r>
            <a:r>
              <a:rPr lang="en-HK" sz="4800" dirty="0"/>
              <a:t>a </a:t>
            </a:r>
            <a:r>
              <a:rPr lang="en-HK" sz="4800" dirty="0" smtClean="0"/>
              <a:t>Simple Errors-in-variables Model</a:t>
            </a:r>
            <a:endParaRPr lang="en-H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640" y="4341543"/>
            <a:ext cx="9144000" cy="1815437"/>
          </a:xfrm>
        </p:spPr>
        <p:txBody>
          <a:bodyPr>
            <a:normAutofit/>
          </a:bodyPr>
          <a:lstStyle/>
          <a:p>
            <a:r>
              <a:rPr lang="en-HK" sz="2000" dirty="0" smtClean="0">
                <a:latin typeface="Bahnschrift SemiLight" panose="020B0502040204020203" pitchFamily="34" charset="0"/>
              </a:rPr>
              <a:t>Lee Chun Yin [3035469140]</a:t>
            </a:r>
          </a:p>
          <a:p>
            <a:r>
              <a:rPr lang="en-HK" sz="2000" dirty="0" smtClean="0">
                <a:latin typeface="Bahnschrift SemiLight" panose="020B0502040204020203" pitchFamily="34" charset="0"/>
              </a:rPr>
              <a:t>4-5-2021</a:t>
            </a:r>
          </a:p>
          <a:p>
            <a:r>
              <a:rPr lang="en-HK" sz="2000" dirty="0">
                <a:latin typeface="Bahnschrift SemiLight" panose="020B0502040204020203" pitchFamily="34" charset="0"/>
              </a:rPr>
              <a:t>Supervisor: </a:t>
            </a:r>
            <a:r>
              <a:rPr lang="en-HK" sz="2000" dirty="0" err="1">
                <a:latin typeface="Bahnschrift SemiLight" panose="020B0502040204020203" pitchFamily="34" charset="0"/>
              </a:rPr>
              <a:t>Dr.</a:t>
            </a:r>
            <a:r>
              <a:rPr lang="en-HK" sz="2000" dirty="0">
                <a:latin typeface="Bahnschrift SemiLight" panose="020B0502040204020203" pitchFamily="34" charset="0"/>
              </a:rPr>
              <a:t> Raymond W.L. </a:t>
            </a:r>
            <a:r>
              <a:rPr lang="en-HK" sz="2000" dirty="0" smtClean="0">
                <a:latin typeface="Bahnschrift SemiLight" panose="020B0502040204020203" pitchFamily="34" charset="0"/>
              </a:rPr>
              <a:t>Wong</a:t>
            </a:r>
          </a:p>
          <a:p>
            <a:r>
              <a:rPr lang="en-HK" sz="2000" dirty="0">
                <a:latin typeface="Bahnschrift SemiLight" panose="020B0502040204020203" pitchFamily="34" charset="0"/>
              </a:rPr>
              <a:t>STAT3799 Directed studies in statistics</a:t>
            </a:r>
            <a:endParaRPr lang="en-HK" sz="2000" dirty="0" smtClean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 smtClean="0"/>
                  <a:t>MME </a:t>
                </a:r>
                <a:r>
                  <a:rPr lang="en-HK" dirty="0"/>
                  <a:t>for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/>
                  <a:t> (</a:t>
                </a:r>
                <a:r>
                  <a:rPr lang="en-HK" dirty="0" err="1"/>
                  <a:t>Pische</a:t>
                </a:r>
                <a:r>
                  <a:rPr lang="en-HK" dirty="0"/>
                  <a:t>, 2007)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13" t="-15686" b="-2810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 smtClean="0"/>
                  <a:t>Need to use method-of-moments estimator (MME) to obtain consistent estimates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HK" dirty="0" smtClean="0"/>
              </a:p>
              <a:p>
                <a:endParaRPr lang="en-HK" dirty="0"/>
              </a:p>
              <a:p>
                <a:r>
                  <a:rPr lang="en-HK" dirty="0" smtClean="0"/>
                  <a:t>An MME can be obtained if we have some prior knowledge on the observation error</a:t>
                </a:r>
              </a:p>
              <a:p>
                <a:pPr lvl="1"/>
                <a:r>
                  <a:rPr lang="en-HK" dirty="0" smtClean="0"/>
                  <a:t>E.g. we can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 via repeated measurements (</a:t>
                </a:r>
                <a:r>
                  <a:rPr lang="en-HK" dirty="0" err="1" smtClean="0"/>
                  <a:t>Gilldard</a:t>
                </a:r>
                <a:r>
                  <a:rPr lang="en-HK" dirty="0" smtClean="0"/>
                  <a:t>, 2014)</a:t>
                </a:r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𝑀𝑀𝐸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HK" dirty="0" smtClean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6" name="Rectangle 5"/>
          <p:cNvSpPr/>
          <p:nvPr/>
        </p:nvSpPr>
        <p:spPr>
          <a:xfrm>
            <a:off x="979055" y="5098473"/>
            <a:ext cx="4405745" cy="9605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6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 smtClean="0"/>
                  <a:t>OLS </a:t>
                </a:r>
                <a:r>
                  <a:rPr lang="en-HK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 </a:t>
                </a:r>
                <a:r>
                  <a:rPr lang="en-HK" dirty="0"/>
                  <a:t>(</a:t>
                </a:r>
                <a:r>
                  <a:rPr lang="en-HK" dirty="0" err="1"/>
                  <a:t>Pische</a:t>
                </a:r>
                <a:r>
                  <a:rPr lang="en-HK" dirty="0"/>
                  <a:t>, 2007)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13" t="-15686" b="-2810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HK" dirty="0" smtClean="0"/>
                  <a:t>Estimated </a:t>
                </a:r>
                <a:r>
                  <a:rPr lang="en-HK" dirty="0" smtClean="0"/>
                  <a:t>residual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endParaRPr lang="en-H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̂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acc>
                          </m: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𝑂𝐿𝑆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̃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mr>
                        <m:mr>
                          <m:e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𝑂𝐿𝑆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𝑂𝐿𝑆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𝑂𝐿𝑆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𝑂𝐿𝑆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𝑂𝐿𝑆</m:t>
                                </m:r>
                              </m:sub>
                            </m:s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mr>
                      </m:m>
                    </m:oMath>
                  </m:oMathPara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en-HK" dirty="0" smtClean="0"/>
                  <a:t> is obfuscated by two additional sources of </a:t>
                </a:r>
                <a:r>
                  <a:rPr lang="en-HK" dirty="0" smtClean="0"/>
                  <a:t>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acc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HK" dirty="0" smtClean="0"/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𝑝𝑙𝑖𝑚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3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7" name="Rectangle 6"/>
          <p:cNvSpPr/>
          <p:nvPr/>
        </p:nvSpPr>
        <p:spPr>
          <a:xfrm>
            <a:off x="987933" y="4554695"/>
            <a:ext cx="1926184" cy="6834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6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MME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13" t="-15686" b="-2810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 smtClean="0"/>
                  <a:t>Similarly, need </a:t>
                </a:r>
                <a:r>
                  <a:rPr lang="en-HK" dirty="0"/>
                  <a:t>to use </a:t>
                </a:r>
                <a:r>
                  <a:rPr lang="en-HK" dirty="0" smtClean="0"/>
                  <a:t>MME to </a:t>
                </a:r>
                <a:r>
                  <a:rPr lang="en-HK" dirty="0"/>
                  <a:t>obtain consistent estimates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endParaRPr lang="en-HK" dirty="0" smtClean="0"/>
              </a:p>
              <a:p>
                <a:r>
                  <a:rPr lang="en-HK" dirty="0" smtClean="0"/>
                  <a:t>After obtaining a consistent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𝑀𝑀𝐸</m:t>
                        </m:r>
                      </m:sub>
                    </m:sSub>
                  </m:oMath>
                </a14:m>
                <a:r>
                  <a:rPr lang="en-HK" dirty="0" smtClean="0"/>
                  <a:t>, can substitute into the asymptotic bias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HK" dirty="0" smtClean="0"/>
                  <a:t>, rearrange to obtain </a:t>
                </a:r>
                <a:r>
                  <a:rPr lang="en-HK" dirty="0"/>
                  <a:t>consistent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𝑀𝑀𝐸</m:t>
                        </m:r>
                      </m:sub>
                    </m:sSub>
                  </m:oMath>
                </a14:m>
                <a:r>
                  <a:rPr lang="en-HK" dirty="0" smtClean="0"/>
                  <a:t/>
                </a:r>
                <a:br>
                  <a:rPr lang="en-HK" dirty="0" smtClean="0"/>
                </a:br>
                <a:r>
                  <a:rPr lang="en-HK" dirty="0" smtClean="0"/>
                  <a:t>(Gillard, 2014)</a:t>
                </a:r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𝑀𝑀𝐸</m:t>
                        </m:r>
                      </m:sub>
                    </m:sSub>
                    <m:r>
                      <a:rPr lang="en-HK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𝑀𝑀𝐸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HK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𝑀𝑀𝐸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12</a:t>
            </a:fld>
            <a:endParaRPr lang="zh-HK" altLang="en-US"/>
          </a:p>
        </p:txBody>
      </p:sp>
      <p:sp>
        <p:nvSpPr>
          <p:cNvPr id="6" name="Rectangle 5"/>
          <p:cNvSpPr/>
          <p:nvPr/>
        </p:nvSpPr>
        <p:spPr>
          <a:xfrm>
            <a:off x="1014495" y="5104660"/>
            <a:ext cx="10419873" cy="9587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6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Methodology</a:t>
            </a:r>
            <a:endParaRPr lang="en-H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80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Procedures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 smtClean="0"/>
                  <a:t>Computer simulation method</a:t>
                </a:r>
              </a:p>
              <a:p>
                <a:r>
                  <a:rPr lang="en-HK" dirty="0" smtClean="0"/>
                  <a:t>Use common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endParaRPr lang="en-HK" dirty="0" smtClean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𝑡𝑟𝑢𝑡h</m:t>
                        </m:r>
                      </m:sub>
                    </m:sSub>
                  </m:oMath>
                </a14:m>
                <a:r>
                  <a:rPr lang="en-HK" dirty="0" smtClean="0"/>
                  <a:t>: underlying ground truth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 smtClean="0"/>
                  <a:t> to be estimated</a:t>
                </a: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 smtClean="0"/>
                  <a:t>: number of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</m:sub>
                    </m:sSub>
                  </m:oMath>
                </a14:m>
                <a:r>
                  <a:rPr lang="en-HK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en-HK" dirty="0"/>
                  <a:t>: lower bound and upper bound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HK" dirty="0" smtClean="0"/>
                  <a:t> </a:t>
                </a:r>
                <a:r>
                  <a:rPr lang="en-HK" dirty="0"/>
                  <a:t>being sampled </a:t>
                </a:r>
                <a:r>
                  <a:rPr lang="en-HK" dirty="0" smtClean="0"/>
                  <a:t>respectively</a:t>
                </a:r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460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 smtClean="0"/>
                  <a:t>1. Fix </a:t>
                </a:r>
                <a:r>
                  <a:rPr lang="en-HK" dirty="0"/>
                  <a:t>a certain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 </a:t>
                </a:r>
                <a:r>
                  <a:rPr lang="en-HK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r>
                  <a:rPr lang="en-HK" dirty="0" smtClean="0"/>
                  <a:t>2. For observation error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dirty="0" smtClean="0"/>
                  <a:t>, choose distribution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/>
              </a:p>
              <a:p>
                <a:r>
                  <a:rPr lang="en-HK" dirty="0" smtClean="0"/>
                  <a:t>3. </a:t>
                </a:r>
                <a:r>
                  <a:rPr lang="en-HK" dirty="0"/>
                  <a:t>For </a:t>
                </a:r>
                <a:r>
                  <a:rPr lang="en-HK" dirty="0" smtClean="0"/>
                  <a:t>residual </a:t>
                </a:r>
                <a:r>
                  <a:rPr lang="en-HK" dirty="0"/>
                  <a:t>error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HK" dirty="0" smtClean="0"/>
                  <a:t>, </a:t>
                </a:r>
                <a:r>
                  <a:rPr lang="en-HK" dirty="0"/>
                  <a:t>choose </a:t>
                </a:r>
                <a:r>
                  <a:rPr lang="en-HK" dirty="0" smtClean="0"/>
                  <a:t>distribution with </a:t>
                </a:r>
                <a:r>
                  <a:rPr lang="en-HK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r>
                  <a:rPr lang="en-HK" dirty="0" smtClean="0"/>
                  <a:t>4. Pick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 smtClean="0"/>
                  <a:t> instances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HK" dirty="0" smtClean="0"/>
                  <a:t> uniformly from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HK" dirty="0" smtClean="0"/>
              </a:p>
              <a:p>
                <a:r>
                  <a:rPr lang="en-HK" dirty="0" smtClean="0"/>
                  <a:t>5. Generate observation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H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H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HK" dirty="0" smtClean="0"/>
              </a:p>
              <a:p>
                <a:r>
                  <a:rPr lang="en-HK" dirty="0" smtClean="0"/>
                  <a:t>6. Compute OLS and MME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, compute error metrics</a:t>
                </a:r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115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Iterations and error computation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 smtClean="0"/>
                  <a:t>Perform the procedures for 10,000 iterations for each pair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 smtClean="0"/>
              </a:p>
              <a:p>
                <a:r>
                  <a:rPr lang="en-HK" dirty="0" smtClean="0"/>
                  <a:t>Obtain mean bias error (MBE) and mean squared error (MSE) over all iterations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339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Choice of distribution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HK" dirty="0" smtClean="0"/>
                  <a:t>To investigate non-normality, need to use some non-normal distributions for </a:t>
                </a:r>
                <a:r>
                  <a:rPr lang="en-HK" dirty="0"/>
                  <a:t>measurement </a:t>
                </a:r>
                <a:r>
                  <a:rPr lang="en-HK" dirty="0" smtClean="0"/>
                  <a:t>error and residual error</a:t>
                </a:r>
              </a:p>
              <a:p>
                <a:r>
                  <a:rPr lang="en-HK" dirty="0" smtClean="0"/>
                  <a:t>Requirement: Finite variance, easy to compute parameters from given variance, mean zero</a:t>
                </a:r>
              </a:p>
              <a:p>
                <a:endParaRPr lang="en-HK" dirty="0"/>
              </a:p>
              <a:p>
                <a:r>
                  <a:rPr lang="en-HK" dirty="0" smtClean="0"/>
                  <a:t>Normal distribution</a:t>
                </a:r>
              </a:p>
              <a:p>
                <a:r>
                  <a:rPr lang="en-HK" dirty="0" smtClean="0"/>
                  <a:t>Student’s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dirty="0" smtClean="0"/>
                  <a:t> distribution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 smtClean="0"/>
                  <a:t> distribution, re-</a:t>
                </a:r>
                <a:r>
                  <a:rPr lang="en-HK" dirty="0" err="1" smtClean="0"/>
                  <a:t>centered</a:t>
                </a:r>
                <a:r>
                  <a:rPr lang="en-HK" dirty="0" smtClean="0"/>
                  <a:t> at mean zero</a:t>
                </a:r>
              </a:p>
              <a:p>
                <a:endParaRPr lang="en-HK" dirty="0"/>
              </a:p>
              <a:p>
                <a:r>
                  <a:rPr lang="en-HK" dirty="0" smtClean="0"/>
                  <a:t>For simplicity, choose the same type of distribution for both </a:t>
                </a:r>
                <a:r>
                  <a:rPr lang="en-HK" dirty="0" smtClean="0"/>
                  <a:t>measurement </a:t>
                </a:r>
                <a:r>
                  <a:rPr lang="en-HK" dirty="0" smtClean="0"/>
                  <a:t>error and residual error</a:t>
                </a:r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76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Experiment parameters used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HK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HK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=−20</m:t>
                    </m:r>
                  </m:oMath>
                </a14:m>
                <a:endParaRPr lang="en-HK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HK" dirty="0" smtClean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∈{0, 1.5, 2, 2.5, 3.0, 4.5, 6.0, 8.0, 10.0}</m:t>
                    </m:r>
                  </m:oMath>
                </a14:m>
                <a:endParaRPr lang="en-HK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∈{1.5, 2, 2.5}</m:t>
                    </m:r>
                  </m:oMath>
                </a14:m>
                <a:endParaRPr lang="en-HK" dirty="0" smtClean="0"/>
              </a:p>
              <a:p>
                <a:endParaRPr lang="en-HK" dirty="0"/>
              </a:p>
              <a:p>
                <a:r>
                  <a:rPr lang="en-HK" dirty="0" smtClean="0"/>
                  <a:t>Implemented in Python with </a:t>
                </a:r>
                <a:r>
                  <a:rPr lang="en-HK" dirty="0" err="1" smtClean="0"/>
                  <a:t>Jupyter</a:t>
                </a:r>
                <a:r>
                  <a:rPr lang="en-HK" dirty="0" smtClean="0"/>
                  <a:t> notebook, </a:t>
                </a:r>
                <a:r>
                  <a:rPr lang="en-HK" b="1" dirty="0" err="1" smtClean="0">
                    <a:latin typeface="Consolas" panose="020B0609020204030204" pitchFamily="49" charset="0"/>
                  </a:rPr>
                  <a:t>scipy</a:t>
                </a:r>
                <a:r>
                  <a:rPr lang="en-HK" dirty="0" smtClean="0"/>
                  <a:t> package for distributions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833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19</a:t>
            </a:fld>
            <a:endParaRPr lang="zh-HK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61" y="247827"/>
            <a:ext cx="7063366" cy="63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Introduction</a:t>
            </a:r>
            <a:endParaRPr lang="en-H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 smtClean="0"/>
                  <a:t>Estimation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784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989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Estimators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HK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𝑀𝑀𝐸</m:t>
                        </m:r>
                      </m:sub>
                    </m:sSub>
                    <m:r>
                      <a:rPr lang="en-HK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98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Absence of observation error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HK" dirty="0" smtClean="0"/>
                  <a:t>Under the absence of observation error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 smtClean="0"/>
                  <a:t>), the OLS and MME estimators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 smtClean="0"/>
                  <a:t> are </a:t>
                </a:r>
                <a:r>
                  <a:rPr lang="en-HK" dirty="0"/>
                  <a:t>the same</a:t>
                </a:r>
                <a:r>
                  <a:rPr lang="en-HK" dirty="0" smtClean="0"/>
                  <a:t>.</a:t>
                </a:r>
              </a:p>
              <a:p>
                <a:endParaRPr lang="en-HK" dirty="0"/>
              </a:p>
              <a:p>
                <a:r>
                  <a:rPr lang="en-HK" dirty="0" smtClean="0"/>
                  <a:t>MBE: no clear trend (</a:t>
                </a:r>
                <a:r>
                  <a:rPr lang="en-HK" dirty="0" err="1" smtClean="0"/>
                  <a:t>centered</a:t>
                </a:r>
                <a:r>
                  <a:rPr lang="en-HK" dirty="0" smtClean="0"/>
                  <a:t> at zero)</a:t>
                </a:r>
              </a:p>
              <a:p>
                <a:r>
                  <a:rPr lang="en-HK" dirty="0" smtClean="0"/>
                  <a:t>MSE: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, slightly greater with Student’s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dirty="0" smtClean="0"/>
                  <a:t> errors</a:t>
                </a:r>
              </a:p>
              <a:p>
                <a:endParaRPr lang="en-HK" dirty="0" smtClean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27" r="-152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22</a:t>
            </a:fld>
            <a:endParaRPr lang="zh-HK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40968"/>
            <a:ext cx="5181600" cy="26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4000" dirty="0" smtClean="0"/>
              <a:t>Normal-distributed </a:t>
            </a:r>
            <a:r>
              <a:rPr lang="en-HK" sz="4000" dirty="0" smtClean="0"/>
              <a:t>measurement </a:t>
            </a:r>
            <a:r>
              <a:rPr lang="en-HK" sz="4000" dirty="0" smtClean="0"/>
              <a:t>error and residual error</a:t>
            </a:r>
            <a:endParaRPr lang="en-HK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HK" dirty="0" smtClean="0"/>
                  <a:t>OLS:</a:t>
                </a:r>
              </a:p>
              <a:p>
                <a:pPr lvl="1"/>
                <a:r>
                  <a:rPr lang="en-HK" dirty="0" smtClean="0"/>
                  <a:t>MBE is negative and decreasing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pPr lvl="1"/>
                <a:r>
                  <a:rPr lang="en-HK" dirty="0" smtClean="0"/>
                  <a:t>MSE is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endParaRPr lang="en-HK" dirty="0"/>
              </a:p>
              <a:p>
                <a:r>
                  <a:rPr lang="en-HK" dirty="0" smtClean="0"/>
                  <a:t>MME:</a:t>
                </a:r>
              </a:p>
              <a:p>
                <a:pPr lvl="1"/>
                <a:r>
                  <a:rPr lang="en-HK" dirty="0" smtClean="0"/>
                  <a:t>MBE is positive and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pPr lvl="1"/>
                <a:r>
                  <a:rPr lang="en-HK" dirty="0"/>
                  <a:t>MSE is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endParaRPr lang="en-HK" dirty="0"/>
              </a:p>
              <a:p>
                <a:r>
                  <a:rPr lang="en-HK" dirty="0"/>
                  <a:t>Absolute value of MBE and MSE </a:t>
                </a:r>
                <a:r>
                  <a:rPr lang="en-HK" dirty="0" smtClean="0"/>
                  <a:t>for MME </a:t>
                </a:r>
                <a:r>
                  <a:rPr lang="en-HK" dirty="0" smtClean="0"/>
                  <a:t>are </a:t>
                </a:r>
                <a:r>
                  <a:rPr lang="en-HK" dirty="0"/>
                  <a:t>lower than that of OLS</a:t>
                </a:r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63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23</a:t>
            </a:fld>
            <a:endParaRPr lang="zh-HK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8823" y="1357313"/>
            <a:ext cx="4788353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sz="4000" dirty="0" smtClean="0"/>
                  <a:t>Student’s </a:t>
                </a:r>
                <a14:m>
                  <m:oMath xmlns:m="http://schemas.openxmlformats.org/officeDocument/2006/math">
                    <m:r>
                      <a:rPr lang="en-HK" sz="4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sz="4000" dirty="0" smtClean="0"/>
                  <a:t>-distributed </a:t>
                </a:r>
                <a:r>
                  <a:rPr lang="en-HK" sz="4000" dirty="0"/>
                  <a:t>measurement </a:t>
                </a:r>
                <a:r>
                  <a:rPr lang="en-HK" sz="4000" dirty="0" smtClean="0"/>
                  <a:t>error and residual error</a:t>
                </a:r>
                <a:endParaRPr lang="en-HK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32" t="-2614" r="-314" b="-1241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357200"/>
                <a:ext cx="5481318" cy="4810076"/>
              </a:xfrm>
            </p:spPr>
            <p:txBody>
              <a:bodyPr>
                <a:normAutofit/>
              </a:bodyPr>
              <a:lstStyle/>
              <a:p>
                <a:r>
                  <a:rPr lang="en-HK" sz="2400" dirty="0" smtClean="0"/>
                  <a:t>OLS:</a:t>
                </a:r>
              </a:p>
              <a:p>
                <a:pPr lvl="1"/>
                <a:r>
                  <a:rPr lang="en-HK" sz="2000" dirty="0" smtClean="0"/>
                  <a:t>MBE is negative and decreasing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 smtClean="0"/>
                  <a:t>, in general closer to zero </a:t>
                </a:r>
                <a:r>
                  <a:rPr lang="en-HK" sz="2000" dirty="0"/>
                  <a:t>than normal </a:t>
                </a:r>
                <a:r>
                  <a:rPr lang="en-HK" sz="2000" dirty="0" smtClean="0"/>
                  <a:t>case</a:t>
                </a:r>
              </a:p>
              <a:p>
                <a:pPr lvl="1"/>
                <a:r>
                  <a:rPr lang="en-HK" sz="2000" dirty="0" smtClean="0"/>
                  <a:t>MSE higher </a:t>
                </a:r>
                <a:r>
                  <a:rPr lang="en-HK" sz="2000" dirty="0"/>
                  <a:t>than normal case </a:t>
                </a:r>
                <a:r>
                  <a:rPr lang="en-HK" sz="2000" dirty="0" smtClean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≤8.0</m:t>
                    </m:r>
                  </m:oMath>
                </a14:m>
                <a:endParaRPr lang="en-HK" sz="2000" dirty="0"/>
              </a:p>
              <a:p>
                <a:pPr lvl="1"/>
                <a:endParaRPr lang="en-HK" sz="2000" dirty="0"/>
              </a:p>
              <a:p>
                <a:r>
                  <a:rPr lang="en-HK" sz="2400" dirty="0" smtClean="0"/>
                  <a:t>MME:</a:t>
                </a:r>
              </a:p>
              <a:p>
                <a:pPr lvl="1"/>
                <a:r>
                  <a:rPr lang="en-HK" sz="2000" dirty="0"/>
                  <a:t>MBE is positive and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 smtClean="0"/>
                  <a:t>, in general farther from zero than normal case</a:t>
                </a:r>
              </a:p>
              <a:p>
                <a:pPr lvl="1"/>
                <a:r>
                  <a:rPr lang="en-HK" sz="2000" dirty="0"/>
                  <a:t>MSE higher than normal </a:t>
                </a:r>
                <a:r>
                  <a:rPr lang="en-HK" sz="2000" dirty="0" smtClean="0"/>
                  <a:t>case</a:t>
                </a:r>
              </a:p>
              <a:p>
                <a:pPr lvl="1"/>
                <a:endParaRPr lang="en-HK" sz="2000" dirty="0" smtClean="0"/>
              </a:p>
              <a:p>
                <a:r>
                  <a:rPr lang="en-HK" sz="2400" dirty="0" smtClean="0"/>
                  <a:t>For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400" dirty="0" smtClean="0"/>
                  <a:t>, absolute value of MBE and MSE for MME are lower than 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357200"/>
                <a:ext cx="5481318" cy="4810076"/>
              </a:xfrm>
              <a:blipFill>
                <a:blip r:embed="rId3"/>
                <a:stretch>
                  <a:fillRect t="-127" r="-77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24</a:t>
            </a:fld>
            <a:endParaRPr lang="zh-HK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48589" y="1357200"/>
            <a:ext cx="4979029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sz="3600" b="0" dirty="0" smtClean="0"/>
                  <a:t>Re-</a:t>
                </a:r>
                <a:r>
                  <a:rPr lang="en-HK" sz="3600" b="0" dirty="0" err="1" smtClean="0"/>
                  <a:t>centered</a:t>
                </a:r>
                <a:r>
                  <a:rPr lang="en-HK" sz="36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sz="3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HK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sz="3600" dirty="0" smtClean="0"/>
                  <a:t>-distributed </a:t>
                </a:r>
                <a:r>
                  <a:rPr lang="en-HK" sz="3600" dirty="0"/>
                  <a:t>measurement </a:t>
                </a:r>
                <a:r>
                  <a:rPr lang="en-HK" sz="3600" dirty="0" smtClean="0"/>
                  <a:t>error and residual error</a:t>
                </a:r>
                <a:endParaRPr lang="en-HK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71" b="-588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357200"/>
                <a:ext cx="5749031" cy="48100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HK" sz="2400" dirty="0" smtClean="0"/>
                  <a:t>OLS:</a:t>
                </a:r>
              </a:p>
              <a:p>
                <a:pPr lvl="1"/>
                <a:r>
                  <a:rPr lang="en-HK" sz="2000" dirty="0" smtClean="0"/>
                  <a:t>MBE is negative and decreasing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sz="2000" dirty="0" smtClean="0"/>
              </a:p>
              <a:p>
                <a:pPr lvl="1"/>
                <a:r>
                  <a:rPr lang="en-HK" sz="2000" dirty="0" smtClean="0"/>
                  <a:t>MSE is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/>
                  <a:t>, higher than normal </a:t>
                </a:r>
                <a:r>
                  <a:rPr lang="en-HK" sz="2000" dirty="0" smtClean="0"/>
                  <a:t>case</a:t>
                </a:r>
              </a:p>
              <a:p>
                <a:endParaRPr lang="en-HK" sz="2400" dirty="0"/>
              </a:p>
              <a:p>
                <a:r>
                  <a:rPr lang="en-HK" sz="2400" dirty="0" smtClean="0"/>
                  <a:t>MME:</a:t>
                </a:r>
              </a:p>
              <a:p>
                <a:pPr lvl="1"/>
                <a:r>
                  <a:rPr lang="en-HK" sz="2000" dirty="0" smtClean="0"/>
                  <a:t>MBE is positive and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sz="2000" dirty="0" smtClean="0"/>
              </a:p>
              <a:p>
                <a:pPr lvl="1"/>
                <a:r>
                  <a:rPr lang="en-HK" sz="2000" dirty="0"/>
                  <a:t>MSE is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/>
                  <a:t>, higher than normal </a:t>
                </a:r>
                <a:r>
                  <a:rPr lang="en-HK" sz="2000" dirty="0" smtClean="0"/>
                  <a:t>case</a:t>
                </a:r>
              </a:p>
              <a:p>
                <a:endParaRPr lang="en-HK" sz="2400" dirty="0" smtClean="0"/>
              </a:p>
              <a:p>
                <a:r>
                  <a:rPr lang="en-HK" sz="2400" dirty="0" smtClean="0"/>
                  <a:t>Absolute </a:t>
                </a:r>
                <a:r>
                  <a:rPr lang="en-HK" sz="2400" dirty="0"/>
                  <a:t>value of MBE and MSE for MME are lower than OLS</a:t>
                </a:r>
              </a:p>
              <a:p>
                <a:endParaRPr lang="en-HK" sz="2400" dirty="0"/>
              </a:p>
              <a:p>
                <a:pPr lvl="1"/>
                <a:endParaRPr lang="en-H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357200"/>
                <a:ext cx="5749031" cy="4810076"/>
              </a:xfrm>
              <a:blipFill>
                <a:blip r:embed="rId3"/>
                <a:stretch>
                  <a:fillRect t="-634" r="-1801" b="-88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25</a:t>
            </a:fld>
            <a:endParaRPr lang="zh-HK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62162" y="1386922"/>
            <a:ext cx="4960463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 smtClean="0"/>
                  <a:t>Estimation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784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45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Estimators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acc>
                          </m:e>
                          <m:sup>
                            <m: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HK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𝑀𝑀𝐸</m:t>
                        </m:r>
                      </m:sub>
                    </m:sSub>
                    <m:r>
                      <a:rPr lang="en-HK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  <m:sub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sz="24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HK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24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HK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HK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sz="24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sz="2400" i="1" dirty="0">
                                    <a:latin typeface="Cambria Math" panose="02040503050406030204" pitchFamily="18" charset="0"/>
                                  </a:rPr>
                                  <m:t>𝑀𝑀𝐸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HK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HK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sz="24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HK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HK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HK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HK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sz="24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sz="2400" i="1" dirty="0">
                                    <a:latin typeface="Cambria Math" panose="02040503050406030204" pitchFamily="18" charset="0"/>
                                  </a:rPr>
                                  <m:t>𝑀𝑀𝐸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HK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sz="2400" dirty="0" smtClean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0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Absence of </a:t>
            </a:r>
            <a:r>
              <a:rPr lang="en-HK" sz="5400" dirty="0"/>
              <a:t>measurement</a:t>
            </a:r>
            <a:r>
              <a:rPr lang="en-HK" dirty="0" smtClean="0"/>
              <a:t> </a:t>
            </a:r>
            <a:r>
              <a:rPr lang="en-HK" dirty="0" smtClean="0"/>
              <a:t>error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HK" dirty="0" smtClean="0"/>
                  <a:t>Under the absence of observation error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 smtClean="0"/>
                  <a:t>), the OLS and MME estimators </a:t>
                </a:r>
                <a:r>
                  <a:rPr lang="en-HK" dirty="0" smtClean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/>
                  <a:t>are the same</a:t>
                </a:r>
                <a:r>
                  <a:rPr lang="en-HK" dirty="0" smtClean="0"/>
                  <a:t>.</a:t>
                </a:r>
              </a:p>
              <a:p>
                <a:endParaRPr lang="en-HK" dirty="0"/>
              </a:p>
              <a:p>
                <a:r>
                  <a:rPr lang="en-HK" dirty="0" smtClean="0"/>
                  <a:t>MBE: no clear trend (</a:t>
                </a:r>
                <a:r>
                  <a:rPr lang="en-HK" dirty="0" err="1" smtClean="0"/>
                  <a:t>centered</a:t>
                </a:r>
                <a:r>
                  <a:rPr lang="en-HK" dirty="0" smtClean="0"/>
                  <a:t> at zero)</a:t>
                </a:r>
              </a:p>
              <a:p>
                <a:r>
                  <a:rPr lang="en-HK" dirty="0" smtClean="0"/>
                  <a:t>MSE: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, greater with Student’s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 smtClean="0"/>
                  <a:t> errors</a:t>
                </a:r>
              </a:p>
              <a:p>
                <a:endParaRPr lang="en-HK" dirty="0" smtClean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27" r="-152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28</a:t>
            </a:fld>
            <a:endParaRPr lang="zh-HK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67295"/>
            <a:ext cx="5181600" cy="27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4000" dirty="0" smtClean="0"/>
              <a:t>Normal-distributed </a:t>
            </a:r>
            <a:r>
              <a:rPr lang="en-HK" sz="4000" dirty="0"/>
              <a:t>measurement </a:t>
            </a:r>
            <a:r>
              <a:rPr lang="en-HK" sz="4000" dirty="0" smtClean="0"/>
              <a:t>error and residual error</a:t>
            </a:r>
            <a:endParaRPr lang="en-HK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357200"/>
                <a:ext cx="5544845" cy="48100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HK" dirty="0" smtClean="0"/>
                  <a:t>OLS:</a:t>
                </a:r>
              </a:p>
              <a:p>
                <a:pPr lvl="1"/>
                <a:r>
                  <a:rPr lang="en-HK" dirty="0" smtClean="0"/>
                  <a:t>MBE is positive and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pPr lvl="1"/>
                <a:r>
                  <a:rPr lang="en-HK" dirty="0" smtClean="0"/>
                  <a:t>MSE is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endParaRPr lang="en-HK" dirty="0"/>
              </a:p>
              <a:p>
                <a:r>
                  <a:rPr lang="en-HK" dirty="0" smtClean="0"/>
                  <a:t>MME:</a:t>
                </a:r>
              </a:p>
              <a:p>
                <a:pPr lvl="1"/>
                <a:r>
                  <a:rPr lang="en-HK" dirty="0" smtClean="0"/>
                  <a:t>MBE is negative and decreasing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pPr lvl="1"/>
                <a:r>
                  <a:rPr lang="en-HK" dirty="0"/>
                  <a:t>MSE is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endParaRPr lang="en-HK" dirty="0"/>
              </a:p>
              <a:p>
                <a:r>
                  <a:rPr lang="en-HK" dirty="0"/>
                  <a:t>Absolute value of MBE and MSE </a:t>
                </a:r>
                <a:r>
                  <a:rPr lang="en-HK" dirty="0" smtClean="0"/>
                  <a:t>for MME are </a:t>
                </a:r>
                <a:r>
                  <a:rPr lang="en-HK" dirty="0"/>
                  <a:t>lower than that of OLS</a:t>
                </a:r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357200"/>
                <a:ext cx="5544845" cy="4810076"/>
              </a:xfrm>
              <a:blipFill>
                <a:blip r:embed="rId2"/>
                <a:stretch>
                  <a:fillRect t="-7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29</a:t>
            </a:fld>
            <a:endParaRPr lang="zh-HK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1695" y="1576075"/>
            <a:ext cx="5181600" cy="43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Background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HK" dirty="0" smtClean="0"/>
                  <a:t>In </a:t>
                </a:r>
                <a:r>
                  <a:rPr lang="en-HK" dirty="0"/>
                  <a:t>a classical linear regression setting, we often </a:t>
                </a:r>
                <a:r>
                  <a:rPr lang="en-HK" dirty="0" smtClean="0"/>
                  <a:t>assume:</a:t>
                </a:r>
              </a:p>
              <a:p>
                <a:pPr lvl="1"/>
                <a:r>
                  <a:rPr lang="en-HK" dirty="0" smtClean="0"/>
                  <a:t>that </a:t>
                </a:r>
                <a:r>
                  <a:rPr lang="en-HK" dirty="0"/>
                  <a:t>the explanatory variable is </a:t>
                </a:r>
                <a:r>
                  <a:rPr lang="en-HK" dirty="0" err="1"/>
                  <a:t>nonrandom</a:t>
                </a:r>
                <a:r>
                  <a:rPr lang="en-HK" dirty="0"/>
                  <a:t> without any observation </a:t>
                </a:r>
                <a:r>
                  <a:rPr lang="en-HK" dirty="0" smtClean="0"/>
                  <a:t>error</a:t>
                </a:r>
              </a:p>
              <a:p>
                <a:pPr lvl="1"/>
                <a:r>
                  <a:rPr lang="en-HK" dirty="0" smtClean="0"/>
                  <a:t>the </a:t>
                </a:r>
                <a:r>
                  <a:rPr lang="en-HK" dirty="0"/>
                  <a:t>errors are normally </a:t>
                </a:r>
                <a:r>
                  <a:rPr lang="en-HK" dirty="0" smtClean="0"/>
                  <a:t>distributed</a:t>
                </a:r>
              </a:p>
              <a:p>
                <a:r>
                  <a:rPr lang="en-HK" dirty="0" smtClean="0"/>
                  <a:t>These assumptions may not hold in real life datasets.</a:t>
                </a:r>
              </a:p>
              <a:p>
                <a:endParaRPr lang="en-HK" dirty="0" smtClean="0"/>
              </a:p>
              <a:p>
                <a:r>
                  <a:rPr lang="en-HK" dirty="0" smtClean="0"/>
                  <a:t>We </a:t>
                </a:r>
                <a:r>
                  <a:rPr lang="en-HK" dirty="0"/>
                  <a:t>use the computer simulation technique to demonstrate the impacts of non-normality in the </a:t>
                </a:r>
                <a:r>
                  <a:rPr lang="en-HK" i="1" dirty="0" smtClean="0"/>
                  <a:t>errors-in-variables</a:t>
                </a:r>
                <a:r>
                  <a:rPr lang="en-HK" dirty="0" smtClean="0"/>
                  <a:t> </a:t>
                </a:r>
                <a:r>
                  <a:rPr lang="en-HK" dirty="0"/>
                  <a:t>model</a:t>
                </a:r>
                <a:r>
                  <a:rPr lang="en-HK" dirty="0" smtClean="0"/>
                  <a:t>.</a:t>
                </a:r>
              </a:p>
              <a:p>
                <a:endParaRPr lang="en-HK" dirty="0"/>
              </a:p>
              <a:p>
                <a:r>
                  <a:rPr lang="en-HK" dirty="0"/>
                  <a:t>We present </a:t>
                </a:r>
                <a:r>
                  <a:rPr lang="en-HK" dirty="0" smtClean="0"/>
                  <a:t>numerical </a:t>
                </a:r>
                <a:r>
                  <a:rPr lang="en-HK" dirty="0"/>
                  <a:t>results from simulations based on </a:t>
                </a:r>
                <a:r>
                  <a:rPr lang="en-HK" dirty="0" smtClean="0"/>
                  <a:t>different error distributions, and for different estimators of slope parameter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 smtClean="0"/>
                  <a:t> and residual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.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3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22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sz="4000" dirty="0" smtClean="0"/>
                  <a:t>Student’s </a:t>
                </a:r>
                <a14:m>
                  <m:oMath xmlns:m="http://schemas.openxmlformats.org/officeDocument/2006/math">
                    <m:r>
                      <a:rPr lang="en-HK" sz="4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sz="4000" dirty="0" smtClean="0"/>
                  <a:t>-distributed </a:t>
                </a:r>
                <a:r>
                  <a:rPr lang="en-HK" sz="4000" dirty="0"/>
                  <a:t>measurement </a:t>
                </a:r>
                <a:r>
                  <a:rPr lang="en-HK" sz="4000" dirty="0" smtClean="0"/>
                  <a:t>error and residual error</a:t>
                </a:r>
                <a:endParaRPr lang="en-HK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32" t="-2614" r="-314" b="-1241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357200"/>
                <a:ext cx="5481318" cy="48100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HK" sz="2400" dirty="0" smtClean="0"/>
                  <a:t>OLS:</a:t>
                </a:r>
              </a:p>
              <a:p>
                <a:pPr lvl="1"/>
                <a:r>
                  <a:rPr lang="en-HK" sz="2000" dirty="0" smtClean="0"/>
                  <a:t>MBE is positive and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 smtClean="0"/>
                  <a:t>, closer to zero than normal case</a:t>
                </a:r>
              </a:p>
              <a:p>
                <a:pPr lvl="1"/>
                <a:r>
                  <a:rPr lang="en-HK" sz="2000" dirty="0" smtClean="0"/>
                  <a:t>MSE higher </a:t>
                </a:r>
                <a:r>
                  <a:rPr lang="en-HK" sz="2000" dirty="0"/>
                  <a:t>than normal </a:t>
                </a:r>
                <a:r>
                  <a:rPr lang="en-HK" sz="2000" dirty="0" smtClean="0"/>
                  <a:t>case</a:t>
                </a:r>
                <a:endParaRPr lang="en-HK" sz="2000" dirty="0"/>
              </a:p>
              <a:p>
                <a:pPr lvl="1"/>
                <a:endParaRPr lang="en-HK" sz="2000" dirty="0"/>
              </a:p>
              <a:p>
                <a:r>
                  <a:rPr lang="en-HK" sz="2400" dirty="0" smtClean="0"/>
                  <a:t>MME:</a:t>
                </a:r>
              </a:p>
              <a:p>
                <a:pPr lvl="1"/>
                <a:r>
                  <a:rPr lang="en-HK" sz="2000" dirty="0"/>
                  <a:t>MBE is </a:t>
                </a:r>
                <a:r>
                  <a:rPr lang="en-HK" sz="2000" dirty="0" smtClean="0"/>
                  <a:t>negative </a:t>
                </a:r>
                <a:r>
                  <a:rPr lang="en-HK" sz="2000" dirty="0"/>
                  <a:t>and </a:t>
                </a:r>
                <a:r>
                  <a:rPr lang="en-HK" sz="2000" dirty="0" smtClean="0"/>
                  <a:t>decreasing </a:t>
                </a:r>
                <a:r>
                  <a:rPr lang="en-HK" sz="2000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 smtClean="0"/>
                  <a:t>, (much) farther from </a:t>
                </a:r>
                <a:r>
                  <a:rPr lang="en-HK" sz="2000" dirty="0"/>
                  <a:t>zero than normal case</a:t>
                </a:r>
              </a:p>
              <a:p>
                <a:pPr lvl="1"/>
                <a:r>
                  <a:rPr lang="en-HK" sz="2000" dirty="0" smtClean="0"/>
                  <a:t>MSE </a:t>
                </a:r>
                <a:r>
                  <a:rPr lang="en-HK" sz="2000" dirty="0"/>
                  <a:t>higher than normal </a:t>
                </a:r>
                <a:r>
                  <a:rPr lang="en-HK" sz="2000" dirty="0" smtClean="0"/>
                  <a:t>case</a:t>
                </a:r>
              </a:p>
              <a:p>
                <a:pPr lvl="1"/>
                <a:endParaRPr lang="en-HK" sz="2000" dirty="0" smtClean="0"/>
              </a:p>
              <a:p>
                <a:r>
                  <a:rPr lang="en-HK" sz="2400" dirty="0" smtClean="0"/>
                  <a:t>Using MME instead of OLS doesn’t provide that much improvement in absolute MBE or MSE</a:t>
                </a:r>
              </a:p>
              <a:p>
                <a:pPr lvl="1"/>
                <a:r>
                  <a:rPr lang="en-HK" sz="2000" dirty="0" smtClean="0"/>
                  <a:t>MSE of MME worse than OLS for larger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357200"/>
                <a:ext cx="5481318" cy="4810076"/>
              </a:xfrm>
              <a:blipFill>
                <a:blip r:embed="rId3"/>
                <a:stretch>
                  <a:fillRect t="-634" r="-1446" b="-50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30</a:t>
            </a:fld>
            <a:endParaRPr lang="zh-HK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46018" y="1647188"/>
            <a:ext cx="5181600" cy="42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sz="3600" dirty="0"/>
                  <a:t>Re-</a:t>
                </a:r>
                <a:r>
                  <a:rPr lang="en-HK" sz="3600" dirty="0" err="1"/>
                  <a:t>centered</a:t>
                </a:r>
                <a:r>
                  <a:rPr lang="en-HK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sz="3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HK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sz="3600" dirty="0" smtClean="0"/>
                  <a:t>-distributed </a:t>
                </a:r>
                <a:r>
                  <a:rPr lang="en-HK" sz="3600" dirty="0"/>
                  <a:t>measurement </a:t>
                </a:r>
                <a:r>
                  <a:rPr lang="en-HK" sz="3600" dirty="0" smtClean="0"/>
                  <a:t>error and residual error</a:t>
                </a:r>
                <a:endParaRPr lang="en-HK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71" b="-588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357200"/>
                <a:ext cx="5749031" cy="48100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HK" sz="2400" dirty="0" smtClean="0"/>
                  <a:t>OLS:</a:t>
                </a:r>
              </a:p>
              <a:p>
                <a:pPr lvl="1"/>
                <a:r>
                  <a:rPr lang="en-HK" sz="2000" dirty="0" smtClean="0"/>
                  <a:t>MBE is positive and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sz="2000" dirty="0" smtClean="0"/>
              </a:p>
              <a:p>
                <a:pPr lvl="1"/>
                <a:r>
                  <a:rPr lang="en-HK" sz="2000" dirty="0" smtClean="0"/>
                  <a:t>MSE is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/>
                  <a:t>, higher than normal </a:t>
                </a:r>
                <a:r>
                  <a:rPr lang="en-HK" sz="2000" dirty="0" smtClean="0"/>
                  <a:t>case</a:t>
                </a:r>
              </a:p>
              <a:p>
                <a:endParaRPr lang="en-HK" sz="2400" dirty="0"/>
              </a:p>
              <a:p>
                <a:r>
                  <a:rPr lang="en-HK" sz="2400" dirty="0" smtClean="0"/>
                  <a:t>MME:</a:t>
                </a:r>
              </a:p>
              <a:p>
                <a:pPr lvl="1"/>
                <a:r>
                  <a:rPr lang="en-HK" sz="2000" dirty="0" smtClean="0"/>
                  <a:t>MBE is negative and decreasing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 smtClean="0"/>
                  <a:t>, farther from zero than normal case</a:t>
                </a:r>
              </a:p>
              <a:p>
                <a:pPr lvl="1"/>
                <a:r>
                  <a:rPr lang="en-HK" sz="2000" dirty="0"/>
                  <a:t>MSE is increasing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sz="2000" dirty="0"/>
                  <a:t>, </a:t>
                </a:r>
                <a:r>
                  <a:rPr lang="en-HK" sz="2000" dirty="0" smtClean="0"/>
                  <a:t>higher </a:t>
                </a:r>
                <a:r>
                  <a:rPr lang="en-HK" sz="2000" dirty="0"/>
                  <a:t>than normal </a:t>
                </a:r>
                <a:r>
                  <a:rPr lang="en-HK" sz="2000" dirty="0" smtClean="0"/>
                  <a:t>case</a:t>
                </a:r>
              </a:p>
              <a:p>
                <a:endParaRPr lang="en-HK" sz="2400" dirty="0" smtClean="0"/>
              </a:p>
              <a:p>
                <a:r>
                  <a:rPr lang="en-HK" sz="2400" dirty="0" smtClean="0"/>
                  <a:t>Absolute </a:t>
                </a:r>
                <a:r>
                  <a:rPr lang="en-HK" sz="2400" dirty="0"/>
                  <a:t>value of MBE and MSE for MME are lower than OLS</a:t>
                </a:r>
              </a:p>
              <a:p>
                <a:endParaRPr lang="en-HK" sz="2400" dirty="0"/>
              </a:p>
              <a:p>
                <a:pPr lvl="1"/>
                <a:endParaRPr lang="en-H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357200"/>
                <a:ext cx="5749031" cy="4810076"/>
              </a:xfrm>
              <a:blipFill>
                <a:blip r:embed="rId3"/>
                <a:stretch>
                  <a:fillRect t="-634" r="-74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31</a:t>
            </a:fld>
            <a:endParaRPr lang="zh-HK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13738" y="1575199"/>
            <a:ext cx="5181600" cy="43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H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32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15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 smtClean="0"/>
                  <a:t>Presented numerical </a:t>
                </a:r>
                <a:r>
                  <a:rPr lang="en-HK" dirty="0"/>
                  <a:t>results on the case of non-normality under the errors-in-variables </a:t>
                </a:r>
                <a:r>
                  <a:rPr lang="en-HK" dirty="0" smtClean="0"/>
                  <a:t>model</a:t>
                </a:r>
                <a:endParaRPr lang="en-HK" dirty="0"/>
              </a:p>
              <a:p>
                <a:endParaRPr lang="en-HK" dirty="0" smtClean="0"/>
              </a:p>
              <a:p>
                <a:r>
                  <a:rPr lang="en-HK" dirty="0" smtClean="0"/>
                  <a:t>Shown how </a:t>
                </a:r>
                <a:r>
                  <a:rPr lang="en-HK" dirty="0"/>
                  <a:t>non-normality in the observation error affects the estimation of the regression parameters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. </a:t>
                </a:r>
                <a:endParaRPr lang="en-HK" dirty="0"/>
              </a:p>
              <a:p>
                <a:endParaRPr lang="en-HK" dirty="0" smtClean="0"/>
              </a:p>
              <a:p>
                <a:r>
                  <a:rPr lang="en-HK" dirty="0" smtClean="0"/>
                  <a:t>Compared the OLS and MME estimators under different distributions, by comparing their bias and squared error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3" r="-108" b="-25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33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68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Future work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 smtClean="0"/>
                  <a:t>Inference of </a:t>
                </a:r>
                <a:r>
                  <a:rPr lang="en-HK" dirty="0"/>
                  <a:t>statistical parameters </a:t>
                </a:r>
                <a:r>
                  <a:rPr lang="en-HK" dirty="0" smtClean="0"/>
                  <a:t>under non-normality and measurement errors</a:t>
                </a:r>
                <a:endParaRPr lang="en-HK" dirty="0"/>
              </a:p>
              <a:p>
                <a:r>
                  <a:rPr lang="en-HK" dirty="0" smtClean="0"/>
                  <a:t>Non-normality </a:t>
                </a:r>
                <a:r>
                  <a:rPr lang="en-HK" dirty="0"/>
                  <a:t>on multivariate errors-in-variables </a:t>
                </a:r>
                <a:r>
                  <a:rPr lang="en-HK" dirty="0" smtClean="0"/>
                  <a:t>models</a:t>
                </a:r>
              </a:p>
              <a:p>
                <a:r>
                  <a:rPr lang="en-HK" dirty="0" smtClean="0"/>
                  <a:t>Other </a:t>
                </a:r>
                <a:r>
                  <a:rPr lang="en-HK" dirty="0"/>
                  <a:t>estimators </a:t>
                </a:r>
                <a:r>
                  <a:rPr lang="en-HK" dirty="0" smtClean="0"/>
                  <a:t>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3" r="-134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34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44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 smtClean="0"/>
              <a:t>Dr</a:t>
            </a:r>
            <a:r>
              <a:rPr lang="en-HK" dirty="0" err="1"/>
              <a:t>.</a:t>
            </a:r>
            <a:r>
              <a:rPr lang="en-HK" dirty="0"/>
              <a:t> Raymond W.L. </a:t>
            </a:r>
            <a:r>
              <a:rPr lang="en-HK" dirty="0" smtClean="0"/>
              <a:t>Wong, </a:t>
            </a:r>
            <a:r>
              <a:rPr lang="en-HK" dirty="0"/>
              <a:t>for his support and guidance for this directed studies</a:t>
            </a:r>
            <a:r>
              <a:rPr lang="en-HK" dirty="0" smtClean="0"/>
              <a:t>.</a:t>
            </a:r>
          </a:p>
          <a:p>
            <a:endParaRPr lang="en-HK" dirty="0"/>
          </a:p>
          <a:p>
            <a:r>
              <a:rPr lang="en-HK" dirty="0" smtClean="0"/>
              <a:t>HKU </a:t>
            </a:r>
            <a:r>
              <a:rPr lang="en-HK" dirty="0"/>
              <a:t>Department of Statistics and Actuarial </a:t>
            </a:r>
            <a:r>
              <a:rPr lang="en-HK" dirty="0" smtClean="0"/>
              <a:t>Science, </a:t>
            </a:r>
            <a:r>
              <a:rPr lang="en-HK" dirty="0"/>
              <a:t>for providing me with this opportunity to pursue in this directed studies capstone project.</a:t>
            </a:r>
          </a:p>
          <a:p>
            <a:endParaRPr lang="en-H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35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44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Q&amp;A</a:t>
            </a:r>
            <a:endParaRPr lang="en-H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36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51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Regression setting – Observation error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HK" dirty="0" smtClean="0"/>
                  <a:t>Regression </a:t>
                </a:r>
                <a:r>
                  <a:rPr lang="en-HK" dirty="0" smtClean="0">
                    <a:solidFill>
                      <a:srgbClr val="7030A0"/>
                    </a:solidFill>
                  </a:rPr>
                  <a:t>through the origin</a:t>
                </a:r>
                <a:r>
                  <a:rPr lang="en-HK" dirty="0" smtClean="0"/>
                  <a:t>:  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HK" dirty="0" smtClean="0"/>
              </a:p>
              <a:p>
                <a:r>
                  <a:rPr lang="en-HK" dirty="0" smtClean="0"/>
                  <a:t>Obtain observation data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 smtClean="0"/>
              </a:p>
              <a:p>
                <a:r>
                  <a:rPr lang="en-HK" dirty="0" smtClean="0"/>
                  <a:t>Under additive </a:t>
                </a:r>
                <a:r>
                  <a:rPr lang="en-HK" dirty="0" smtClean="0">
                    <a:solidFill>
                      <a:srgbClr val="FF0000"/>
                    </a:solidFill>
                  </a:rPr>
                  <a:t>measurement error</a:t>
                </a:r>
                <a:r>
                  <a:rPr lang="en-HK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H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HK" dirty="0" smtClean="0"/>
              </a:p>
              <a:p>
                <a:pPr lvl="1"/>
                <a:r>
                  <a:rPr lang="en-HK" dirty="0" smtClean="0"/>
                  <a:t>The observed values are not the true values the model is assumed on</a:t>
                </a:r>
              </a:p>
              <a:p>
                <a:endParaRPr lang="en-HK" dirty="0" smtClean="0"/>
              </a:p>
              <a:p>
                <a:r>
                  <a:rPr lang="en-HK" dirty="0" smtClean="0"/>
                  <a:t>Assume that measurement error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dirty="0" smtClean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HK" dirty="0" smtClean="0"/>
                  <a:t> have:</a:t>
                </a:r>
              </a:p>
              <a:p>
                <a:pPr lvl="1"/>
                <a:r>
                  <a:rPr lang="en-HK" dirty="0" smtClean="0"/>
                  <a:t>mean zero</a:t>
                </a:r>
              </a:p>
              <a:p>
                <a:pPr lvl="1"/>
                <a:r>
                  <a:rPr lang="en-HK" dirty="0" smtClean="0"/>
                  <a:t>constant variances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HK" dirty="0" smtClean="0"/>
              </a:p>
              <a:p>
                <a:pPr lvl="1"/>
                <a:r>
                  <a:rPr lang="en-HK" dirty="0"/>
                  <a:t>u</a:t>
                </a:r>
                <a:r>
                  <a:rPr lang="en-HK" dirty="0" smtClean="0"/>
                  <a:t>ncorrelated and independent to the true values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HK" dirty="0" smtClean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HK" dirty="0" smtClean="0"/>
              </a:p>
              <a:p>
                <a:endParaRPr lang="en-HK" dirty="0"/>
              </a:p>
              <a:p>
                <a:r>
                  <a:rPr lang="en-HK" dirty="0" smtClean="0"/>
                  <a:t>“errors-in-variables”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07469" y="1358030"/>
            <a:ext cx="1847273" cy="5354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6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512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Regression setting – N</a:t>
            </a:r>
            <a:r>
              <a:rPr lang="en-HK" dirty="0" smtClean="0"/>
              <a:t>on-normality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388" y="1358030"/>
                <a:ext cx="11390230" cy="4820823"/>
              </a:xfrm>
            </p:spPr>
            <p:txBody>
              <a:bodyPr>
                <a:normAutofit/>
              </a:bodyPr>
              <a:lstStyle/>
              <a:p>
                <a:r>
                  <a:rPr lang="en-HK" dirty="0" smtClean="0"/>
                  <a:t>Often assume that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HK" dirty="0" smtClean="0"/>
              </a:p>
              <a:p>
                <a:pPr lvl="1"/>
                <a:r>
                  <a:rPr lang="en-HK" dirty="0" smtClean="0"/>
                  <a:t>Necessary for performing statistical inference of regression parameters</a:t>
                </a:r>
              </a:p>
              <a:p>
                <a:pPr lvl="1"/>
                <a:r>
                  <a:rPr lang="en-HK" dirty="0" smtClean="0"/>
                  <a:t>Ordinary-least-squares (OLS) is the maximum likelihood estimator (MLE) for normal-distributed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HK" dirty="0" smtClean="0"/>
                  <a:t>, but this may not hold for other distributions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HK" dirty="0" smtClean="0"/>
              </a:p>
              <a:p>
                <a:endParaRPr lang="en-HK" dirty="0" smtClean="0"/>
              </a:p>
              <a:p>
                <a:r>
                  <a:rPr lang="en-HK" dirty="0" smtClean="0"/>
                  <a:t>Normal distribution: Light tailed, symmetric.</a:t>
                </a:r>
              </a:p>
              <a:p>
                <a:pPr lvl="1"/>
                <a:r>
                  <a:rPr lang="en-HK" dirty="0" smtClean="0"/>
                  <a:t>May not hold in real life settings</a:t>
                </a:r>
              </a:p>
              <a:p>
                <a:endParaRPr lang="en-HK" dirty="0"/>
              </a:p>
              <a:p>
                <a:r>
                  <a:rPr lang="en-HK" dirty="0" smtClean="0"/>
                  <a:t>Non-normality may happen in both residual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HK" dirty="0" smtClean="0"/>
                  <a:t> and measurement </a:t>
                </a:r>
                <a:r>
                  <a:rPr lang="en-HK" dirty="0" err="1" smtClean="0"/>
                  <a:t>erro</a:t>
                </a:r>
                <a:r>
                  <a:rPr lang="en-HK" dirty="0"/>
                  <a:t>r</a:t>
                </a:r>
                <a:r>
                  <a:rPr lang="en-HK" dirty="0" smtClean="0"/>
                  <a:t>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dirty="0" smtClean="0"/>
                  <a:t>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HK" dirty="0" smtClean="0"/>
              </a:p>
              <a:p>
                <a:endParaRPr lang="en-HK" dirty="0" smtClean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388" y="1358030"/>
                <a:ext cx="11390230" cy="4820823"/>
              </a:xfrm>
              <a:blipFill>
                <a:blip r:embed="rId2"/>
                <a:stretch>
                  <a:fillRect t="-253" r="-53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03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Outline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 smtClean="0"/>
                  <a:t>Focus on estimation problem in regression</a:t>
                </a:r>
              </a:p>
              <a:p>
                <a:endParaRPr lang="en-HK" dirty="0" smtClean="0"/>
              </a:p>
              <a:p>
                <a:r>
                  <a:rPr lang="en-HK" dirty="0" smtClean="0"/>
                  <a:t>1. Literature review</a:t>
                </a:r>
              </a:p>
              <a:p>
                <a:r>
                  <a:rPr lang="en-HK" dirty="0" smtClean="0"/>
                  <a:t>2. Methodology: Computer simulation technique</a:t>
                </a:r>
              </a:p>
              <a:p>
                <a:r>
                  <a:rPr lang="en-HK" dirty="0"/>
                  <a:t>3</a:t>
                </a:r>
                <a:r>
                  <a:rPr lang="en-HK" dirty="0" smtClean="0"/>
                  <a:t>. Results: Estimation of slope </a:t>
                </a:r>
                <a:r>
                  <a:rPr lang="en-HK" dirty="0"/>
                  <a:t>parameter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HK" dirty="0" smtClean="0"/>
              </a:p>
              <a:p>
                <a:r>
                  <a:rPr lang="en-HK" dirty="0"/>
                  <a:t>4</a:t>
                </a:r>
                <a:r>
                  <a:rPr lang="en-HK" dirty="0" smtClean="0"/>
                  <a:t>. </a:t>
                </a:r>
                <a:r>
                  <a:rPr lang="en-HK" dirty="0"/>
                  <a:t>Results: </a:t>
                </a:r>
                <a:r>
                  <a:rPr lang="en-HK" dirty="0" smtClean="0"/>
                  <a:t>Estimation of </a:t>
                </a:r>
                <a:r>
                  <a:rPr lang="en-HK" dirty="0"/>
                  <a:t>residual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5</a:t>
                </a:r>
                <a:r>
                  <a:rPr lang="en-HK" dirty="0" smtClean="0"/>
                  <a:t>. Conclusion</a:t>
                </a:r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7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Literature review</a:t>
            </a:r>
            <a:endParaRPr lang="en-H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55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Errors-in-variables model (</a:t>
            </a:r>
            <a:r>
              <a:rPr lang="en-HK" dirty="0" err="1"/>
              <a:t>Pischke</a:t>
            </a:r>
            <a:r>
              <a:rPr lang="en-HK" dirty="0"/>
              <a:t>, 2007)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 smtClean="0"/>
                  <a:t>Suppose we want to estimate the relationship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HK" dirty="0" smtClean="0"/>
                  <a:t>, but we only have data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dirty="0" smtClean="0"/>
                  <a:t>.</a:t>
                </a:r>
              </a:p>
              <a:p>
                <a:r>
                  <a:rPr lang="en-HK" dirty="0" smtClean="0"/>
                  <a:t>Further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 smtClean="0"/>
                  <a:t>, so there is only measurement error in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HK" dirty="0" smtClean="0"/>
                  <a:t>.</a:t>
                </a:r>
              </a:p>
              <a:p>
                <a:pPr lvl="1"/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HK" dirty="0" smtClean="0"/>
              </a:p>
              <a:p>
                <a:pPr lvl="1"/>
                <a:endParaRPr lang="en-HK" dirty="0"/>
              </a:p>
              <a:p>
                <a:r>
                  <a:rPr lang="en-HK" dirty="0" smtClean="0"/>
                  <a:t>Measurement error becomes part of residual error.</a:t>
                </a:r>
              </a:p>
              <a:p>
                <a:r>
                  <a:rPr lang="en-HK" dirty="0" err="1" smtClean="0"/>
                  <a:t>Exogeneity</a:t>
                </a:r>
                <a:r>
                  <a:rPr lang="en-HK" dirty="0" smtClean="0"/>
                  <a:t> assumption of Gauss-Markov theorem (OLS is BLUE) is violated as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HK" dirty="0" smtClean="0"/>
                  <a:t> </a:t>
                </a:r>
                <a:endParaRPr lang="en-HK" dirty="0"/>
              </a:p>
              <a:p>
                <a:pPr marL="0" indent="0">
                  <a:buNone/>
                </a:pPr>
                <a:endParaRPr lang="en-HK" dirty="0" smtClean="0"/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5" r="-11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75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 smtClean="0"/>
                  <a:t>OLS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 smtClean="0"/>
                  <a:t> (</a:t>
                </a:r>
                <a:r>
                  <a:rPr lang="en-HK" dirty="0" err="1" smtClean="0"/>
                  <a:t>Pische</a:t>
                </a:r>
                <a:r>
                  <a:rPr lang="en-HK" dirty="0" smtClean="0"/>
                  <a:t>, 2007)</a:t>
                </a:r>
                <a:endParaRPr lang="en-H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13" t="-15686" b="-2810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den>
                    </m:f>
                  </m:oMath>
                </a14:m>
                <a:endParaRPr lang="en-HK" dirty="0" smtClean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𝑝𝑙𝑖𝑚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sSubSup>
                          <m:sSubSup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𝜆𝛽</m:t>
                    </m:r>
                  </m:oMath>
                </a14:m>
                <a:r>
                  <a:rPr lang="en-HK" dirty="0" smtClean="0"/>
                  <a:t>,    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HK" dirty="0" smtClean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HK" dirty="0" smtClean="0"/>
                  <a:t> biased towards zero, inconsistent estimator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smtClean="0"/>
              <a:t>STAT3799</a:t>
            </a:r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B8A3-9B0A-46C2-9F5E-2F129B8D7D03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6" name="Rectangle 5"/>
          <p:cNvSpPr/>
          <p:nvPr/>
        </p:nvSpPr>
        <p:spPr>
          <a:xfrm>
            <a:off x="1016000" y="1441157"/>
            <a:ext cx="2318327" cy="8586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6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 Conceptualize 2017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JL 2017">
      <a:majorFont>
        <a:latin typeface="Franklin Gothic Medium Cond"/>
        <a:ea typeface="DengXian"/>
        <a:cs typeface=""/>
      </a:majorFont>
      <a:minorFont>
        <a:latin typeface="Calibri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50000"/>
          </a:schemeClr>
        </a:solidFill>
        <a:ln>
          <a:noFill/>
        </a:ln>
      </a:spPr>
      <a:bodyPr rtlCol="0" anchor="ctr"/>
      <a:lstStyle>
        <a:defPPr algn="ctr">
          <a:defRPr sz="6600" b="1" dirty="0">
            <a:solidFill>
              <a:schemeClr val="bg1"/>
            </a:solidFill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JL Conceptualize 2017" id="{C7196F41-756B-4271-A6E7-5088663DE2F9}" vid="{7B55816A-B46B-4AB1-9986-63B19AB4D0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JL Conceptualize 2017</Template>
  <TotalTime>1345</TotalTime>
  <Words>2608</Words>
  <Application>Microsoft Office PowerPoint</Application>
  <PresentationFormat>Widescreen</PresentationFormat>
  <Paragraphs>284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DengXian</vt:lpstr>
      <vt:lpstr>Agency FB</vt:lpstr>
      <vt:lpstr>Arial</vt:lpstr>
      <vt:lpstr>Bahnschrift SemiLight</vt:lpstr>
      <vt:lpstr>Calibri</vt:lpstr>
      <vt:lpstr>Cambria Math</vt:lpstr>
      <vt:lpstr>Century Gothic</vt:lpstr>
      <vt:lpstr>Consolas</vt:lpstr>
      <vt:lpstr>Ebrima</vt:lpstr>
      <vt:lpstr>Franklin Gothic Medium Cond</vt:lpstr>
      <vt:lpstr>JL Conceptualize 2017</vt:lpstr>
      <vt:lpstr>Investigation of Non-normality in a Simple Errors-in-variables Model</vt:lpstr>
      <vt:lpstr>Introduction</vt:lpstr>
      <vt:lpstr>Background</vt:lpstr>
      <vt:lpstr>Regression setting – Observation error</vt:lpstr>
      <vt:lpstr>Regression setting – Non-normality</vt:lpstr>
      <vt:lpstr>Outline</vt:lpstr>
      <vt:lpstr>Literature review</vt:lpstr>
      <vt:lpstr>Errors-in-variables model (Pischke, 2007)</vt:lpstr>
      <vt:lpstr>OLS for β (Pische, 2007)</vt:lpstr>
      <vt:lpstr>MME for β (Pische, 2007)</vt:lpstr>
      <vt:lpstr>OLS for σ_ϵ^2 (Pische, 2007)</vt:lpstr>
      <vt:lpstr>MME for σ_ϵ^2</vt:lpstr>
      <vt:lpstr>Methodology</vt:lpstr>
      <vt:lpstr>Procedures</vt:lpstr>
      <vt:lpstr>Procedures</vt:lpstr>
      <vt:lpstr>Iterations and error computation</vt:lpstr>
      <vt:lpstr>Choice of distribution</vt:lpstr>
      <vt:lpstr>Experiment parameters used</vt:lpstr>
      <vt:lpstr>PowerPoint Presentation</vt:lpstr>
      <vt:lpstr>Estimation of β</vt:lpstr>
      <vt:lpstr>Estimators</vt:lpstr>
      <vt:lpstr>Absence of observation error</vt:lpstr>
      <vt:lpstr>Normal-distributed measurement error and residual error</vt:lpstr>
      <vt:lpstr>Student’s t-distributed measurement error and residual error</vt:lpstr>
      <vt:lpstr>Re-centered χ^2-distributed measurement error and residual error</vt:lpstr>
      <vt:lpstr>Estimation of σ_ϵ^2</vt:lpstr>
      <vt:lpstr>Estimators</vt:lpstr>
      <vt:lpstr>Absence of measurement error</vt:lpstr>
      <vt:lpstr>Normal-distributed measurement error and residual error</vt:lpstr>
      <vt:lpstr>Student’s t-distributed measurement error and residual error</vt:lpstr>
      <vt:lpstr>Re-centered χ^2-distributed measurement error and residual error</vt:lpstr>
      <vt:lpstr>Conclusion</vt:lpstr>
      <vt:lpstr>Conclusion</vt:lpstr>
      <vt:lpstr>Future work</vt:lpstr>
      <vt:lpstr>Acknowledgments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Non-normality in a Simple Errors-in-variables Model</dc:title>
  <dc:creator>Windows User</dc:creator>
  <cp:lastModifiedBy>Windows User</cp:lastModifiedBy>
  <cp:revision>233</cp:revision>
  <dcterms:created xsi:type="dcterms:W3CDTF">2021-05-01T04:15:34Z</dcterms:created>
  <dcterms:modified xsi:type="dcterms:W3CDTF">2021-05-03T10:18:35Z</dcterms:modified>
</cp:coreProperties>
</file>