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sldIdLst>
    <p:sldId id="447" r:id="rId2"/>
    <p:sldId id="393" r:id="rId3"/>
    <p:sldId id="394" r:id="rId4"/>
    <p:sldId id="331" r:id="rId5"/>
    <p:sldId id="329" r:id="rId6"/>
    <p:sldId id="309" r:id="rId7"/>
    <p:sldId id="419" r:id="rId8"/>
    <p:sldId id="431" r:id="rId9"/>
    <p:sldId id="448" r:id="rId10"/>
    <p:sldId id="435" r:id="rId11"/>
    <p:sldId id="449" r:id="rId12"/>
    <p:sldId id="422" r:id="rId13"/>
    <p:sldId id="433" r:id="rId14"/>
    <p:sldId id="409" r:id="rId15"/>
    <p:sldId id="440" r:id="rId16"/>
    <p:sldId id="424" r:id="rId17"/>
    <p:sldId id="410" r:id="rId18"/>
    <p:sldId id="434" r:id="rId19"/>
    <p:sldId id="441" r:id="rId20"/>
    <p:sldId id="426" r:id="rId21"/>
    <p:sldId id="427" r:id="rId22"/>
    <p:sldId id="442" r:id="rId23"/>
    <p:sldId id="428" r:id="rId24"/>
    <p:sldId id="429" r:id="rId25"/>
    <p:sldId id="443" r:id="rId26"/>
    <p:sldId id="444" r:id="rId27"/>
    <p:sldId id="452" r:id="rId28"/>
    <p:sldId id="402" r:id="rId29"/>
    <p:sldId id="403" r:id="rId30"/>
    <p:sldId id="446" r:id="rId31"/>
    <p:sldId id="450" r:id="rId32"/>
    <p:sldId id="451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FCC"/>
    <a:srgbClr val="FFFF00"/>
    <a:srgbClr val="D60093"/>
    <a:srgbClr val="FF9900"/>
    <a:srgbClr val="FF6600"/>
    <a:srgbClr val="FF0000"/>
    <a:srgbClr val="00008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44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371600" y="86868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r">
              <a:defRPr/>
            </a:pPr>
            <a:r>
              <a:rPr lang="en-US" sz="1200"/>
              <a:t>©A+ Computer Science     www.apluscompsci.com                 </a:t>
            </a:r>
            <a:fld id="{1E7EB3D2-0F4F-467D-8908-4088EFBA9F5F}" type="slidenum">
              <a:rPr lang="en-US" sz="1200"/>
              <a:pPr algn="r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</p:spPr>
        <p:txBody>
          <a:bodyPr lIns="86493" tIns="43247" rIns="86493" bIns="43247"/>
          <a:lstStyle/>
          <a:p>
            <a:r>
              <a:rPr lang="en-US" dirty="0" smtClean="0"/>
              <a:t>©A+ Computer Science     www.apluscompsci.com                 </a:t>
            </a:r>
            <a:fld id="{03002CDA-2C3C-432E-9519-369B18B95B98}" type="slidenum">
              <a:rPr lang="en-US" smtClean="0"/>
              <a:pPr/>
              <a:t>1</a:t>
            </a:fld>
            <a:endParaRPr lang="en-US" sz="3100" dirty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prstGeom prst="rect">
            <a:avLst/>
          </a:prstGeom>
          <a:noFill/>
          <a:ln/>
        </p:spPr>
        <p:txBody>
          <a:bodyPr lIns="86493" tIns="43247" rIns="86493" bIns="4324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The Scanner methods listed above include some of the most frequently used input methods and some methods that are used with loops to process multiple values from a input source.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Some data files contain a number of the beginning that indicates the number of values in the file.</a:t>
            </a:r>
          </a:p>
          <a:p>
            <a:r>
              <a:rPr lang="en-US" sz="1600" smtClean="0"/>
              <a:t>The data file above, for.dat, has a 6 at the beginning.   The 6 indicates that 6 values are present in the data file.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smtClean="0"/>
              <a:t> will store the data value count.  </a:t>
            </a:r>
          </a:p>
          <a:p>
            <a:r>
              <a:rPr lang="en-US" sz="1600" smtClean="0"/>
              <a:t>The for loop will read in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smtClean="0"/>
              <a:t> values from the data file.</a:t>
            </a:r>
          </a:p>
          <a:p>
            <a:r>
              <a:rPr lang="en-US" sz="1600" smtClean="0"/>
              <a:t>If there are fewer than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smtClean="0"/>
              <a:t> values in the file, an exception will be thrown.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smtClean="0"/>
              <a:t> will store the data value count.  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smtClean="0"/>
              <a:t> will store the value 3.</a:t>
            </a:r>
          </a:p>
          <a:p>
            <a:r>
              <a:rPr lang="en-US" sz="1600" smtClean="0"/>
              <a:t>The for loop will read in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cnt(3)</a:t>
            </a:r>
            <a:r>
              <a:rPr lang="en-US" sz="1600" smtClean="0"/>
              <a:t> values from the data file.</a:t>
            </a:r>
          </a:p>
          <a:p>
            <a:endParaRPr lang="en-US" sz="1600" smtClean="0"/>
          </a:p>
          <a:p>
            <a:r>
              <a:rPr lang="en-US" sz="1600" smtClean="0"/>
              <a:t>Iteration 1 – 11 read in</a:t>
            </a:r>
          </a:p>
          <a:p>
            <a:r>
              <a:rPr lang="en-US" sz="1600" smtClean="0"/>
              <a:t>Iteration 2 – 5 read in</a:t>
            </a:r>
          </a:p>
          <a:p>
            <a:r>
              <a:rPr lang="en-US" sz="1600" smtClean="0"/>
              <a:t>Iteration 3 – 67 read in</a:t>
            </a: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Some data files contain values only and do not contain a value at the beginning indicating the number of values in the file.</a:t>
            </a:r>
          </a:p>
          <a:p>
            <a:r>
              <a:rPr lang="en-US" sz="1600" smtClean="0"/>
              <a:t>A while loop is needed to read as long as values are present.</a:t>
            </a: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Some data files contain values only and do not contain a value at the beginning indicating the number of values in the file.</a:t>
            </a:r>
          </a:p>
          <a:p>
            <a:r>
              <a:rPr lang="en-US" sz="1600" smtClean="0"/>
              <a:t>A while loop is needed to read as long as values are present.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Some data files contain values only and do not contain a value at the beginning indicating the number of values in the file.</a:t>
            </a:r>
          </a:p>
          <a:p>
            <a:r>
              <a:rPr lang="en-US" sz="1600" smtClean="0"/>
              <a:t>A while loop is needed to read as long as values are present.</a:t>
            </a:r>
          </a:p>
          <a:p>
            <a:endParaRPr lang="en-US" sz="1600" smtClean="0"/>
          </a:p>
          <a:p>
            <a:r>
              <a:rPr lang="en-US" sz="1600" smtClean="0"/>
              <a:t>Iteration 1 – 11 read in</a:t>
            </a:r>
          </a:p>
          <a:p>
            <a:r>
              <a:rPr lang="en-US" sz="1600" smtClean="0"/>
              <a:t>Iteration 2 – 5 read in</a:t>
            </a:r>
          </a:p>
          <a:p>
            <a:r>
              <a:rPr lang="en-US" sz="1600" smtClean="0"/>
              <a:t>Iteration 3 – 67 read in</a:t>
            </a:r>
          </a:p>
          <a:p>
            <a:endParaRPr lang="en-US" sz="16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kb stores the location/memory address of a Scanner Object that was constructed to read from System.in(the keyboard). 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kb.nextInt()</a:t>
            </a:r>
            <a:r>
              <a:rPr lang="en-US" sz="1600" smtClean="0"/>
              <a:t> calls the Scanner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nextInt()</a:t>
            </a:r>
            <a:r>
              <a:rPr lang="en-US" sz="1600" smtClean="0"/>
              <a:t> method to read in the next integer value.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Some data files contain a number of the beginning that indicates the number of values in the file.</a:t>
            </a:r>
          </a:p>
          <a:p>
            <a:r>
              <a:rPr lang="en-US" sz="1600" smtClean="0"/>
              <a:t>The data file above, forlines.dat, has a 3 at the beginning.   The 3 indicates that 3 lines of words/letters are present in the data file.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The example above is not much different from the previous for loop file input example.</a:t>
            </a:r>
          </a:p>
          <a:p>
            <a:r>
              <a:rPr lang="en-US" sz="1600" smtClean="0"/>
              <a:t>The main issue with this program is the issue of following a non-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nextLine()</a:t>
            </a:r>
            <a:r>
              <a:rPr lang="en-US" sz="1600" smtClean="0"/>
              <a:t> method with a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nextLine()</a:t>
            </a:r>
            <a:r>
              <a:rPr lang="en-US" sz="1600" smtClean="0"/>
              <a:t>.</a:t>
            </a:r>
          </a:p>
          <a:p>
            <a:r>
              <a:rPr lang="en-US" sz="1600" smtClean="0"/>
              <a:t>The enter key left over by 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nextInt()</a:t>
            </a:r>
            <a:r>
              <a:rPr lang="en-US" sz="1600" smtClean="0"/>
              <a:t> must be picked up.</a:t>
            </a:r>
          </a:p>
          <a:p>
            <a:endParaRPr lang="en-US" sz="16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Some data files contain values only and do not contain a value at the beginning indicating the number of values in the file.</a:t>
            </a:r>
          </a:p>
          <a:p>
            <a:r>
              <a:rPr lang="en-US" sz="1600" smtClean="0"/>
              <a:t>A while loop is needed to read as long as values are present.</a:t>
            </a: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The while loop will contain it iterate as long as there are lines in the file.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fileOut is a PrintWriter reference that is storing the location/memory address of a PrintWriter constructed to write to out.dat.</a:t>
            </a:r>
          </a:p>
          <a:p>
            <a:endParaRPr lang="en-US" sz="160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out.dat will contain the numbers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0,1,2,3,4,5,6,7,8,9</a:t>
            </a:r>
            <a:r>
              <a:rPr lang="en-US" sz="1600" smtClean="0"/>
              <a:t> once the loop terminates.</a:t>
            </a:r>
          </a:p>
          <a:p>
            <a:r>
              <a:rPr lang="en-US" sz="1600" smtClean="0"/>
              <a:t>The file must be closed once the writing process is over.</a:t>
            </a:r>
          </a:p>
          <a:p>
            <a:endParaRPr lang="en-US" sz="16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A data file is a sequential, one item right after another, list of values.</a:t>
            </a:r>
          </a:p>
          <a:p>
            <a:r>
              <a:rPr lang="en-US" sz="1600" smtClean="0"/>
              <a:t>All values in a data file can be placed on the same line or on separate lines.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10 11 12 14 1 5 2 5 6 3 2 6</a:t>
            </a:r>
          </a:p>
          <a:p>
            <a:r>
              <a:rPr lang="en-US" sz="1600" smtClean="0"/>
              <a:t>Or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12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7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prstGeom prst="rect">
            <a:avLst/>
          </a:prstGeom>
          <a:noFill/>
          <a:ln/>
        </p:spPr>
        <p:txBody>
          <a:bodyPr lIns="86493" tIns="43247" rIns="86493" bIns="43247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</p:spPr>
        <p:txBody>
          <a:bodyPr lIns="86493" tIns="43247" rIns="86493" bIns="43247"/>
          <a:lstStyle/>
          <a:p>
            <a:r>
              <a:rPr lang="en-US" dirty="0" smtClean="0"/>
              <a:t>©A+ Computer Science     www.apluscompsci.com                 </a:t>
            </a:r>
            <a:fld id="{03002CDA-2C3C-432E-9519-369B18B95B98}" type="slidenum">
              <a:rPr lang="en-US" smtClean="0"/>
              <a:pPr/>
              <a:t>32</a:t>
            </a:fld>
            <a:endParaRPr lang="en-US" sz="3100" dirty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prstGeom prst="rect">
            <a:avLst/>
          </a:prstGeom>
          <a:noFill/>
          <a:ln/>
        </p:spPr>
        <p:txBody>
          <a:bodyPr lIns="86493" tIns="43247" rIns="86493" bIns="4324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The program writes to a file.</a:t>
            </a:r>
          </a:p>
          <a:p>
            <a:r>
              <a:rPr lang="en-US" sz="1600" smtClean="0"/>
              <a:t>The program reads from a file.</a:t>
            </a:r>
          </a:p>
          <a:p>
            <a:r>
              <a:rPr lang="en-US" sz="1600" smtClean="0"/>
              <a:t>The file is just a container for data.</a:t>
            </a:r>
          </a:p>
          <a:p>
            <a:r>
              <a:rPr lang="en-US" sz="1600" smtClean="0"/>
              <a:t>The file does not have the ability to do anything.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file stores the location/memory address of a Scanner Object that was constructed to read from the data file,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nums2.dat</a:t>
            </a:r>
            <a:r>
              <a:rPr lang="en-US" sz="1600" smtClean="0"/>
              <a:t>. 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kb.nextInt()</a:t>
            </a:r>
            <a:r>
              <a:rPr lang="en-US" sz="1600" smtClean="0"/>
              <a:t> calls the Scanner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nextInt()</a:t>
            </a:r>
            <a:r>
              <a:rPr lang="en-US" sz="1600" smtClean="0"/>
              <a:t> method to read in the next integer value.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567</a:t>
            </a:r>
            <a:r>
              <a:rPr lang="en-US" sz="1600" smtClean="0"/>
              <a:t> would be the first integer value read in from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nums2.dat</a:t>
            </a:r>
            <a:r>
              <a:rPr lang="en-US" sz="1600" smtClean="0"/>
              <a:t>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Scanner has several constructors.</a:t>
            </a:r>
          </a:p>
          <a:p>
            <a:r>
              <a:rPr lang="en-US" sz="1600" smtClean="0"/>
              <a:t>There are three constructors used most frequently.</a:t>
            </a:r>
          </a:p>
          <a:p>
            <a:r>
              <a:rPr lang="en-US" sz="1600" smtClean="0"/>
              <a:t>One constructor takes in an InputStream reference.</a:t>
            </a:r>
          </a:p>
          <a:p>
            <a:r>
              <a:rPr lang="en-US" sz="1600" smtClean="0"/>
              <a:t>One constructor takes in a String reference.</a:t>
            </a:r>
          </a:p>
          <a:p>
            <a:r>
              <a:rPr lang="en-US" sz="1600" smtClean="0"/>
              <a:t>One constructor takes in a File parameter.</a:t>
            </a:r>
          </a:p>
          <a:p>
            <a:r>
              <a:rPr lang="en-US" sz="1600" smtClean="0"/>
              <a:t>Because Scanner has multiple constructors, Scanner can be used more effectively.  Scanner is very dynamic because of the different ways in which it can be used.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Scanner has several constructors.</a:t>
            </a:r>
          </a:p>
          <a:p>
            <a:r>
              <a:rPr lang="en-US" sz="1600" smtClean="0"/>
              <a:t>There are three constructors used most frequently.</a:t>
            </a:r>
          </a:p>
          <a:p>
            <a:r>
              <a:rPr lang="en-US" sz="1600" smtClean="0"/>
              <a:t>One constructor takes in an InputStream reference.</a:t>
            </a:r>
          </a:p>
          <a:p>
            <a:r>
              <a:rPr lang="en-US" sz="1600" smtClean="0"/>
              <a:t>One constructor takes in a String reference.</a:t>
            </a:r>
          </a:p>
          <a:p>
            <a:r>
              <a:rPr lang="en-US" sz="1600" smtClean="0"/>
              <a:t>One constructor takes in a File parameter.</a:t>
            </a:r>
          </a:p>
          <a:p>
            <a:r>
              <a:rPr lang="en-US" sz="1600" smtClean="0"/>
              <a:t>Because Scanner has multiple constructors, Scanner can be used more effectively.  Scanner is very dynamic because of the different ways in which it can be used.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CAC57-72F9-4563-BEE7-572F4A991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C2E1C-0FD5-4E66-8AE5-8F3ED1C58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43D08-B05E-4C2D-A891-E70A2CF003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1B05D-C7E5-48CD-A0FC-3377BBBD6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8A3B6-12B9-4D56-8F94-6D8D81389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54696-00BE-4C92-A1A7-5546672BD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5A366-8D0B-4666-A657-FB8EA9722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750C2-65CE-4D9B-864F-4166A0FEB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EB303-FE21-4A92-B26E-F33E590EB2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400800"/>
            <a:ext cx="1905000" cy="2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ADA13-3E6F-4F12-B98C-580E34833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0B2BF-1C92-4159-ABCD-C531CA904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0AC6B4BC-420A-48F0-8CA3-5EBE7FC98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FILES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graphicFrame>
        <p:nvGraphicFramePr>
          <p:cNvPr id="202807" name="Group 55"/>
          <p:cNvGraphicFramePr>
            <a:graphicFrameLocks noGrp="1"/>
          </p:cNvGraphicFramePr>
          <p:nvPr/>
        </p:nvGraphicFramePr>
        <p:xfrm>
          <a:off x="609600" y="457200"/>
          <a:ext cx="8077200" cy="5176841"/>
        </p:xfrm>
        <a:graphic>
          <a:graphicData uri="http://schemas.openxmlformats.org/drawingml/2006/table">
            <a:tbl>
              <a:tblPr/>
              <a:tblGrid>
                <a:gridCol w="2720975"/>
                <a:gridCol w="5356225"/>
              </a:tblGrid>
              <a:tr h="14128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Scanner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nextInt()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next int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nextDouble()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next double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next()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next one word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nextLine()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next multi word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hasNextInt()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checks to see if there are more ints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hasNextDouble()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checks to see if there are more doubles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hasNext()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checks to see if there are more Strings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86" name="Text Box 56"/>
          <p:cNvSpPr txBox="1">
            <a:spLocks noChangeArrowheads="1"/>
          </p:cNvSpPr>
          <p:nvPr/>
        </p:nvSpPr>
        <p:spPr bwMode="auto">
          <a:xfrm>
            <a:off x="2057400" y="5791200"/>
            <a:ext cx="51054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import  java.util.Scanner;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9050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Reading 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From Files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066800" y="1828800"/>
            <a:ext cx="3200400" cy="381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/>
              <a:t>6</a:t>
            </a:r>
          </a:p>
          <a:p>
            <a:r>
              <a:rPr lang="en-US"/>
              <a:t>23</a:t>
            </a:r>
          </a:p>
          <a:p>
            <a:r>
              <a:rPr lang="en-US"/>
              <a:t>11</a:t>
            </a:r>
          </a:p>
          <a:p>
            <a:r>
              <a:rPr lang="en-US"/>
              <a:t>6634</a:t>
            </a:r>
          </a:p>
          <a:p>
            <a:r>
              <a:rPr lang="en-US"/>
              <a:t>123</a:t>
            </a:r>
          </a:p>
          <a:p>
            <a:r>
              <a:rPr lang="en-US"/>
              <a:t>532</a:t>
            </a:r>
          </a:p>
          <a:p>
            <a:r>
              <a:rPr lang="en-US"/>
              <a:t>123</a:t>
            </a:r>
          </a:p>
          <a:p>
            <a:endParaRPr lang="en-US"/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1143000" y="1371600"/>
            <a:ext cx="32004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for.dat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H="1">
            <a:off x="1600200" y="2286000"/>
            <a:ext cx="3200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800600" y="1981200"/>
            <a:ext cx="35814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# of data sets (6)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File Input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962400"/>
            <a:ext cx="2133600" cy="193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7539038" cy="44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Scanner file = </a:t>
            </a:r>
          </a:p>
          <a:p>
            <a:r>
              <a:rPr lang="en-US" sz="3200"/>
              <a:t>   new Scanner(new File("for.dat"));</a:t>
            </a:r>
          </a:p>
          <a:p>
            <a:endParaRPr lang="en-US" sz="3200"/>
          </a:p>
          <a:p>
            <a:pPr eaLnBrk="1" hangingPunct="1"/>
            <a:r>
              <a:rPr lang="en-US" sz="3200"/>
              <a:t>int cnt = file.nextInt();</a:t>
            </a:r>
          </a:p>
          <a:p>
            <a:pPr eaLnBrk="1" hangingPunct="1"/>
            <a:r>
              <a:rPr lang="en-US" sz="3200"/>
              <a:t>for(int i=0; i&lt;cnt; i++) </a:t>
            </a:r>
          </a:p>
          <a:p>
            <a:pPr eaLnBrk="1" hangingPunct="1"/>
            <a:r>
              <a:rPr lang="en-US" sz="3200"/>
              <a:t>{</a:t>
            </a:r>
          </a:p>
          <a:p>
            <a:pPr eaLnBrk="1" hangingPunct="1"/>
            <a:r>
              <a:rPr lang="en-US" sz="3200"/>
              <a:t>   int num = file.nextInt();</a:t>
            </a:r>
          </a:p>
          <a:p>
            <a:pPr eaLnBrk="1" hangingPunct="1"/>
            <a:r>
              <a:rPr lang="en-US" sz="3200"/>
              <a:t>   out.println(num);</a:t>
            </a:r>
          </a:p>
          <a:p>
            <a:pPr eaLnBrk="1" hangingPunct="1"/>
            <a:r>
              <a:rPr lang="en-US" sz="3200"/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File Input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304800" y="2362200"/>
            <a:ext cx="5702300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Scanner file = </a:t>
            </a:r>
          </a:p>
          <a:p>
            <a:r>
              <a:rPr lang="en-US" sz="2400"/>
              <a:t>   new Scanner(new File("for.dat"));</a:t>
            </a:r>
          </a:p>
          <a:p>
            <a:endParaRPr lang="en-US" sz="2400"/>
          </a:p>
          <a:p>
            <a:pPr eaLnBrk="1" hangingPunct="1"/>
            <a:r>
              <a:rPr lang="en-US" sz="2400"/>
              <a:t>int cnt = file.nextInt();</a:t>
            </a:r>
          </a:p>
          <a:p>
            <a:pPr eaLnBrk="1" hangingPunct="1"/>
            <a:r>
              <a:rPr lang="en-US" sz="2400"/>
              <a:t>for(int i=0; i&lt;cnt; i++) </a:t>
            </a:r>
          </a:p>
          <a:p>
            <a:pPr eaLnBrk="1" hangingPunct="1"/>
            <a:r>
              <a:rPr lang="en-US" sz="2400"/>
              <a:t>{</a:t>
            </a:r>
          </a:p>
          <a:p>
            <a:pPr eaLnBrk="1" hangingPunct="1"/>
            <a:r>
              <a:rPr lang="en-US" sz="2400"/>
              <a:t>   int num = file.nextInt();</a:t>
            </a:r>
          </a:p>
          <a:p>
            <a:pPr eaLnBrk="1" hangingPunct="1"/>
            <a:r>
              <a:rPr lang="en-US" sz="2400"/>
              <a:t>   out.println(num);</a:t>
            </a:r>
          </a:p>
          <a:p>
            <a:pPr eaLnBrk="1" hangingPunct="1"/>
            <a:r>
              <a:rPr lang="en-US" sz="2400"/>
              <a:t>}</a:t>
            </a:r>
            <a:r>
              <a:rPr lang="en-US" sz="3200"/>
              <a:t> </a:t>
            </a:r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6477000" y="1981200"/>
            <a:ext cx="2209800" cy="23002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006600"/>
                </a:solidFill>
              </a:rPr>
              <a:t>for.dat</a:t>
            </a:r>
            <a:br>
              <a:rPr lang="en-US" sz="3200" u="sng">
                <a:solidFill>
                  <a:srgbClr val="006600"/>
                </a:solidFill>
              </a:rPr>
            </a:br>
            <a:r>
              <a:rPr lang="en-US"/>
              <a:t>3</a:t>
            </a:r>
            <a:br>
              <a:rPr lang="en-US"/>
            </a:br>
            <a:r>
              <a:rPr lang="en-US"/>
              <a:t>11</a:t>
            </a:r>
            <a:br>
              <a:rPr lang="en-US"/>
            </a:br>
            <a:r>
              <a:rPr lang="en-US"/>
              <a:t>5</a:t>
            </a:r>
            <a:br>
              <a:rPr lang="en-US"/>
            </a:br>
            <a:r>
              <a:rPr lang="en-US"/>
              <a:t>67</a:t>
            </a:r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6477000" y="4419600"/>
            <a:ext cx="2209800" cy="187325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br>
              <a:rPr lang="en-US" sz="3200" u="sng">
                <a:solidFill>
                  <a:srgbClr val="FF0000"/>
                </a:solidFill>
              </a:rPr>
            </a:br>
            <a:r>
              <a:rPr lang="en-US"/>
              <a:t>11</a:t>
            </a:r>
            <a:br>
              <a:rPr lang="en-US"/>
            </a:br>
            <a:r>
              <a:rPr lang="en-US"/>
              <a:t>5</a:t>
            </a:r>
            <a:br>
              <a:rPr lang="en-US"/>
            </a:br>
            <a:r>
              <a:rPr lang="en-US"/>
              <a:t>67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File Input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5908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filefor.java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1066800" y="1981200"/>
            <a:ext cx="3200400" cy="403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  <a:p>
            <a:r>
              <a:rPr lang="en-US"/>
              <a:t>34</a:t>
            </a:r>
          </a:p>
          <a:p>
            <a:r>
              <a:rPr lang="en-US"/>
              <a:t>23</a:t>
            </a:r>
          </a:p>
          <a:p>
            <a:r>
              <a:rPr lang="en-US"/>
              <a:t>11</a:t>
            </a:r>
          </a:p>
          <a:p>
            <a:r>
              <a:rPr lang="en-US"/>
              <a:t>6634</a:t>
            </a:r>
          </a:p>
          <a:p>
            <a:r>
              <a:rPr lang="en-US"/>
              <a:t>123</a:t>
            </a:r>
          </a:p>
          <a:p>
            <a:r>
              <a:rPr lang="en-US"/>
              <a:t>532</a:t>
            </a:r>
          </a:p>
          <a:p>
            <a:r>
              <a:rPr lang="en-US"/>
              <a:t>123</a:t>
            </a:r>
          </a:p>
          <a:p>
            <a:r>
              <a:rPr lang="en-US"/>
              <a:t>531</a:t>
            </a:r>
          </a:p>
          <a:p>
            <a:endParaRPr 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H="1">
            <a:off x="1752600" y="2209800"/>
            <a:ext cx="3048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4876800" y="1905000"/>
            <a:ext cx="35814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# of data sets (?)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143000" y="1371600"/>
            <a:ext cx="32004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while.dat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File Input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581400"/>
            <a:ext cx="2562225" cy="210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381000" y="1981200"/>
            <a:ext cx="8040688" cy="44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/>
              <a:t>Scanner file = </a:t>
            </a:r>
          </a:p>
          <a:p>
            <a:pPr eaLnBrk="1" hangingPunct="1"/>
            <a:r>
              <a:rPr lang="en-US" sz="3200"/>
              <a:t>   new Scanner(new File(</a:t>
            </a:r>
            <a:r>
              <a:rPr lang="en-US"/>
              <a:t>"</a:t>
            </a:r>
            <a:r>
              <a:rPr lang="en-US" sz="3200"/>
              <a:t>while.dat"));</a:t>
            </a:r>
          </a:p>
          <a:p>
            <a:pPr eaLnBrk="1" hangingPunct="1"/>
            <a:endParaRPr lang="en-US" sz="3200"/>
          </a:p>
          <a:p>
            <a:pPr eaLnBrk="1" hangingPunct="1"/>
            <a:r>
              <a:rPr lang="en-US" sz="3200"/>
              <a:t>while(file.hasNextInt()) </a:t>
            </a:r>
          </a:p>
          <a:p>
            <a:pPr eaLnBrk="1" hangingPunct="1"/>
            <a:r>
              <a:rPr lang="en-US" sz="3200"/>
              <a:t>{</a:t>
            </a:r>
          </a:p>
          <a:p>
            <a:pPr eaLnBrk="1" hangingPunct="1"/>
            <a:r>
              <a:rPr lang="en-US" sz="3200"/>
              <a:t>   int num = file.nextInt();</a:t>
            </a:r>
          </a:p>
          <a:p>
            <a:pPr eaLnBrk="1" hangingPunct="1"/>
            <a:r>
              <a:rPr lang="en-US" sz="3200"/>
              <a:t>   out.println(num);</a:t>
            </a:r>
          </a:p>
          <a:p>
            <a:pPr eaLnBrk="1" hangingPunct="1"/>
            <a:r>
              <a:rPr lang="en-US" sz="3200"/>
              <a:t>}</a:t>
            </a:r>
          </a:p>
          <a:p>
            <a:pPr eaLnBrk="1" hangingPunct="1"/>
            <a:endParaRPr lang="en-US" sz="320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File Input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04800" y="2362200"/>
            <a:ext cx="6186488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Scanner file = </a:t>
            </a:r>
          </a:p>
          <a:p>
            <a:r>
              <a:rPr lang="en-US" sz="2400"/>
              <a:t>    new Scanner(new File("while.dat"));</a:t>
            </a:r>
          </a:p>
          <a:p>
            <a:endParaRPr lang="en-US" sz="2400"/>
          </a:p>
          <a:p>
            <a:r>
              <a:rPr lang="en-US" sz="2400"/>
              <a:t>while(file.hasNextInt()) </a:t>
            </a:r>
          </a:p>
          <a:p>
            <a:r>
              <a:rPr lang="en-US" sz="2400"/>
              <a:t>{</a:t>
            </a:r>
          </a:p>
          <a:p>
            <a:r>
              <a:rPr lang="en-US" sz="2400"/>
              <a:t>   int num = file.nextInt();</a:t>
            </a:r>
          </a:p>
          <a:p>
            <a:r>
              <a:rPr lang="en-US" sz="2400"/>
              <a:t>   out.println(num);</a:t>
            </a:r>
          </a:p>
          <a:p>
            <a:r>
              <a:rPr lang="en-US" sz="2400"/>
              <a:t>}</a:t>
            </a:r>
          </a:p>
          <a:p>
            <a:pPr eaLnBrk="1" hangingPunct="1"/>
            <a:endParaRPr lang="en-US" sz="2400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629400" y="1828800"/>
            <a:ext cx="2209800" cy="187325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006600"/>
                </a:solidFill>
              </a:rPr>
              <a:t>while.dat</a:t>
            </a:r>
            <a:br>
              <a:rPr lang="en-US" sz="3200" u="sng">
                <a:solidFill>
                  <a:srgbClr val="006600"/>
                </a:solidFill>
              </a:rPr>
            </a:br>
            <a:r>
              <a:rPr lang="en-US"/>
              <a:t>11</a:t>
            </a:r>
            <a:br>
              <a:rPr lang="en-US"/>
            </a:br>
            <a:r>
              <a:rPr lang="en-US"/>
              <a:t>5</a:t>
            </a:r>
            <a:br>
              <a:rPr lang="en-US"/>
            </a:br>
            <a:r>
              <a:rPr lang="en-US"/>
              <a:t>67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629400" y="3962400"/>
            <a:ext cx="2209800" cy="187325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br>
              <a:rPr lang="en-US" sz="3200" u="sng">
                <a:solidFill>
                  <a:srgbClr val="FF0000"/>
                </a:solidFill>
              </a:rPr>
            </a:br>
            <a:r>
              <a:rPr lang="en-US"/>
              <a:t>11</a:t>
            </a:r>
            <a:br>
              <a:rPr lang="en-US"/>
            </a:br>
            <a:r>
              <a:rPr lang="en-US"/>
              <a:t>5</a:t>
            </a:r>
            <a:br>
              <a:rPr lang="en-US"/>
            </a:br>
            <a:r>
              <a:rPr lang="en-US"/>
              <a:t>67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File Input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5908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filewhile.java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88925" y="424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33400" y="1600200"/>
            <a:ext cx="8186738" cy="2041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Scanner kb = new Scanner(System.in);</a:t>
            </a:r>
          </a:p>
          <a:p>
            <a:r>
              <a:rPr lang="en-US" sz="3200"/>
              <a:t>	</a:t>
            </a:r>
          </a:p>
          <a:p>
            <a:r>
              <a:rPr lang="en-US" sz="3200"/>
              <a:t>int val  = kb.nextInt(); </a:t>
            </a:r>
          </a:p>
          <a:p>
            <a:endParaRPr lang="en-US" sz="3200"/>
          </a:p>
        </p:txBody>
      </p:sp>
      <p:sp>
        <p:nvSpPr>
          <p:cNvPr id="14341" name="WordArt 5"/>
          <p:cNvSpPr>
            <a:spLocks noChangeArrowheads="1" noChangeShapeType="1" noTextEdit="1"/>
          </p:cNvSpPr>
          <p:nvPr/>
        </p:nvSpPr>
        <p:spPr bwMode="auto">
          <a:xfrm>
            <a:off x="685800" y="3886200"/>
            <a:ext cx="8077200" cy="723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kb connects to the keyboard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Scanner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838200" y="1981200"/>
            <a:ext cx="3810000" cy="2819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/>
              <a:t>3</a:t>
            </a:r>
          </a:p>
          <a:p>
            <a:r>
              <a:rPr lang="en-US"/>
              <a:t>I went to the store.</a:t>
            </a:r>
          </a:p>
          <a:p>
            <a:r>
              <a:rPr lang="en-US"/>
              <a:t>The big dog ran.</a:t>
            </a:r>
          </a:p>
          <a:p>
            <a:r>
              <a:rPr lang="en-US"/>
              <a:t>How are you doing?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flipH="1">
            <a:off x="1600200" y="2286000"/>
            <a:ext cx="3352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105400" y="1981200"/>
            <a:ext cx="35814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# of data sets (3)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838200" y="1371600"/>
            <a:ext cx="32004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forlines.dat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File Input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4038600"/>
            <a:ext cx="1481137" cy="1682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609600" y="1828800"/>
            <a:ext cx="8210550" cy="430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Scanner file;</a:t>
            </a:r>
          </a:p>
          <a:p>
            <a:r>
              <a:rPr lang="en-US"/>
              <a:t>file = new Scanner(new File("forlines.dat"));</a:t>
            </a:r>
          </a:p>
          <a:p>
            <a:r>
              <a:rPr lang="en-US"/>
              <a:t>int cnt = file.nextInt();</a:t>
            </a:r>
          </a:p>
          <a:p>
            <a:r>
              <a:rPr lang="en-US"/>
              <a:t>file.nextLine();  	</a:t>
            </a:r>
            <a:r>
              <a:rPr lang="en-US">
                <a:solidFill>
                  <a:srgbClr val="009900"/>
                </a:solidFill>
              </a:rPr>
              <a:t>//clear out whitespace</a:t>
            </a:r>
          </a:p>
          <a:p>
            <a:r>
              <a:rPr lang="en-US"/>
              <a:t>for(int i=0; i&lt;cnt; i++)</a:t>
            </a:r>
          </a:p>
          <a:p>
            <a:r>
              <a:rPr lang="en-US"/>
              <a:t>{</a:t>
            </a:r>
          </a:p>
          <a:p>
            <a:r>
              <a:rPr lang="en-US"/>
              <a:t>   String sentence = file.nextLine();</a:t>
            </a:r>
          </a:p>
          <a:p>
            <a:r>
              <a:rPr lang="en-US"/>
              <a:t>   out.println(sentence);</a:t>
            </a:r>
          </a:p>
          <a:p>
            <a:r>
              <a:rPr lang="en-US"/>
              <a:t>}</a:t>
            </a:r>
            <a:endParaRPr lang="en-US">
              <a:solidFill>
                <a:srgbClr val="FFFF00"/>
              </a:solidFill>
            </a:endParaRPr>
          </a:p>
          <a:p>
            <a:pPr eaLnBrk="1" hangingPunct="1"/>
            <a:endParaRPr lang="en-US" sz="240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File Input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5908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fileforlines.java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1066800" y="1981200"/>
            <a:ext cx="3886200" cy="297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/>
              <a:t>I went to the store.</a:t>
            </a:r>
          </a:p>
          <a:p>
            <a:r>
              <a:rPr lang="en-US"/>
              <a:t>The big dog ran.</a:t>
            </a:r>
          </a:p>
          <a:p>
            <a:r>
              <a:rPr lang="en-US"/>
              <a:t>How are you doing?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5257800" y="1981200"/>
            <a:ext cx="35814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# of data sets (?)</a:t>
            </a:r>
          </a:p>
        </p:txBody>
      </p:sp>
      <p:sp>
        <p:nvSpPr>
          <p:cNvPr id="36870" name="Line 5"/>
          <p:cNvSpPr>
            <a:spLocks noChangeShapeType="1"/>
          </p:cNvSpPr>
          <p:nvPr/>
        </p:nvSpPr>
        <p:spPr bwMode="auto">
          <a:xfrm flipH="1">
            <a:off x="1600200" y="2286000"/>
            <a:ext cx="36576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990600" y="1371600"/>
            <a:ext cx="32004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whilelines.dat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File Input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381000" y="2133600"/>
            <a:ext cx="87757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Scanner file;</a:t>
            </a:r>
          </a:p>
          <a:p>
            <a:r>
              <a:rPr lang="en-US"/>
              <a:t>file = new Scanner( new File("whilelines.dat"));</a:t>
            </a:r>
          </a:p>
          <a:p>
            <a:r>
              <a:rPr lang="en-US"/>
              <a:t>while(file.hasNext())</a:t>
            </a:r>
          </a:p>
          <a:p>
            <a:r>
              <a:rPr lang="en-US"/>
              <a:t>{</a:t>
            </a:r>
          </a:p>
          <a:p>
            <a:r>
              <a:rPr lang="en-US"/>
              <a:t>   out.println(file.nextLine());</a:t>
            </a:r>
          </a:p>
          <a:p>
            <a:r>
              <a:rPr lang="en-US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File Input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772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filewhilelines.java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772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filewhilechop.java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22098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Writing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609600" y="2514600"/>
            <a:ext cx="7812088" cy="24082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  <a:r>
              <a:rPr lang="en-US">
                <a:solidFill>
                  <a:srgbClr val="000080"/>
                </a:solidFill>
              </a:rPr>
              <a:t>PrintWriter fileOut = </a:t>
            </a:r>
          </a:p>
          <a:p>
            <a:r>
              <a:rPr lang="en-US">
                <a:solidFill>
                  <a:srgbClr val="000080"/>
                </a:solidFill>
              </a:rPr>
              <a:t>	new PrintWriter( </a:t>
            </a:r>
          </a:p>
          <a:p>
            <a:r>
              <a:rPr lang="en-US">
                <a:solidFill>
                  <a:srgbClr val="000080"/>
                </a:solidFill>
              </a:rPr>
              <a:t>			new FileWriter("out.dat"));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000"/>
              <a:t>		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Writing Files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086600" cy="4060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600">
                <a:solidFill>
                  <a:srgbClr val="000080"/>
                </a:solidFill>
              </a:rPr>
              <a:t>PrintWriter fileOut = </a:t>
            </a:r>
          </a:p>
          <a:p>
            <a:r>
              <a:rPr lang="en-US" sz="2600">
                <a:solidFill>
                  <a:srgbClr val="000080"/>
                </a:solidFill>
              </a:rPr>
              <a:t>	new PrintWriter( </a:t>
            </a:r>
          </a:p>
          <a:p>
            <a:r>
              <a:rPr lang="en-US" sz="2600">
                <a:solidFill>
                  <a:srgbClr val="000080"/>
                </a:solidFill>
              </a:rPr>
              <a:t>		new FileWriter("out.dat")); </a:t>
            </a:r>
          </a:p>
          <a:p>
            <a:r>
              <a:rPr lang="en-US" sz="2600">
                <a:solidFill>
                  <a:srgbClr val="000080"/>
                </a:solidFill>
              </a:rPr>
              <a:t>	</a:t>
            </a:r>
          </a:p>
          <a:p>
            <a:r>
              <a:rPr lang="en-US" sz="2600">
                <a:solidFill>
                  <a:srgbClr val="000080"/>
                </a:solidFill>
              </a:rPr>
              <a:t>for(int i=0; i&lt;10; i++)</a:t>
            </a:r>
          </a:p>
          <a:p>
            <a:r>
              <a:rPr lang="en-US" sz="2600">
                <a:solidFill>
                  <a:srgbClr val="000080"/>
                </a:solidFill>
              </a:rPr>
              <a:t>{</a:t>
            </a:r>
          </a:p>
          <a:p>
            <a:r>
              <a:rPr lang="en-US" sz="2600">
                <a:solidFill>
                  <a:srgbClr val="000080"/>
                </a:solidFill>
              </a:rPr>
              <a:t>     fileOut.println(i);	</a:t>
            </a:r>
          </a:p>
          <a:p>
            <a:r>
              <a:rPr lang="en-US" sz="2600">
                <a:solidFill>
                  <a:srgbClr val="000080"/>
                </a:solidFill>
              </a:rPr>
              <a:t>}</a:t>
            </a:r>
          </a:p>
          <a:p>
            <a:r>
              <a:rPr lang="en-US" sz="2600">
                <a:solidFill>
                  <a:srgbClr val="000080"/>
                </a:solidFill>
              </a:rPr>
              <a:t>fileOut.close();</a:t>
            </a:r>
          </a:p>
          <a:p>
            <a:endParaRPr lang="en-US" sz="2600">
              <a:solidFill>
                <a:srgbClr val="00008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Writing Files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77788" y="512763"/>
            <a:ext cx="89630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endParaRPr lang="en-US" sz="3200" b="0">
              <a:solidFill>
                <a:srgbClr val="330099"/>
              </a:solidFill>
              <a:latin typeface="Comic Sans MS" pitchFamily="66" charset="0"/>
            </a:endParaRPr>
          </a:p>
          <a:p>
            <a:endParaRPr lang="en-US" sz="3200" b="0">
              <a:solidFill>
                <a:srgbClr val="330099"/>
              </a:solidFill>
              <a:latin typeface="Comic Sans MS" pitchFamily="66" charset="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85800" y="2057400"/>
            <a:ext cx="7994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3200">
                <a:solidFill>
                  <a:srgbClr val="660066"/>
                </a:solidFill>
              </a:rPr>
              <a:t>A data file is a sequential list of data.</a:t>
            </a:r>
            <a:endParaRPr lang="en-US" sz="3200" i="1">
              <a:solidFill>
                <a:srgbClr val="003366"/>
              </a:solidFill>
            </a:endParaRP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5334000" y="2971800"/>
            <a:ext cx="2286000" cy="2209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u="sng">
                <a:solidFill>
                  <a:schemeClr val="accent2"/>
                </a:solidFill>
              </a:rPr>
              <a:t>nums.dat</a:t>
            </a:r>
          </a:p>
          <a:p>
            <a:r>
              <a:rPr lang="en-US">
                <a:solidFill>
                  <a:schemeClr val="accent2"/>
                </a:solidFill>
              </a:rPr>
              <a:t>123</a:t>
            </a:r>
          </a:p>
          <a:p>
            <a:r>
              <a:rPr lang="en-US">
                <a:solidFill>
                  <a:schemeClr val="accent2"/>
                </a:solidFill>
              </a:rPr>
              <a:t>567</a:t>
            </a:r>
          </a:p>
          <a:p>
            <a:r>
              <a:rPr lang="en-US">
                <a:solidFill>
                  <a:schemeClr val="accent2"/>
                </a:solidFill>
              </a:rPr>
              <a:t>345</a:t>
            </a:r>
          </a:p>
          <a:p>
            <a:r>
              <a:rPr lang="en-US">
                <a:solidFill>
                  <a:schemeClr val="accent2"/>
                </a:solidFill>
              </a:rPr>
              <a:t>128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Data Files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895600"/>
            <a:ext cx="2819400" cy="242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772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fileout.java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FILES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pic>
        <p:nvPicPr>
          <p:cNvPr id="16387" name="Picture 102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3000"/>
            <a:ext cx="2514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1028"/>
          <p:cNvSpPr>
            <a:spLocks noChangeArrowheads="1"/>
          </p:cNvSpPr>
          <p:nvPr/>
        </p:nvSpPr>
        <p:spPr bwMode="auto">
          <a:xfrm>
            <a:off x="5486400" y="609600"/>
            <a:ext cx="3352800" cy="4038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Java Program</a:t>
            </a:r>
          </a:p>
        </p:txBody>
      </p:sp>
      <p:sp>
        <p:nvSpPr>
          <p:cNvPr id="16389" name="Line 1030"/>
          <p:cNvSpPr>
            <a:spLocks noChangeShapeType="1"/>
          </p:cNvSpPr>
          <p:nvPr/>
        </p:nvSpPr>
        <p:spPr bwMode="auto">
          <a:xfrm>
            <a:off x="1905000" y="1905000"/>
            <a:ext cx="4038600" cy="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 type="stealth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1031"/>
          <p:cNvSpPr>
            <a:spLocks noChangeShapeType="1"/>
          </p:cNvSpPr>
          <p:nvPr/>
        </p:nvSpPr>
        <p:spPr bwMode="auto">
          <a:xfrm>
            <a:off x="1600200" y="3657600"/>
            <a:ext cx="4343400" cy="0"/>
          </a:xfrm>
          <a:prstGeom prst="line">
            <a:avLst/>
          </a:prstGeom>
          <a:noFill/>
          <a:ln w="88900">
            <a:solidFill>
              <a:srgbClr val="3366FF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Text Box 1032"/>
          <p:cNvSpPr txBox="1">
            <a:spLocks noChangeArrowheads="1"/>
          </p:cNvSpPr>
          <p:nvPr/>
        </p:nvSpPr>
        <p:spPr bwMode="auto">
          <a:xfrm>
            <a:off x="2590800" y="3733800"/>
            <a:ext cx="27701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Input file stream</a:t>
            </a:r>
          </a:p>
        </p:txBody>
      </p:sp>
      <p:sp>
        <p:nvSpPr>
          <p:cNvPr id="16392" name="Rectangle 1033"/>
          <p:cNvSpPr>
            <a:spLocks noChangeArrowheads="1"/>
          </p:cNvSpPr>
          <p:nvPr/>
        </p:nvSpPr>
        <p:spPr bwMode="auto">
          <a:xfrm>
            <a:off x="2514600" y="1295400"/>
            <a:ext cx="2984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Output file stream</a:t>
            </a:r>
          </a:p>
        </p:txBody>
      </p:sp>
      <p:sp>
        <p:nvSpPr>
          <p:cNvPr id="16393" name="Text Box 1036"/>
          <p:cNvSpPr txBox="1">
            <a:spLocks noChangeArrowheads="1"/>
          </p:cNvSpPr>
          <p:nvPr/>
        </p:nvSpPr>
        <p:spPr bwMode="auto">
          <a:xfrm>
            <a:off x="6019800" y="685800"/>
            <a:ext cx="2484438" cy="1385888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The program</a:t>
            </a:r>
          </a:p>
          <a:p>
            <a:r>
              <a:rPr lang="en-US">
                <a:solidFill>
                  <a:srgbClr val="CC0000"/>
                </a:solidFill>
              </a:rPr>
              <a:t>sends data </a:t>
            </a:r>
          </a:p>
          <a:p>
            <a:r>
              <a:rPr lang="en-US">
                <a:solidFill>
                  <a:srgbClr val="CC0000"/>
                </a:solidFill>
              </a:rPr>
              <a:t>to the file.</a:t>
            </a:r>
          </a:p>
        </p:txBody>
      </p:sp>
      <p:sp>
        <p:nvSpPr>
          <p:cNvPr id="16394" name="Text Box 1038"/>
          <p:cNvSpPr txBox="1">
            <a:spLocks noChangeArrowheads="1"/>
          </p:cNvSpPr>
          <p:nvPr/>
        </p:nvSpPr>
        <p:spPr bwMode="auto">
          <a:xfrm>
            <a:off x="990600" y="5105400"/>
            <a:ext cx="7239000" cy="1079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00CC"/>
                </a:solidFill>
              </a:rPr>
              <a:t>The program is always in control when working with files.</a:t>
            </a:r>
            <a:endParaRPr lang="en-US" sz="3200"/>
          </a:p>
        </p:txBody>
      </p:sp>
      <p:sp>
        <p:nvSpPr>
          <p:cNvPr id="16395" name="Text Box 1039"/>
          <p:cNvSpPr txBox="1">
            <a:spLocks noChangeArrowheads="1"/>
          </p:cNvSpPr>
          <p:nvPr/>
        </p:nvSpPr>
        <p:spPr bwMode="auto">
          <a:xfrm>
            <a:off x="6019800" y="2971800"/>
            <a:ext cx="2516188" cy="1385888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The program</a:t>
            </a:r>
          </a:p>
          <a:p>
            <a:r>
              <a:rPr lang="en-US">
                <a:solidFill>
                  <a:schemeClr val="accent2"/>
                </a:solidFill>
              </a:rPr>
              <a:t>gets data </a:t>
            </a:r>
          </a:p>
          <a:p>
            <a:r>
              <a:rPr lang="en-US">
                <a:solidFill>
                  <a:schemeClr val="accent2"/>
                </a:solidFill>
              </a:rPr>
              <a:t>from the file.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676400" y="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Program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7411" name="Text Box 9"/>
          <p:cNvSpPr txBox="1">
            <a:spLocks noChangeArrowheads="1"/>
          </p:cNvSpPr>
          <p:nvPr/>
        </p:nvSpPr>
        <p:spPr bwMode="auto">
          <a:xfrm>
            <a:off x="288925" y="424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12" name="Text Box 10"/>
          <p:cNvSpPr txBox="1">
            <a:spLocks noChangeArrowheads="1"/>
          </p:cNvSpPr>
          <p:nvPr/>
        </p:nvSpPr>
        <p:spPr bwMode="auto">
          <a:xfrm>
            <a:off x="457200" y="1322388"/>
            <a:ext cx="8451850" cy="2528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Scanner file = </a:t>
            </a:r>
          </a:p>
          <a:p>
            <a:r>
              <a:rPr lang="en-US" sz="3200"/>
              <a:t>    new Scanner(new File("nums2.dat"));</a:t>
            </a:r>
          </a:p>
          <a:p>
            <a:r>
              <a:rPr lang="en-US" sz="3200"/>
              <a:t>	</a:t>
            </a:r>
          </a:p>
          <a:p>
            <a:r>
              <a:rPr lang="en-US" sz="3200"/>
              <a:t>int val  = file.nextInt();</a:t>
            </a:r>
          </a:p>
          <a:p>
            <a:endParaRPr lang="en-US" sz="3200"/>
          </a:p>
        </p:txBody>
      </p:sp>
      <p:sp>
        <p:nvSpPr>
          <p:cNvPr id="17413" name="WordArt 11"/>
          <p:cNvSpPr>
            <a:spLocks noChangeArrowheads="1" noChangeShapeType="1" noTextEdit="1"/>
          </p:cNvSpPr>
          <p:nvPr/>
        </p:nvSpPr>
        <p:spPr bwMode="auto">
          <a:xfrm>
            <a:off x="609600" y="3657600"/>
            <a:ext cx="77724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file connects to nums2.dat</a:t>
            </a:r>
          </a:p>
        </p:txBody>
      </p:sp>
      <p:sp>
        <p:nvSpPr>
          <p:cNvPr id="17414" name="Line 13"/>
          <p:cNvSpPr>
            <a:spLocks noChangeShapeType="1"/>
          </p:cNvSpPr>
          <p:nvPr/>
        </p:nvSpPr>
        <p:spPr bwMode="auto">
          <a:xfrm>
            <a:off x="2514600" y="5562600"/>
            <a:ext cx="533400" cy="0"/>
          </a:xfrm>
          <a:prstGeom prst="line">
            <a:avLst/>
          </a:prstGeom>
          <a:noFill/>
          <a:ln w="50800">
            <a:solidFill>
              <a:srgbClr val="993366"/>
            </a:solidFill>
            <a:round/>
            <a:headEnd type="none" w="sm" len="sm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WordArt 14"/>
          <p:cNvSpPr>
            <a:spLocks noChangeArrowheads="1" noChangeShapeType="1" noTextEdit="1"/>
          </p:cNvSpPr>
          <p:nvPr/>
        </p:nvSpPr>
        <p:spPr bwMode="auto">
          <a:xfrm>
            <a:off x="1066800" y="5105400"/>
            <a:ext cx="12668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file</a:t>
            </a:r>
          </a:p>
        </p:txBody>
      </p:sp>
      <p:sp>
        <p:nvSpPr>
          <p:cNvPr id="17416" name="Rectangle 16"/>
          <p:cNvSpPr>
            <a:spLocks noChangeArrowheads="1"/>
          </p:cNvSpPr>
          <p:nvPr/>
        </p:nvSpPr>
        <p:spPr bwMode="auto">
          <a:xfrm>
            <a:off x="3124200" y="4572000"/>
            <a:ext cx="22860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400" u="sng"/>
              <a:t>nums2.dat</a:t>
            </a:r>
          </a:p>
          <a:p>
            <a:r>
              <a:rPr lang="en-US" sz="2400"/>
              <a:t>567</a:t>
            </a:r>
          </a:p>
          <a:p>
            <a:r>
              <a:rPr lang="en-US" sz="2400"/>
              <a:t>345</a:t>
            </a:r>
          </a:p>
          <a:p>
            <a:r>
              <a:rPr lang="en-US" sz="2400"/>
              <a:t>25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Scanner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8435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Freeform 4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33400" y="1524000"/>
            <a:ext cx="8151813" cy="2562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/>
              <a:t>Scanner is a class in Java that can be used</a:t>
            </a:r>
          </a:p>
          <a:p>
            <a:pPr eaLnBrk="1" hangingPunct="1"/>
            <a:r>
              <a:rPr lang="en-US" dirty="0"/>
              <a:t>to read in data from the keyboard or from</a:t>
            </a:r>
          </a:p>
          <a:p>
            <a:pPr eaLnBrk="1" hangingPunct="1"/>
            <a:r>
              <a:rPr lang="en-US" dirty="0"/>
              <a:t>a data file.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Scanner can also be used to chop up Strings.</a:t>
            </a:r>
          </a:p>
          <a:p>
            <a:r>
              <a:rPr lang="en-US" sz="2200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Scanner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343400"/>
            <a:ext cx="3276600" cy="16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9459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0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381000" y="1600200"/>
            <a:ext cx="8264525" cy="2989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/>
              <a:t>Scanner kb = new Scanner(</a:t>
            </a:r>
            <a:r>
              <a:rPr lang="en-US" dirty="0" err="1"/>
              <a:t>System.in</a:t>
            </a:r>
            <a:r>
              <a:rPr lang="en-US" dirty="0"/>
              <a:t>);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Scanner chopper = new Scanner("a b c d e");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Scanner file = </a:t>
            </a:r>
          </a:p>
          <a:p>
            <a:pPr eaLnBrk="1" hangingPunct="1"/>
            <a:r>
              <a:rPr lang="en-US" dirty="0"/>
              <a:t>	new Scanner(new File("pr21.dat"));</a:t>
            </a:r>
          </a:p>
          <a:p>
            <a:r>
              <a:rPr lang="en-US" sz="2200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Scanner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2286000"/>
            <a:ext cx="8458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/>
              <a:t>Scanner </a:t>
            </a:r>
            <a:r>
              <a:rPr lang="en-US">
                <a:solidFill>
                  <a:srgbClr val="FF0000"/>
                </a:solidFill>
              </a:rPr>
              <a:t>keyboard</a:t>
            </a:r>
            <a:r>
              <a:rPr lang="en-US"/>
              <a:t> = new </a:t>
            </a:r>
            <a:r>
              <a:rPr lang="en-US">
                <a:solidFill>
                  <a:schemeClr val="accent2"/>
                </a:solidFill>
              </a:rPr>
              <a:t>Scanner(</a:t>
            </a:r>
            <a:r>
              <a:rPr lang="en-US">
                <a:solidFill>
                  <a:srgbClr val="009900"/>
                </a:solidFill>
              </a:rPr>
              <a:t>System.in</a:t>
            </a:r>
            <a:r>
              <a:rPr lang="en-US">
                <a:solidFill>
                  <a:schemeClr val="accent2"/>
                </a:solidFill>
              </a:rPr>
              <a:t>);</a:t>
            </a:r>
          </a:p>
        </p:txBody>
      </p:sp>
      <p:sp>
        <p:nvSpPr>
          <p:cNvPr id="20485" name="Text Box 14"/>
          <p:cNvSpPr txBox="1">
            <a:spLocks noChangeArrowheads="1"/>
          </p:cNvSpPr>
          <p:nvPr/>
        </p:nvSpPr>
        <p:spPr bwMode="auto">
          <a:xfrm>
            <a:off x="228600" y="5181600"/>
            <a:ext cx="89154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/>
              <a:t>Scanner </a:t>
            </a:r>
            <a:r>
              <a:rPr lang="en-US">
                <a:solidFill>
                  <a:srgbClr val="FF0000"/>
                </a:solidFill>
              </a:rPr>
              <a:t>file</a:t>
            </a:r>
            <a:r>
              <a:rPr lang="en-US"/>
              <a:t> </a:t>
            </a:r>
          </a:p>
          <a:p>
            <a:r>
              <a:rPr lang="en-US"/>
              <a:t>                 = new </a:t>
            </a:r>
            <a:r>
              <a:rPr lang="en-US">
                <a:solidFill>
                  <a:schemeClr val="accent2"/>
                </a:solidFill>
              </a:rPr>
              <a:t>Scanner(</a:t>
            </a:r>
            <a:r>
              <a:rPr lang="en-US">
                <a:solidFill>
                  <a:srgbClr val="009900"/>
                </a:solidFill>
              </a:rPr>
              <a:t>new File("prxx.dat")</a:t>
            </a:r>
            <a:r>
              <a:rPr lang="en-US">
                <a:solidFill>
                  <a:schemeClr val="accent2"/>
                </a:solidFill>
              </a:rPr>
              <a:t>);</a:t>
            </a:r>
          </a:p>
        </p:txBody>
      </p:sp>
      <p:sp>
        <p:nvSpPr>
          <p:cNvPr id="20486" name="Text Box 15"/>
          <p:cNvSpPr txBox="1">
            <a:spLocks noChangeArrowheads="1"/>
          </p:cNvSpPr>
          <p:nvPr/>
        </p:nvSpPr>
        <p:spPr bwMode="auto">
          <a:xfrm>
            <a:off x="381000" y="3733800"/>
            <a:ext cx="3124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object / reference</a:t>
            </a:r>
          </a:p>
        </p:txBody>
      </p:sp>
      <p:sp>
        <p:nvSpPr>
          <p:cNvPr id="20487" name="Text Box 16"/>
          <p:cNvSpPr txBox="1">
            <a:spLocks noChangeArrowheads="1"/>
          </p:cNvSpPr>
          <p:nvPr/>
        </p:nvSpPr>
        <p:spPr bwMode="auto">
          <a:xfrm>
            <a:off x="4038600" y="3733800"/>
            <a:ext cx="19478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2"/>
                </a:solidFill>
              </a:rPr>
              <a:t>constructor</a:t>
            </a:r>
          </a:p>
        </p:txBody>
      </p:sp>
      <p:sp>
        <p:nvSpPr>
          <p:cNvPr id="20488" name="Line 17"/>
          <p:cNvSpPr>
            <a:spLocks noChangeShapeType="1"/>
          </p:cNvSpPr>
          <p:nvPr/>
        </p:nvSpPr>
        <p:spPr bwMode="auto">
          <a:xfrm>
            <a:off x="2133600" y="4343400"/>
            <a:ext cx="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Line 18"/>
          <p:cNvSpPr>
            <a:spLocks noChangeShapeType="1"/>
          </p:cNvSpPr>
          <p:nvPr/>
        </p:nvSpPr>
        <p:spPr bwMode="auto">
          <a:xfrm flipH="1">
            <a:off x="4495800" y="4343400"/>
            <a:ext cx="0" cy="12954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Text Box 20"/>
          <p:cNvSpPr txBox="1">
            <a:spLocks noChangeArrowheads="1"/>
          </p:cNvSpPr>
          <p:nvPr/>
        </p:nvSpPr>
        <p:spPr bwMode="auto">
          <a:xfrm>
            <a:off x="6858000" y="3733800"/>
            <a:ext cx="1784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rgbClr val="009900"/>
                </a:solidFill>
              </a:rPr>
              <a:t>parameter</a:t>
            </a:r>
          </a:p>
        </p:txBody>
      </p:sp>
      <p:sp>
        <p:nvSpPr>
          <p:cNvPr id="20492" name="Line 21"/>
          <p:cNvSpPr>
            <a:spLocks noChangeShapeType="1"/>
          </p:cNvSpPr>
          <p:nvPr/>
        </p:nvSpPr>
        <p:spPr bwMode="auto">
          <a:xfrm flipH="1">
            <a:off x="7543800" y="4343400"/>
            <a:ext cx="0" cy="1219200"/>
          </a:xfrm>
          <a:prstGeom prst="line">
            <a:avLst/>
          </a:prstGeom>
          <a:noFill/>
          <a:ln w="50800">
            <a:solidFill>
              <a:srgbClr val="0099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Line 22"/>
          <p:cNvSpPr>
            <a:spLocks noChangeShapeType="1"/>
          </p:cNvSpPr>
          <p:nvPr/>
        </p:nvSpPr>
        <p:spPr bwMode="auto">
          <a:xfrm flipH="1" flipV="1">
            <a:off x="7467600" y="2895600"/>
            <a:ext cx="0" cy="609600"/>
          </a:xfrm>
          <a:prstGeom prst="line">
            <a:avLst/>
          </a:prstGeom>
          <a:noFill/>
          <a:ln w="50800">
            <a:solidFill>
              <a:srgbClr val="0099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Line 23"/>
          <p:cNvSpPr>
            <a:spLocks noChangeShapeType="1"/>
          </p:cNvSpPr>
          <p:nvPr/>
        </p:nvSpPr>
        <p:spPr bwMode="auto">
          <a:xfrm flipV="1">
            <a:off x="5410200" y="2819400"/>
            <a:ext cx="0" cy="6858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Line 24"/>
          <p:cNvSpPr>
            <a:spLocks noChangeShapeType="1"/>
          </p:cNvSpPr>
          <p:nvPr/>
        </p:nvSpPr>
        <p:spPr bwMode="auto">
          <a:xfrm flipV="1">
            <a:off x="2667000" y="2819400"/>
            <a:ext cx="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Scanner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9050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Scanner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Methods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1638</TotalTime>
  <Words>1529</Words>
  <Application>Microsoft Office PowerPoint</Application>
  <PresentationFormat>On-screen Show (4:3)</PresentationFormat>
  <Paragraphs>395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Blank Presentation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</dc:title>
  <dc:subject>Files</dc:subject>
  <dc:creator>A+ Computer Science</dc:creator>
  <cp:keywords>www.apluscompsci.com</cp:keywords>
  <dc:description>Files_x000d_
©A+ Computer Science_x000d_
www.apluscompsci.com</dc:description>
  <cp:lastModifiedBy>jrr</cp:lastModifiedBy>
  <cp:revision>365</cp:revision>
  <dcterms:created xsi:type="dcterms:W3CDTF">1995-06-17T23:31:02Z</dcterms:created>
  <dcterms:modified xsi:type="dcterms:W3CDTF">2016-08-25T01:38:35Z</dcterms:modified>
  <cp:category>www.apluscompsci.com</cp:category>
</cp:coreProperties>
</file>