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6"/>
  </p:notesMasterIdLst>
  <p:sldIdLst>
    <p:sldId id="256" r:id="rId2"/>
    <p:sldId id="267" r:id="rId3"/>
    <p:sldId id="269" r:id="rId4"/>
    <p:sldId id="304" r:id="rId5"/>
    <p:sldId id="270" r:id="rId6"/>
    <p:sldId id="271" r:id="rId7"/>
    <p:sldId id="286" r:id="rId8"/>
    <p:sldId id="272" r:id="rId9"/>
    <p:sldId id="273" r:id="rId10"/>
    <p:sldId id="274" r:id="rId11"/>
    <p:sldId id="278" r:id="rId12"/>
    <p:sldId id="279" r:id="rId13"/>
    <p:sldId id="280" r:id="rId14"/>
    <p:sldId id="281" r:id="rId15"/>
    <p:sldId id="275" r:id="rId16"/>
    <p:sldId id="305" r:id="rId17"/>
    <p:sldId id="306" r:id="rId18"/>
    <p:sldId id="307" r:id="rId19"/>
    <p:sldId id="308" r:id="rId20"/>
    <p:sldId id="288" r:id="rId21"/>
    <p:sldId id="289" r:id="rId22"/>
    <p:sldId id="290" r:id="rId23"/>
    <p:sldId id="309" r:id="rId24"/>
    <p:sldId id="26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3B"/>
    <a:srgbClr val="EC32AE"/>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30" autoAdjust="0"/>
    <p:restoredTop sz="94656"/>
  </p:normalViewPr>
  <p:slideViewPr>
    <p:cSldViewPr snapToGrid="0">
      <p:cViewPr varScale="1">
        <p:scale>
          <a:sx n="62" d="100"/>
          <a:sy n="62" d="100"/>
        </p:scale>
        <p:origin x="93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C9BD19-178E-4EC5-8E1B-FDAEB489249D}" type="datetimeFigureOut">
              <a:rPr lang="en-GB" smtClean="0"/>
              <a:t>24/03/2024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11BF6A-3E73-47F1-8C82-2E6C5A26B350}" type="slidenum">
              <a:rPr lang="en-GB" smtClean="0"/>
              <a:t>‹#›</a:t>
            </a:fld>
            <a:endParaRPr lang="en-GB"/>
          </a:p>
        </p:txBody>
      </p:sp>
    </p:spTree>
    <p:extLst>
      <p:ext uri="{BB962C8B-B14F-4D97-AF65-F5344CB8AC3E}">
        <p14:creationId xmlns:p14="http://schemas.microsoft.com/office/powerpoint/2010/main" val="971697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744247" y="1986448"/>
            <a:ext cx="10566178" cy="3785652"/>
          </a:xfrm>
          <a:prstGeom prst="rect">
            <a:avLst/>
          </a:prstGeom>
          <a:solidFill>
            <a:srgbClr val="3B3B3B"/>
          </a:solidFill>
        </p:spPr>
        <p:txBody>
          <a:bodyPr wrap="square" rtlCol="0">
            <a:spAutoFit/>
          </a:bodyPr>
          <a:lstStyle/>
          <a:p>
            <a:r>
              <a:rPr lang="en-GB" sz="4000" dirty="0">
                <a:solidFill>
                  <a:schemeClr val="accent2"/>
                </a:solidFill>
                <a:latin typeface="Arial Black" panose="020B0A04020102020204" pitchFamily="34" charset="0"/>
              </a:rPr>
              <a:t>G2M insight for Cab Investment firm</a:t>
            </a:r>
          </a:p>
          <a:p>
            <a:endParaRPr lang="en-GB" sz="4000" dirty="0">
              <a:solidFill>
                <a:schemeClr val="accent2"/>
              </a:solidFill>
              <a:latin typeface="Arial Black" panose="020B0A04020102020204" pitchFamily="34" charset="0"/>
            </a:endParaRPr>
          </a:p>
          <a:p>
            <a:endParaRPr lang="en-GB" sz="4000" dirty="0">
              <a:solidFill>
                <a:schemeClr val="accent2"/>
              </a:solidFill>
              <a:latin typeface="Arial Black" panose="020B0A04020102020204" pitchFamily="34" charset="0"/>
            </a:endParaRPr>
          </a:p>
          <a:p>
            <a:r>
              <a:rPr lang="en-GB" sz="4000" b="1" i="0" dirty="0">
                <a:solidFill>
                  <a:schemeClr val="accent2"/>
                </a:solidFill>
                <a:effectLst/>
                <a:latin typeface="Lato Extended"/>
              </a:rPr>
              <a:t>Exploratory Data Analytics</a:t>
            </a:r>
            <a:br>
              <a:rPr lang="en-GB" sz="4000" dirty="0">
                <a:solidFill>
                  <a:schemeClr val="accent2"/>
                </a:solidFill>
              </a:rPr>
            </a:br>
            <a:br>
              <a:rPr lang="en-GB" sz="4000" dirty="0">
                <a:solidFill>
                  <a:schemeClr val="accent2"/>
                </a:solidFill>
              </a:rPr>
            </a:br>
            <a:r>
              <a:rPr lang="en-GB" sz="4000" b="1" i="0" dirty="0">
                <a:solidFill>
                  <a:schemeClr val="accent2"/>
                </a:solidFill>
                <a:effectLst/>
                <a:latin typeface="Lato Extended"/>
              </a:rPr>
              <a:t>Date</a:t>
            </a:r>
            <a:r>
              <a:rPr lang="en-GB" sz="4000" b="0" i="0" dirty="0">
                <a:solidFill>
                  <a:schemeClr val="accent2"/>
                </a:solidFill>
                <a:effectLst/>
                <a:latin typeface="Lato Extended"/>
              </a:rPr>
              <a:t>: </a:t>
            </a:r>
            <a:r>
              <a:rPr lang="en-GB" sz="4000" dirty="0">
                <a:solidFill>
                  <a:schemeClr val="accent2"/>
                </a:solidFill>
                <a:latin typeface="Lato Extended"/>
              </a:rPr>
              <a:t>23</a:t>
            </a:r>
            <a:r>
              <a:rPr lang="en-GB" sz="4000" b="0" i="0" dirty="0">
                <a:solidFill>
                  <a:schemeClr val="accent2"/>
                </a:solidFill>
                <a:effectLst/>
                <a:latin typeface="Lato Extended"/>
              </a:rPr>
              <a:t>-March-2024</a:t>
            </a:r>
            <a:endParaRPr lang="en-US" sz="4000" dirty="0">
              <a:solidFill>
                <a:schemeClr val="accent2"/>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17AD-311C-479C-9507-4C9D2EFE23B5}"/>
              </a:ext>
            </a:extLst>
          </p:cNvPr>
          <p:cNvSpPr>
            <a:spLocks noGrp="1"/>
          </p:cNvSpPr>
          <p:nvPr>
            <p:ph type="title"/>
          </p:nvPr>
        </p:nvSpPr>
        <p:spPr/>
        <p:txBody>
          <a:bodyPr>
            <a:normAutofit/>
          </a:bodyPr>
          <a:lstStyle/>
          <a:p>
            <a:r>
              <a:rPr lang="en-GB" sz="3200" dirty="0">
                <a:solidFill>
                  <a:schemeClr val="accent2"/>
                </a:solidFill>
                <a:latin typeface="Arial Black" panose="020B0A04020102020204" pitchFamily="34" charset="0"/>
              </a:rPr>
              <a:t>Transaction per Year for both Cabs:</a:t>
            </a:r>
          </a:p>
        </p:txBody>
      </p:sp>
      <p:pic>
        <p:nvPicPr>
          <p:cNvPr id="3" name="Picture 2">
            <a:extLst>
              <a:ext uri="{FF2B5EF4-FFF2-40B4-BE49-F238E27FC236}">
                <a16:creationId xmlns:a16="http://schemas.microsoft.com/office/drawing/2014/main" id="{8DC746AA-B4F2-4552-8F9C-86F4D94E0C0F}"/>
              </a:ext>
            </a:extLst>
          </p:cNvPr>
          <p:cNvPicPr>
            <a:picLocks noChangeAspect="1"/>
          </p:cNvPicPr>
          <p:nvPr/>
        </p:nvPicPr>
        <p:blipFill>
          <a:blip r:embed="rId2"/>
          <a:stretch>
            <a:fillRect/>
          </a:stretch>
        </p:blipFill>
        <p:spPr>
          <a:xfrm>
            <a:off x="1414975" y="1974825"/>
            <a:ext cx="8686800" cy="3724275"/>
          </a:xfrm>
          <a:prstGeom prst="rect">
            <a:avLst/>
          </a:prstGeom>
        </p:spPr>
      </p:pic>
      <p:sp>
        <p:nvSpPr>
          <p:cNvPr id="5" name="TextBox 4">
            <a:extLst>
              <a:ext uri="{FF2B5EF4-FFF2-40B4-BE49-F238E27FC236}">
                <a16:creationId xmlns:a16="http://schemas.microsoft.com/office/drawing/2014/main" id="{38101CD1-4DBE-4923-BAF8-AB2A42FCC9BD}"/>
              </a:ext>
            </a:extLst>
          </p:cNvPr>
          <p:cNvSpPr txBox="1"/>
          <p:nvPr/>
        </p:nvSpPr>
        <p:spPr>
          <a:xfrm>
            <a:off x="838200" y="5846544"/>
            <a:ext cx="11245947" cy="646331"/>
          </a:xfrm>
          <a:prstGeom prst="rect">
            <a:avLst/>
          </a:prstGeom>
          <a:noFill/>
        </p:spPr>
        <p:txBody>
          <a:bodyPr wrap="square">
            <a:spAutoFit/>
          </a:bodyPr>
          <a:lstStyle/>
          <a:p>
            <a:pPr marL="342900" indent="-342900">
              <a:buFont typeface="Wingdings" panose="05000000000000000000" pitchFamily="2" charset="2"/>
              <a:buChar char="q"/>
            </a:pPr>
            <a:r>
              <a:rPr lang="en-GB" dirty="0">
                <a:latin typeface="Arial Black" panose="020B0A04020102020204" pitchFamily="34" charset="0"/>
              </a:rPr>
              <a:t>From the graph it shows that on yearly basis no. of transactions for Yellow cab is higher than Pink cab.</a:t>
            </a:r>
          </a:p>
        </p:txBody>
      </p:sp>
    </p:spTree>
    <p:extLst>
      <p:ext uri="{BB962C8B-B14F-4D97-AF65-F5344CB8AC3E}">
        <p14:creationId xmlns:p14="http://schemas.microsoft.com/office/powerpoint/2010/main" val="4215977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BC9A3-F074-43EF-825C-0333962C4838}"/>
              </a:ext>
            </a:extLst>
          </p:cNvPr>
          <p:cNvSpPr>
            <a:spLocks noGrp="1"/>
          </p:cNvSpPr>
          <p:nvPr>
            <p:ph type="title"/>
          </p:nvPr>
        </p:nvSpPr>
        <p:spPr/>
        <p:txBody>
          <a:bodyPr>
            <a:normAutofit/>
          </a:bodyPr>
          <a:lstStyle/>
          <a:p>
            <a:r>
              <a:rPr lang="en-GB" sz="3200" b="1" dirty="0">
                <a:solidFill>
                  <a:schemeClr val="accent2"/>
                </a:solidFill>
                <a:latin typeface="Arial Black" panose="020B0A04020102020204" pitchFamily="34" charset="0"/>
              </a:rPr>
              <a:t>Pink Cab: Price Charged per KM per City</a:t>
            </a:r>
          </a:p>
        </p:txBody>
      </p:sp>
      <p:pic>
        <p:nvPicPr>
          <p:cNvPr id="5" name="Content Placeholder 4">
            <a:extLst>
              <a:ext uri="{FF2B5EF4-FFF2-40B4-BE49-F238E27FC236}">
                <a16:creationId xmlns:a16="http://schemas.microsoft.com/office/drawing/2014/main" id="{B6A74E70-65C0-4F85-8B54-9B1EFC8C77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4912" y="1825625"/>
            <a:ext cx="7680960" cy="4786190"/>
          </a:xfrm>
        </p:spPr>
      </p:pic>
      <p:sp>
        <p:nvSpPr>
          <p:cNvPr id="7" name="TextBox 6">
            <a:extLst>
              <a:ext uri="{FF2B5EF4-FFF2-40B4-BE49-F238E27FC236}">
                <a16:creationId xmlns:a16="http://schemas.microsoft.com/office/drawing/2014/main" id="{7CB53963-383D-4D0C-8D13-6DE2607C7623}"/>
              </a:ext>
            </a:extLst>
          </p:cNvPr>
          <p:cNvSpPr txBox="1"/>
          <p:nvPr/>
        </p:nvSpPr>
        <p:spPr>
          <a:xfrm>
            <a:off x="8601222" y="1850243"/>
            <a:ext cx="2752578" cy="2031325"/>
          </a:xfrm>
          <a:prstGeom prst="rect">
            <a:avLst/>
          </a:prstGeom>
          <a:noFill/>
        </p:spPr>
        <p:txBody>
          <a:bodyPr wrap="square">
            <a:spAutoFit/>
          </a:bodyPr>
          <a:lstStyle/>
          <a:p>
            <a:pPr marL="457200" indent="-457200" algn="ctr">
              <a:buFont typeface="Wingdings" panose="05000000000000000000" pitchFamily="2" charset="2"/>
              <a:buChar char="q"/>
            </a:pPr>
            <a:r>
              <a:rPr lang="en-GB" b="1" dirty="0">
                <a:latin typeface="Arial Black" panose="020B0A04020102020204" pitchFamily="34" charset="0"/>
                <a:ea typeface="+mj-ea"/>
                <a:cs typeface="+mj-cs"/>
              </a:rPr>
              <a:t>For Pink cab all the cities have the same increase in price charge with increase in distance</a:t>
            </a:r>
          </a:p>
        </p:txBody>
      </p:sp>
    </p:spTree>
    <p:extLst>
      <p:ext uri="{BB962C8B-B14F-4D97-AF65-F5344CB8AC3E}">
        <p14:creationId xmlns:p14="http://schemas.microsoft.com/office/powerpoint/2010/main" val="1371986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831F7-08ED-42F9-BACD-F3DB2F331B12}"/>
              </a:ext>
            </a:extLst>
          </p:cNvPr>
          <p:cNvSpPr>
            <a:spLocks noGrp="1"/>
          </p:cNvSpPr>
          <p:nvPr>
            <p:ph type="title"/>
          </p:nvPr>
        </p:nvSpPr>
        <p:spPr>
          <a:xfrm>
            <a:off x="592601" y="224449"/>
            <a:ext cx="11006797" cy="1325563"/>
          </a:xfrm>
        </p:spPr>
        <p:txBody>
          <a:bodyPr>
            <a:normAutofit/>
          </a:bodyPr>
          <a:lstStyle/>
          <a:p>
            <a:r>
              <a:rPr lang="en-GB" sz="3200" b="1" dirty="0">
                <a:solidFill>
                  <a:schemeClr val="accent2"/>
                </a:solidFill>
                <a:latin typeface="Arial Black" panose="020B0A04020102020204" pitchFamily="34" charset="0"/>
              </a:rPr>
              <a:t>Yellow Cab: Price Charged per KM per City</a:t>
            </a:r>
            <a:endParaRPr lang="en-GB" sz="3200" dirty="0"/>
          </a:p>
        </p:txBody>
      </p:sp>
      <p:pic>
        <p:nvPicPr>
          <p:cNvPr id="3" name="Picture 2">
            <a:extLst>
              <a:ext uri="{FF2B5EF4-FFF2-40B4-BE49-F238E27FC236}">
                <a16:creationId xmlns:a16="http://schemas.microsoft.com/office/drawing/2014/main" id="{DF50C8B8-EC6A-4C82-B1A7-EFACD800DBF2}"/>
              </a:ext>
            </a:extLst>
          </p:cNvPr>
          <p:cNvPicPr>
            <a:picLocks noChangeAspect="1"/>
          </p:cNvPicPr>
          <p:nvPr/>
        </p:nvPicPr>
        <p:blipFill>
          <a:blip r:embed="rId2"/>
          <a:stretch>
            <a:fillRect/>
          </a:stretch>
        </p:blipFill>
        <p:spPr>
          <a:xfrm>
            <a:off x="592602" y="1436662"/>
            <a:ext cx="7679202" cy="4795326"/>
          </a:xfrm>
          <a:prstGeom prst="rect">
            <a:avLst/>
          </a:prstGeom>
        </p:spPr>
      </p:pic>
      <p:sp>
        <p:nvSpPr>
          <p:cNvPr id="5" name="TextBox 4">
            <a:extLst>
              <a:ext uri="{FF2B5EF4-FFF2-40B4-BE49-F238E27FC236}">
                <a16:creationId xmlns:a16="http://schemas.microsoft.com/office/drawing/2014/main" id="{283BF92E-E29A-4AF8-9D18-46D008F14AE7}"/>
              </a:ext>
            </a:extLst>
          </p:cNvPr>
          <p:cNvSpPr txBox="1"/>
          <p:nvPr/>
        </p:nvSpPr>
        <p:spPr>
          <a:xfrm>
            <a:off x="8703212" y="2736838"/>
            <a:ext cx="2731925" cy="2031325"/>
          </a:xfrm>
          <a:prstGeom prst="rect">
            <a:avLst/>
          </a:prstGeom>
          <a:noFill/>
        </p:spPr>
        <p:txBody>
          <a:bodyPr wrap="square">
            <a:spAutoFit/>
          </a:bodyPr>
          <a:lstStyle/>
          <a:p>
            <a:pPr marL="342900" indent="-342900" algn="ctr">
              <a:buFont typeface="Wingdings" panose="05000000000000000000" pitchFamily="2" charset="2"/>
              <a:buChar char="q"/>
            </a:pPr>
            <a:r>
              <a:rPr lang="en-GB" dirty="0">
                <a:latin typeface="Arial Black" panose="020B0A04020102020204" pitchFamily="34" charset="0"/>
              </a:rPr>
              <a:t>In New York City the Price charged for Yellow Cab is more in comparison to the other cities</a:t>
            </a:r>
          </a:p>
        </p:txBody>
      </p:sp>
    </p:spTree>
    <p:extLst>
      <p:ext uri="{BB962C8B-B14F-4D97-AF65-F5344CB8AC3E}">
        <p14:creationId xmlns:p14="http://schemas.microsoft.com/office/powerpoint/2010/main" val="1192798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E2CBB-B34B-4EF1-8ED4-F3DBA32E09EC}"/>
              </a:ext>
            </a:extLst>
          </p:cNvPr>
          <p:cNvSpPr>
            <a:spLocks noGrp="1"/>
          </p:cNvSpPr>
          <p:nvPr>
            <p:ph type="title"/>
          </p:nvPr>
        </p:nvSpPr>
        <p:spPr/>
        <p:txBody>
          <a:bodyPr>
            <a:normAutofit/>
          </a:bodyPr>
          <a:lstStyle/>
          <a:p>
            <a:r>
              <a:rPr lang="en-GB" sz="3200" dirty="0">
                <a:solidFill>
                  <a:schemeClr val="accent2"/>
                </a:solidFill>
                <a:latin typeface="Arial Black" panose="020B0A04020102020204" pitchFamily="34" charset="0"/>
              </a:rPr>
              <a:t>Cab Users per City:</a:t>
            </a:r>
          </a:p>
        </p:txBody>
      </p:sp>
      <p:pic>
        <p:nvPicPr>
          <p:cNvPr id="3" name="Picture 2">
            <a:extLst>
              <a:ext uri="{FF2B5EF4-FFF2-40B4-BE49-F238E27FC236}">
                <a16:creationId xmlns:a16="http://schemas.microsoft.com/office/drawing/2014/main" id="{D31FAF57-8ABC-4ECE-80A7-C65383B21709}"/>
              </a:ext>
            </a:extLst>
          </p:cNvPr>
          <p:cNvPicPr>
            <a:picLocks noChangeAspect="1"/>
          </p:cNvPicPr>
          <p:nvPr/>
        </p:nvPicPr>
        <p:blipFill>
          <a:blip r:embed="rId2"/>
          <a:stretch>
            <a:fillRect/>
          </a:stretch>
        </p:blipFill>
        <p:spPr>
          <a:xfrm>
            <a:off x="661183" y="1911350"/>
            <a:ext cx="7835704" cy="4581525"/>
          </a:xfrm>
          <a:prstGeom prst="rect">
            <a:avLst/>
          </a:prstGeom>
        </p:spPr>
      </p:pic>
      <p:sp>
        <p:nvSpPr>
          <p:cNvPr id="5" name="TextBox 4">
            <a:extLst>
              <a:ext uri="{FF2B5EF4-FFF2-40B4-BE49-F238E27FC236}">
                <a16:creationId xmlns:a16="http://schemas.microsoft.com/office/drawing/2014/main" id="{F361A40B-622A-473C-B530-C081E2445427}"/>
              </a:ext>
            </a:extLst>
          </p:cNvPr>
          <p:cNvSpPr txBox="1"/>
          <p:nvPr/>
        </p:nvSpPr>
        <p:spPr>
          <a:xfrm>
            <a:off x="8643938" y="2031715"/>
            <a:ext cx="2886879" cy="2031325"/>
          </a:xfrm>
          <a:prstGeom prst="rect">
            <a:avLst/>
          </a:prstGeom>
          <a:noFill/>
        </p:spPr>
        <p:txBody>
          <a:bodyPr wrap="square">
            <a:spAutoFit/>
          </a:bodyPr>
          <a:lstStyle/>
          <a:p>
            <a:pPr marL="342900" indent="-342900" algn="ctr">
              <a:buFont typeface="Wingdings" panose="05000000000000000000" pitchFamily="2" charset="2"/>
              <a:buChar char="q"/>
            </a:pPr>
            <a:r>
              <a:rPr lang="en-GB" dirty="0">
                <a:latin typeface="Arial Black" panose="020B0A04020102020204" pitchFamily="34" charset="0"/>
              </a:rPr>
              <a:t>New York City has the highest Cab users with 28% followed by Chicago with 16% and Los Angeles with 13%</a:t>
            </a:r>
          </a:p>
        </p:txBody>
      </p:sp>
    </p:spTree>
    <p:extLst>
      <p:ext uri="{BB962C8B-B14F-4D97-AF65-F5344CB8AC3E}">
        <p14:creationId xmlns:p14="http://schemas.microsoft.com/office/powerpoint/2010/main" val="2918859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E1FB-D600-4CFD-8126-718015D0E04B}"/>
              </a:ext>
            </a:extLst>
          </p:cNvPr>
          <p:cNvSpPr>
            <a:spLocks noGrp="1"/>
          </p:cNvSpPr>
          <p:nvPr>
            <p:ph type="title"/>
          </p:nvPr>
        </p:nvSpPr>
        <p:spPr>
          <a:xfrm>
            <a:off x="838200" y="365125"/>
            <a:ext cx="10515600" cy="922069"/>
          </a:xfrm>
        </p:spPr>
        <p:txBody>
          <a:bodyPr>
            <a:normAutofit/>
          </a:bodyPr>
          <a:lstStyle/>
          <a:p>
            <a:r>
              <a:rPr lang="en-GB" sz="3200" dirty="0">
                <a:solidFill>
                  <a:schemeClr val="accent2"/>
                </a:solidFill>
                <a:latin typeface="Arial Black" panose="020B0A04020102020204" pitchFamily="34" charset="0"/>
              </a:rPr>
              <a:t>Transaction per City for both Cabs:</a:t>
            </a:r>
          </a:p>
        </p:txBody>
      </p:sp>
      <p:pic>
        <p:nvPicPr>
          <p:cNvPr id="3" name="Picture 2">
            <a:extLst>
              <a:ext uri="{FF2B5EF4-FFF2-40B4-BE49-F238E27FC236}">
                <a16:creationId xmlns:a16="http://schemas.microsoft.com/office/drawing/2014/main" id="{55ED89D2-163E-494D-A6A9-AE72C0FC0BC2}"/>
              </a:ext>
            </a:extLst>
          </p:cNvPr>
          <p:cNvPicPr>
            <a:picLocks noChangeAspect="1"/>
          </p:cNvPicPr>
          <p:nvPr/>
        </p:nvPicPr>
        <p:blipFill>
          <a:blip r:embed="rId2"/>
          <a:stretch>
            <a:fillRect/>
          </a:stretch>
        </p:blipFill>
        <p:spPr>
          <a:xfrm>
            <a:off x="737895" y="1527834"/>
            <a:ext cx="5564432" cy="3802331"/>
          </a:xfrm>
          <a:prstGeom prst="rect">
            <a:avLst/>
          </a:prstGeom>
        </p:spPr>
      </p:pic>
      <p:pic>
        <p:nvPicPr>
          <p:cNvPr id="4" name="Picture 3">
            <a:extLst>
              <a:ext uri="{FF2B5EF4-FFF2-40B4-BE49-F238E27FC236}">
                <a16:creationId xmlns:a16="http://schemas.microsoft.com/office/drawing/2014/main" id="{747DD870-AE5E-4F8F-BEF4-C29C7D3B1E53}"/>
              </a:ext>
            </a:extLst>
          </p:cNvPr>
          <p:cNvPicPr>
            <a:picLocks noChangeAspect="1"/>
          </p:cNvPicPr>
          <p:nvPr/>
        </p:nvPicPr>
        <p:blipFill>
          <a:blip r:embed="rId3"/>
          <a:stretch>
            <a:fillRect/>
          </a:stretch>
        </p:blipFill>
        <p:spPr>
          <a:xfrm>
            <a:off x="6609472" y="1379708"/>
            <a:ext cx="5441192" cy="4120759"/>
          </a:xfrm>
          <a:prstGeom prst="rect">
            <a:avLst/>
          </a:prstGeom>
        </p:spPr>
      </p:pic>
      <p:sp>
        <p:nvSpPr>
          <p:cNvPr id="6" name="TextBox 5">
            <a:extLst>
              <a:ext uri="{FF2B5EF4-FFF2-40B4-BE49-F238E27FC236}">
                <a16:creationId xmlns:a16="http://schemas.microsoft.com/office/drawing/2014/main" id="{0C305182-A90D-44F1-8671-105029791D33}"/>
              </a:ext>
            </a:extLst>
          </p:cNvPr>
          <p:cNvSpPr txBox="1"/>
          <p:nvPr/>
        </p:nvSpPr>
        <p:spPr>
          <a:xfrm>
            <a:off x="1026943" y="5678883"/>
            <a:ext cx="11165058"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Transaction for Yellow Cab is highest in New York City(31.3%). </a:t>
            </a:r>
          </a:p>
          <a:p>
            <a:pPr marL="285750" indent="-285750">
              <a:buFont typeface="Wingdings" panose="05000000000000000000" pitchFamily="2" charset="2"/>
              <a:buChar char="q"/>
            </a:pPr>
            <a:r>
              <a:rPr lang="en-GB" dirty="0">
                <a:latin typeface="Arial Black" panose="020B0A04020102020204" pitchFamily="34" charset="0"/>
              </a:rPr>
              <a:t>Transaction for Pink Cab is highest in Los Angeles City (23.5%).</a:t>
            </a:r>
          </a:p>
        </p:txBody>
      </p:sp>
      <p:sp>
        <p:nvSpPr>
          <p:cNvPr id="10" name="Arrow: Right 9">
            <a:extLst>
              <a:ext uri="{FF2B5EF4-FFF2-40B4-BE49-F238E27FC236}">
                <a16:creationId xmlns:a16="http://schemas.microsoft.com/office/drawing/2014/main" id="{9EC249F7-B9A6-4CB2-866B-B4BC4A348789}"/>
              </a:ext>
            </a:extLst>
          </p:cNvPr>
          <p:cNvSpPr/>
          <p:nvPr/>
        </p:nvSpPr>
        <p:spPr>
          <a:xfrm>
            <a:off x="4389120" y="5020676"/>
            <a:ext cx="633046" cy="1562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Right 10">
            <a:extLst>
              <a:ext uri="{FF2B5EF4-FFF2-40B4-BE49-F238E27FC236}">
                <a16:creationId xmlns:a16="http://schemas.microsoft.com/office/drawing/2014/main" id="{0056F395-1BE7-455D-A189-9BCE0A979CFE}"/>
              </a:ext>
            </a:extLst>
          </p:cNvPr>
          <p:cNvSpPr/>
          <p:nvPr/>
        </p:nvSpPr>
        <p:spPr>
          <a:xfrm>
            <a:off x="6879101" y="4822240"/>
            <a:ext cx="562707" cy="198436"/>
          </a:xfrm>
          <a:prstGeom prst="rightArrow">
            <a:avLst>
              <a:gd name="adj1" fmla="val 50000"/>
              <a:gd name="adj2"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07931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61C62-2203-4F7E-92F9-8C2B366126FE}"/>
              </a:ext>
            </a:extLst>
          </p:cNvPr>
          <p:cNvSpPr>
            <a:spLocks noGrp="1"/>
          </p:cNvSpPr>
          <p:nvPr>
            <p:ph type="title"/>
          </p:nvPr>
        </p:nvSpPr>
        <p:spPr/>
        <p:txBody>
          <a:bodyPr>
            <a:normAutofit/>
          </a:bodyPr>
          <a:lstStyle/>
          <a:p>
            <a:r>
              <a:rPr lang="en-GB" sz="3200" dirty="0">
                <a:solidFill>
                  <a:schemeClr val="accent2"/>
                </a:solidFill>
                <a:latin typeface="Arial Black" panose="020B0A04020102020204" pitchFamily="34" charset="0"/>
              </a:rPr>
              <a:t>Profit Margin per year for both Cabs:</a:t>
            </a:r>
          </a:p>
        </p:txBody>
      </p:sp>
      <p:pic>
        <p:nvPicPr>
          <p:cNvPr id="3" name="Picture 2">
            <a:extLst>
              <a:ext uri="{FF2B5EF4-FFF2-40B4-BE49-F238E27FC236}">
                <a16:creationId xmlns:a16="http://schemas.microsoft.com/office/drawing/2014/main" id="{9BEE8306-D969-4877-81C9-6C90C652BA2A}"/>
              </a:ext>
            </a:extLst>
          </p:cNvPr>
          <p:cNvPicPr>
            <a:picLocks noChangeAspect="1"/>
          </p:cNvPicPr>
          <p:nvPr/>
        </p:nvPicPr>
        <p:blipFill>
          <a:blip r:embed="rId2"/>
          <a:stretch>
            <a:fillRect/>
          </a:stretch>
        </p:blipFill>
        <p:spPr>
          <a:xfrm>
            <a:off x="308317" y="2024062"/>
            <a:ext cx="5638800" cy="2809875"/>
          </a:xfrm>
          <a:prstGeom prst="rect">
            <a:avLst/>
          </a:prstGeom>
        </p:spPr>
      </p:pic>
      <p:pic>
        <p:nvPicPr>
          <p:cNvPr id="4" name="Picture 3">
            <a:extLst>
              <a:ext uri="{FF2B5EF4-FFF2-40B4-BE49-F238E27FC236}">
                <a16:creationId xmlns:a16="http://schemas.microsoft.com/office/drawing/2014/main" id="{5E1E916B-91FF-4629-B36F-2B9A34B1BC86}"/>
              </a:ext>
            </a:extLst>
          </p:cNvPr>
          <p:cNvPicPr>
            <a:picLocks noChangeAspect="1"/>
          </p:cNvPicPr>
          <p:nvPr/>
        </p:nvPicPr>
        <p:blipFill>
          <a:blip r:embed="rId3"/>
          <a:stretch>
            <a:fillRect/>
          </a:stretch>
        </p:blipFill>
        <p:spPr>
          <a:xfrm>
            <a:off x="6096000" y="2052637"/>
            <a:ext cx="5448300" cy="2781300"/>
          </a:xfrm>
          <a:prstGeom prst="rect">
            <a:avLst/>
          </a:prstGeom>
        </p:spPr>
      </p:pic>
      <p:sp>
        <p:nvSpPr>
          <p:cNvPr id="6" name="TextBox 5">
            <a:extLst>
              <a:ext uri="{FF2B5EF4-FFF2-40B4-BE49-F238E27FC236}">
                <a16:creationId xmlns:a16="http://schemas.microsoft.com/office/drawing/2014/main" id="{CCB95D8F-28FF-4512-9DF3-F5C28692B05E}"/>
              </a:ext>
            </a:extLst>
          </p:cNvPr>
          <p:cNvSpPr txBox="1"/>
          <p:nvPr/>
        </p:nvSpPr>
        <p:spPr>
          <a:xfrm>
            <a:off x="689317" y="5195886"/>
            <a:ext cx="11226018" cy="646331"/>
          </a:xfrm>
          <a:prstGeom prst="rect">
            <a:avLst/>
          </a:prstGeom>
          <a:noFill/>
        </p:spPr>
        <p:txBody>
          <a:bodyPr wrap="square">
            <a:spAutoFit/>
          </a:bodyPr>
          <a:lstStyle/>
          <a:p>
            <a:pPr marL="342900" indent="-342900">
              <a:buFont typeface="Wingdings" panose="05000000000000000000" pitchFamily="2" charset="2"/>
              <a:buChar char="q"/>
            </a:pPr>
            <a:r>
              <a:rPr lang="en-GB" dirty="0">
                <a:latin typeface="Arial Black" panose="020B0A04020102020204" pitchFamily="34" charset="0"/>
              </a:rPr>
              <a:t>From the Graphs, it shows that the Yellow cab has a higher Profit Margin (Price Charged - Cost of Trip) compared to Pink cab.</a:t>
            </a:r>
          </a:p>
        </p:txBody>
      </p:sp>
    </p:spTree>
    <p:extLst>
      <p:ext uri="{BB962C8B-B14F-4D97-AF65-F5344CB8AC3E}">
        <p14:creationId xmlns:p14="http://schemas.microsoft.com/office/powerpoint/2010/main" val="782420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55493-51A4-1A05-F382-5657AEB5EA44}"/>
              </a:ext>
            </a:extLst>
          </p:cNvPr>
          <p:cNvSpPr>
            <a:spLocks noGrp="1"/>
          </p:cNvSpPr>
          <p:nvPr>
            <p:ph type="title"/>
          </p:nvPr>
        </p:nvSpPr>
        <p:spPr>
          <a:solidFill>
            <a:schemeClr val="bg1"/>
          </a:solidFill>
        </p:spPr>
        <p:txBody>
          <a:bodyPr>
            <a:normAutofit/>
          </a:bodyPr>
          <a:lstStyle/>
          <a:p>
            <a:r>
              <a:rPr lang="en-GB" sz="4000" b="1" dirty="0">
                <a:solidFill>
                  <a:schemeClr val="accent2"/>
                </a:solidFill>
                <a:latin typeface="+mn-lt"/>
              </a:rPr>
              <a:t>Company and Payment mode Analysis</a:t>
            </a:r>
          </a:p>
        </p:txBody>
      </p:sp>
      <p:sp>
        <p:nvSpPr>
          <p:cNvPr id="8" name="Content Placeholder 7">
            <a:extLst>
              <a:ext uri="{FF2B5EF4-FFF2-40B4-BE49-F238E27FC236}">
                <a16:creationId xmlns:a16="http://schemas.microsoft.com/office/drawing/2014/main" id="{E3EB0D51-888A-9B3E-136F-8C311CB82FEA}"/>
              </a:ext>
            </a:extLst>
          </p:cNvPr>
          <p:cNvSpPr>
            <a:spLocks noGrp="1"/>
          </p:cNvSpPr>
          <p:nvPr>
            <p:ph sz="half" idx="2"/>
          </p:nvPr>
        </p:nvSpPr>
        <p:spPr/>
        <p:txBody>
          <a:bodyPr>
            <a:normAutofit/>
          </a:bodyPr>
          <a:lstStyle/>
          <a:p>
            <a:pPr algn="just"/>
            <a:r>
              <a:rPr lang="en-GB" sz="2000" dirty="0"/>
              <a:t>The choice between card and cash transactions may reflect customer preferences. </a:t>
            </a:r>
          </a:p>
          <a:p>
            <a:pPr algn="just"/>
            <a:r>
              <a:rPr lang="en-GB" sz="2000" dirty="0"/>
              <a:t>Yellow cab has higher card transaction rate indicating they are technologically advanced.</a:t>
            </a:r>
          </a:p>
          <a:p>
            <a:pPr algn="just"/>
            <a:r>
              <a:rPr lang="en-GB" sz="2000" dirty="0"/>
              <a:t>Indicate that Yellow cab serves a broad spectrum of customers with varying payment preferences.</a:t>
            </a:r>
          </a:p>
          <a:p>
            <a:pPr algn="just"/>
            <a:r>
              <a:rPr lang="en-GB" sz="2000" dirty="0"/>
              <a:t>Yellow cab might have invested in efficient systems that allow for seamless processing of both card and cash transactions.</a:t>
            </a:r>
          </a:p>
        </p:txBody>
      </p:sp>
      <p:sp>
        <p:nvSpPr>
          <p:cNvPr id="6" name="Content Placeholder 5">
            <a:extLst>
              <a:ext uri="{FF2B5EF4-FFF2-40B4-BE49-F238E27FC236}">
                <a16:creationId xmlns:a16="http://schemas.microsoft.com/office/drawing/2014/main" id="{C3CB4B1C-92E9-ED4E-6DB5-583C7023BF33}"/>
              </a:ext>
            </a:extLst>
          </p:cNvPr>
          <p:cNvSpPr>
            <a:spLocks noGrp="1"/>
          </p:cNvSpPr>
          <p:nvPr>
            <p:ph sz="half" idx="1"/>
          </p:nvPr>
        </p:nvSpPr>
        <p:spPr/>
        <p:txBody>
          <a:bodyPr/>
          <a:lstStyle/>
          <a:p>
            <a:endParaRPr lang="en-IN"/>
          </a:p>
        </p:txBody>
      </p:sp>
      <p:pic>
        <p:nvPicPr>
          <p:cNvPr id="1028" name="Picture 4">
            <a:extLst>
              <a:ext uri="{FF2B5EF4-FFF2-40B4-BE49-F238E27FC236}">
                <a16:creationId xmlns:a16="http://schemas.microsoft.com/office/drawing/2014/main" id="{330C1B6D-5C4F-61D6-87C7-EE2578B4EC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381" y="2084476"/>
            <a:ext cx="5470431" cy="4071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186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1D36B-6D6E-098F-77CD-87B59C10D869}"/>
              </a:ext>
            </a:extLst>
          </p:cNvPr>
          <p:cNvSpPr>
            <a:spLocks noGrp="1"/>
          </p:cNvSpPr>
          <p:nvPr>
            <p:ph type="title"/>
          </p:nvPr>
        </p:nvSpPr>
        <p:spPr>
          <a:solidFill>
            <a:schemeClr val="bg1"/>
          </a:solidFill>
        </p:spPr>
        <p:txBody>
          <a:bodyPr>
            <a:normAutofit/>
          </a:bodyPr>
          <a:lstStyle/>
          <a:p>
            <a:r>
              <a:rPr lang="en-GB" sz="4000" b="1" dirty="0">
                <a:solidFill>
                  <a:schemeClr val="accent2"/>
                </a:solidFill>
                <a:latin typeface="+mn-lt"/>
              </a:rPr>
              <a:t>Company and Gender Analysis</a:t>
            </a:r>
          </a:p>
        </p:txBody>
      </p:sp>
      <p:sp>
        <p:nvSpPr>
          <p:cNvPr id="4" name="Content Placeholder 3">
            <a:extLst>
              <a:ext uri="{FF2B5EF4-FFF2-40B4-BE49-F238E27FC236}">
                <a16:creationId xmlns:a16="http://schemas.microsoft.com/office/drawing/2014/main" id="{2233F01E-DD93-DBAD-E457-D81B6DF28515}"/>
              </a:ext>
            </a:extLst>
          </p:cNvPr>
          <p:cNvSpPr>
            <a:spLocks noGrp="1"/>
          </p:cNvSpPr>
          <p:nvPr>
            <p:ph sz="half" idx="2"/>
          </p:nvPr>
        </p:nvSpPr>
        <p:spPr/>
        <p:txBody>
          <a:bodyPr>
            <a:normAutofit/>
          </a:bodyPr>
          <a:lstStyle/>
          <a:p>
            <a:pPr algn="just"/>
            <a:r>
              <a:rPr lang="en-GB" sz="2000" dirty="0"/>
              <a:t>From the graph it can be seen that customer base is higher for yellow cab than pink cab.</a:t>
            </a:r>
          </a:p>
          <a:p>
            <a:pPr algn="just"/>
            <a:r>
              <a:rPr lang="en-GB" sz="2000" dirty="0"/>
              <a:t>Building a brand that is inclusive and relatable to a diverse audience can enhance market appeal.</a:t>
            </a:r>
          </a:p>
          <a:p>
            <a:pPr algn="just"/>
            <a:r>
              <a:rPr lang="en-GB" sz="2000" dirty="0"/>
              <a:t>The higher number of male consumers can be due to the population base.</a:t>
            </a:r>
          </a:p>
          <a:p>
            <a:pPr algn="just"/>
            <a:r>
              <a:rPr lang="en-GB" sz="2000" dirty="0"/>
              <a:t>The marketing and branding strategies employed by both companies may inadvertently target or resonate more with male consumers.</a:t>
            </a:r>
          </a:p>
        </p:txBody>
      </p:sp>
      <p:sp>
        <p:nvSpPr>
          <p:cNvPr id="5" name="Content Placeholder 4">
            <a:extLst>
              <a:ext uri="{FF2B5EF4-FFF2-40B4-BE49-F238E27FC236}">
                <a16:creationId xmlns:a16="http://schemas.microsoft.com/office/drawing/2014/main" id="{07570255-E3A2-B54F-4A7A-5F6E4CA629B6}"/>
              </a:ext>
            </a:extLst>
          </p:cNvPr>
          <p:cNvSpPr>
            <a:spLocks noGrp="1"/>
          </p:cNvSpPr>
          <p:nvPr>
            <p:ph sz="half" idx="1"/>
          </p:nvPr>
        </p:nvSpPr>
        <p:spPr/>
        <p:txBody>
          <a:bodyPr/>
          <a:lstStyle/>
          <a:p>
            <a:endParaRPr lang="en-IN"/>
          </a:p>
        </p:txBody>
      </p:sp>
      <p:pic>
        <p:nvPicPr>
          <p:cNvPr id="2050" name="Picture 2">
            <a:extLst>
              <a:ext uri="{FF2B5EF4-FFF2-40B4-BE49-F238E27FC236}">
                <a16:creationId xmlns:a16="http://schemas.microsoft.com/office/drawing/2014/main" id="{0ED3033E-7A89-CA06-487E-7FD3FC2628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113" y="2106595"/>
            <a:ext cx="5649875" cy="4205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595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56D02-4FAB-73BF-C6F5-A23966FBB64E}"/>
              </a:ext>
            </a:extLst>
          </p:cNvPr>
          <p:cNvSpPr>
            <a:spLocks noGrp="1"/>
          </p:cNvSpPr>
          <p:nvPr>
            <p:ph type="title"/>
          </p:nvPr>
        </p:nvSpPr>
        <p:spPr>
          <a:solidFill>
            <a:schemeClr val="bg1"/>
          </a:solidFill>
        </p:spPr>
        <p:txBody>
          <a:bodyPr>
            <a:normAutofit/>
          </a:bodyPr>
          <a:lstStyle/>
          <a:p>
            <a:r>
              <a:rPr lang="en-GB" sz="4000" b="1" dirty="0">
                <a:solidFill>
                  <a:schemeClr val="accent2"/>
                </a:solidFill>
                <a:latin typeface="+mn-lt"/>
              </a:rPr>
              <a:t>Yearly Cab Users Analysis</a:t>
            </a:r>
          </a:p>
        </p:txBody>
      </p:sp>
      <p:sp>
        <p:nvSpPr>
          <p:cNvPr id="4" name="Content Placeholder 3">
            <a:extLst>
              <a:ext uri="{FF2B5EF4-FFF2-40B4-BE49-F238E27FC236}">
                <a16:creationId xmlns:a16="http://schemas.microsoft.com/office/drawing/2014/main" id="{E9FBE9BC-5046-D074-0D87-DDF8323B165C}"/>
              </a:ext>
            </a:extLst>
          </p:cNvPr>
          <p:cNvSpPr>
            <a:spLocks noGrp="1"/>
          </p:cNvSpPr>
          <p:nvPr>
            <p:ph sz="half" idx="2"/>
          </p:nvPr>
        </p:nvSpPr>
        <p:spPr/>
        <p:txBody>
          <a:bodyPr>
            <a:normAutofit/>
          </a:bodyPr>
          <a:lstStyle/>
          <a:p>
            <a:pPr algn="just"/>
            <a:r>
              <a:rPr lang="en-GB" sz="2000" dirty="0"/>
              <a:t>The increase in cab usage from 2016 to 2017 suggests potential market growth.</a:t>
            </a:r>
          </a:p>
          <a:p>
            <a:pPr algn="just"/>
            <a:r>
              <a:rPr lang="en-GB" sz="2000" dirty="0"/>
              <a:t>The graph suggests that the customer base of yellow cab is minimum 3 times higher than pink cab.</a:t>
            </a:r>
          </a:p>
          <a:p>
            <a:pPr algn="just"/>
            <a:r>
              <a:rPr lang="en-GB" sz="2000" dirty="0"/>
              <a:t>Higher usage in 2017 may be attributed to increased customer satisfaction or loyalty, potentially due to improved service quality or better user experiences.</a:t>
            </a:r>
          </a:p>
        </p:txBody>
      </p:sp>
      <p:sp>
        <p:nvSpPr>
          <p:cNvPr id="5" name="Content Placeholder 4">
            <a:extLst>
              <a:ext uri="{FF2B5EF4-FFF2-40B4-BE49-F238E27FC236}">
                <a16:creationId xmlns:a16="http://schemas.microsoft.com/office/drawing/2014/main" id="{988CCC61-5A55-DDF0-D952-20CB4CDF759A}"/>
              </a:ext>
            </a:extLst>
          </p:cNvPr>
          <p:cNvSpPr>
            <a:spLocks noGrp="1"/>
          </p:cNvSpPr>
          <p:nvPr>
            <p:ph sz="half" idx="1"/>
          </p:nvPr>
        </p:nvSpPr>
        <p:spPr/>
        <p:txBody>
          <a:bodyPr/>
          <a:lstStyle/>
          <a:p>
            <a:endParaRPr lang="en-IN"/>
          </a:p>
        </p:txBody>
      </p:sp>
      <p:pic>
        <p:nvPicPr>
          <p:cNvPr id="3074" name="Picture 2">
            <a:extLst>
              <a:ext uri="{FF2B5EF4-FFF2-40B4-BE49-F238E27FC236}">
                <a16:creationId xmlns:a16="http://schemas.microsoft.com/office/drawing/2014/main" id="{EA52FE79-D6A5-6C97-EE9C-FAB370E292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80" y="1769523"/>
            <a:ext cx="5996820" cy="4463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4384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2C3A4-1300-A766-D3F2-76DBBD3F96BF}"/>
              </a:ext>
            </a:extLst>
          </p:cNvPr>
          <p:cNvSpPr>
            <a:spLocks noGrp="1"/>
          </p:cNvSpPr>
          <p:nvPr>
            <p:ph type="title"/>
          </p:nvPr>
        </p:nvSpPr>
        <p:spPr>
          <a:solidFill>
            <a:schemeClr val="bg1"/>
          </a:solidFill>
        </p:spPr>
        <p:txBody>
          <a:bodyPr>
            <a:normAutofit/>
          </a:bodyPr>
          <a:lstStyle/>
          <a:p>
            <a:r>
              <a:rPr lang="en-GB" sz="4000" b="1" dirty="0">
                <a:solidFill>
                  <a:schemeClr val="accent2"/>
                </a:solidFill>
                <a:latin typeface="+mn-lt"/>
              </a:rPr>
              <a:t>Profit Analysis</a:t>
            </a:r>
          </a:p>
        </p:txBody>
      </p:sp>
      <p:sp>
        <p:nvSpPr>
          <p:cNvPr id="4" name="Content Placeholder 3">
            <a:extLst>
              <a:ext uri="{FF2B5EF4-FFF2-40B4-BE49-F238E27FC236}">
                <a16:creationId xmlns:a16="http://schemas.microsoft.com/office/drawing/2014/main" id="{F3280151-3433-EAD4-4DE9-E6C300D16FA0}"/>
              </a:ext>
            </a:extLst>
          </p:cNvPr>
          <p:cNvSpPr>
            <a:spLocks noGrp="1"/>
          </p:cNvSpPr>
          <p:nvPr>
            <p:ph sz="half" idx="1"/>
          </p:nvPr>
        </p:nvSpPr>
        <p:spPr/>
        <p:txBody>
          <a:bodyPr/>
          <a:lstStyle/>
          <a:p>
            <a:endParaRPr lang="en-IN"/>
          </a:p>
        </p:txBody>
      </p:sp>
      <p:sp>
        <p:nvSpPr>
          <p:cNvPr id="6" name="Content Placeholder 5">
            <a:extLst>
              <a:ext uri="{FF2B5EF4-FFF2-40B4-BE49-F238E27FC236}">
                <a16:creationId xmlns:a16="http://schemas.microsoft.com/office/drawing/2014/main" id="{A6BBFF3F-D29E-F2DF-387D-B3222AFA6361}"/>
              </a:ext>
            </a:extLst>
          </p:cNvPr>
          <p:cNvSpPr>
            <a:spLocks noGrp="1"/>
          </p:cNvSpPr>
          <p:nvPr>
            <p:ph sz="half" idx="2"/>
          </p:nvPr>
        </p:nvSpPr>
        <p:spPr/>
        <p:txBody>
          <a:bodyPr/>
          <a:lstStyle/>
          <a:p>
            <a:endParaRPr lang="en-IN"/>
          </a:p>
        </p:txBody>
      </p:sp>
      <p:pic>
        <p:nvPicPr>
          <p:cNvPr id="4098" name="Picture 2">
            <a:extLst>
              <a:ext uri="{FF2B5EF4-FFF2-40B4-BE49-F238E27FC236}">
                <a16:creationId xmlns:a16="http://schemas.microsoft.com/office/drawing/2014/main" id="{F0B6CBE9-92A3-D41B-BD4D-59A1E15ED4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8042" y="365125"/>
            <a:ext cx="6328452" cy="6328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155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400" dirty="0">
                <a:solidFill>
                  <a:srgbClr val="FF6600"/>
                </a:solidFill>
              </a:rPr>
              <a:t>         </a:t>
            </a:r>
          </a:p>
          <a:p>
            <a:pPr algn="just"/>
            <a:r>
              <a:rPr lang="en-US" sz="2400" dirty="0">
                <a:solidFill>
                  <a:srgbClr val="FF6600"/>
                </a:solidFill>
              </a:rPr>
              <a:t>         Description</a:t>
            </a:r>
          </a:p>
          <a:p>
            <a:pPr algn="just"/>
            <a:r>
              <a:rPr lang="en-US" dirty="0">
                <a:solidFill>
                  <a:srgbClr val="FF6600"/>
                </a:solidFill>
              </a:rPr>
              <a:t>         </a:t>
            </a:r>
            <a:r>
              <a:rPr lang="en-US" sz="2400" dirty="0">
                <a:solidFill>
                  <a:srgbClr val="FF6600"/>
                </a:solidFill>
              </a:rPr>
              <a:t>Executive Summary</a:t>
            </a:r>
          </a:p>
          <a:p>
            <a:pPr algn="just"/>
            <a:r>
              <a:rPr lang="en-US" sz="2400" dirty="0">
                <a:solidFill>
                  <a:srgbClr val="FF6600"/>
                </a:solidFill>
              </a:rPr>
              <a:t>         Approach</a:t>
            </a:r>
          </a:p>
          <a:p>
            <a:pPr algn="just"/>
            <a:r>
              <a:rPr lang="en-US" sz="2400" dirty="0">
                <a:solidFill>
                  <a:srgbClr val="FF6600"/>
                </a:solidFill>
              </a:rPr>
              <a:t>         EDA</a:t>
            </a:r>
          </a:p>
          <a:p>
            <a:pPr algn="just"/>
            <a:r>
              <a:rPr lang="en-US" sz="2400" dirty="0">
                <a:solidFill>
                  <a:srgbClr val="FF6600"/>
                </a:solidFill>
              </a:rPr>
              <a:t>         EDA Summary</a:t>
            </a:r>
          </a:p>
          <a:p>
            <a:pPr algn="just"/>
            <a:r>
              <a:rPr lang="en-US" sz="2400" dirty="0">
                <a:solidFill>
                  <a:srgbClr val="FF6600"/>
                </a:solidFill>
              </a:rPr>
              <a:t>         Recommendations</a:t>
            </a:r>
          </a:p>
          <a:p>
            <a:endParaRPr lang="en-US" sz="28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F5B5AB-54D6-487A-B256-0C7063995FA0}"/>
              </a:ext>
            </a:extLst>
          </p:cNvPr>
          <p:cNvSpPr txBox="1"/>
          <p:nvPr/>
        </p:nvSpPr>
        <p:spPr>
          <a:xfrm>
            <a:off x="3232052" y="2368620"/>
            <a:ext cx="6098344" cy="830997"/>
          </a:xfrm>
          <a:prstGeom prst="rect">
            <a:avLst/>
          </a:prstGeom>
          <a:noFill/>
        </p:spPr>
        <p:txBody>
          <a:bodyPr wrap="square">
            <a:spAutoFit/>
          </a:bodyPr>
          <a:lstStyle/>
          <a:p>
            <a:r>
              <a:rPr lang="en-GB" sz="4800" dirty="0">
                <a:solidFill>
                  <a:schemeClr val="accent2"/>
                </a:solidFill>
                <a:latin typeface="Arial Black" panose="020B0A04020102020204" pitchFamily="34" charset="0"/>
              </a:rPr>
              <a:t>EDA SUMMARY</a:t>
            </a:r>
          </a:p>
        </p:txBody>
      </p:sp>
    </p:spTree>
    <p:extLst>
      <p:ext uri="{BB962C8B-B14F-4D97-AF65-F5344CB8AC3E}">
        <p14:creationId xmlns:p14="http://schemas.microsoft.com/office/powerpoint/2010/main" val="856646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3CA3D22-96BB-4FFB-9CAB-CC0DE91CAFC6}"/>
              </a:ext>
            </a:extLst>
          </p:cNvPr>
          <p:cNvPicPr>
            <a:picLocks noChangeAspect="1"/>
          </p:cNvPicPr>
          <p:nvPr/>
        </p:nvPicPr>
        <p:blipFill>
          <a:blip r:embed="rId2"/>
          <a:stretch>
            <a:fillRect/>
          </a:stretch>
        </p:blipFill>
        <p:spPr>
          <a:xfrm>
            <a:off x="1826851" y="738416"/>
            <a:ext cx="1390008" cy="493819"/>
          </a:xfrm>
          <a:prstGeom prst="rect">
            <a:avLst/>
          </a:prstGeom>
        </p:spPr>
      </p:pic>
      <p:pic>
        <p:nvPicPr>
          <p:cNvPr id="9" name="Picture 8">
            <a:extLst>
              <a:ext uri="{FF2B5EF4-FFF2-40B4-BE49-F238E27FC236}">
                <a16:creationId xmlns:a16="http://schemas.microsoft.com/office/drawing/2014/main" id="{734A6D6E-200C-46BF-A734-4E87519590AC}"/>
              </a:ext>
            </a:extLst>
          </p:cNvPr>
          <p:cNvPicPr>
            <a:picLocks noChangeAspect="1"/>
          </p:cNvPicPr>
          <p:nvPr/>
        </p:nvPicPr>
        <p:blipFill>
          <a:blip r:embed="rId3"/>
          <a:stretch>
            <a:fillRect/>
          </a:stretch>
        </p:blipFill>
        <p:spPr>
          <a:xfrm>
            <a:off x="7749332" y="791731"/>
            <a:ext cx="1670449" cy="493819"/>
          </a:xfrm>
          <a:prstGeom prst="rect">
            <a:avLst/>
          </a:prstGeom>
        </p:spPr>
      </p:pic>
      <p:sp>
        <p:nvSpPr>
          <p:cNvPr id="11" name="TextBox 10">
            <a:extLst>
              <a:ext uri="{FF2B5EF4-FFF2-40B4-BE49-F238E27FC236}">
                <a16:creationId xmlns:a16="http://schemas.microsoft.com/office/drawing/2014/main" id="{153CFBA7-7921-4ADA-9064-4F72A73B0603}"/>
              </a:ext>
            </a:extLst>
          </p:cNvPr>
          <p:cNvSpPr txBox="1"/>
          <p:nvPr/>
        </p:nvSpPr>
        <p:spPr>
          <a:xfrm>
            <a:off x="404446" y="1800664"/>
            <a:ext cx="5630594"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Rides - range of approximately 2 to 48 KM.</a:t>
            </a:r>
          </a:p>
        </p:txBody>
      </p:sp>
      <p:sp>
        <p:nvSpPr>
          <p:cNvPr id="13" name="TextBox 12">
            <a:extLst>
              <a:ext uri="{FF2B5EF4-FFF2-40B4-BE49-F238E27FC236}">
                <a16:creationId xmlns:a16="http://schemas.microsoft.com/office/drawing/2014/main" id="{491F0A3C-F6B2-438C-8C2A-91CCC10899FF}"/>
              </a:ext>
            </a:extLst>
          </p:cNvPr>
          <p:cNvSpPr txBox="1"/>
          <p:nvPr/>
        </p:nvSpPr>
        <p:spPr>
          <a:xfrm>
            <a:off x="6558519" y="1777777"/>
            <a:ext cx="5633481"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Rides - range of approximately 2 to 48 KM.</a:t>
            </a:r>
          </a:p>
        </p:txBody>
      </p:sp>
      <p:sp>
        <p:nvSpPr>
          <p:cNvPr id="15" name="TextBox 14">
            <a:extLst>
              <a:ext uri="{FF2B5EF4-FFF2-40B4-BE49-F238E27FC236}">
                <a16:creationId xmlns:a16="http://schemas.microsoft.com/office/drawing/2014/main" id="{1B31034C-2844-4077-9C58-23282E2E9B17}"/>
              </a:ext>
            </a:extLst>
          </p:cNvPr>
          <p:cNvSpPr txBox="1"/>
          <p:nvPr/>
        </p:nvSpPr>
        <p:spPr>
          <a:xfrm>
            <a:off x="404446" y="2439348"/>
            <a:ext cx="5302348" cy="369332"/>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Price Charge - 150 to 450 dollars.</a:t>
            </a:r>
          </a:p>
        </p:txBody>
      </p:sp>
      <p:sp>
        <p:nvSpPr>
          <p:cNvPr id="17" name="TextBox 16">
            <a:extLst>
              <a:ext uri="{FF2B5EF4-FFF2-40B4-BE49-F238E27FC236}">
                <a16:creationId xmlns:a16="http://schemas.microsoft.com/office/drawing/2014/main" id="{12A13DB6-E401-4447-8E4C-C6B3E789348F}"/>
              </a:ext>
            </a:extLst>
          </p:cNvPr>
          <p:cNvSpPr txBox="1"/>
          <p:nvPr/>
        </p:nvSpPr>
        <p:spPr>
          <a:xfrm>
            <a:off x="6541791" y="2460099"/>
            <a:ext cx="5229035" cy="369332"/>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Price Charge - 250 to 600 dollars.</a:t>
            </a:r>
          </a:p>
        </p:txBody>
      </p:sp>
      <p:sp>
        <p:nvSpPr>
          <p:cNvPr id="19" name="TextBox 18">
            <a:extLst>
              <a:ext uri="{FF2B5EF4-FFF2-40B4-BE49-F238E27FC236}">
                <a16:creationId xmlns:a16="http://schemas.microsoft.com/office/drawing/2014/main" id="{9BA2D6F1-64E4-4972-8530-30F8FCABDFBB}"/>
              </a:ext>
            </a:extLst>
          </p:cNvPr>
          <p:cNvSpPr txBox="1"/>
          <p:nvPr/>
        </p:nvSpPr>
        <p:spPr>
          <a:xfrm>
            <a:off x="404446" y="3218937"/>
            <a:ext cx="6098344"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In December  (holiday season) no. of travels was around 11000.</a:t>
            </a:r>
          </a:p>
        </p:txBody>
      </p:sp>
      <p:sp>
        <p:nvSpPr>
          <p:cNvPr id="21" name="TextBox 20">
            <a:extLst>
              <a:ext uri="{FF2B5EF4-FFF2-40B4-BE49-F238E27FC236}">
                <a16:creationId xmlns:a16="http://schemas.microsoft.com/office/drawing/2014/main" id="{EDC11D78-31E2-4AA4-A14C-B08F7BECBCA1}"/>
              </a:ext>
            </a:extLst>
          </p:cNvPr>
          <p:cNvSpPr txBox="1"/>
          <p:nvPr/>
        </p:nvSpPr>
        <p:spPr>
          <a:xfrm>
            <a:off x="6558519" y="3253950"/>
            <a:ext cx="5743136"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In December no. of travels was around 35000.</a:t>
            </a:r>
          </a:p>
        </p:txBody>
      </p:sp>
      <p:sp>
        <p:nvSpPr>
          <p:cNvPr id="23" name="TextBox 22">
            <a:extLst>
              <a:ext uri="{FF2B5EF4-FFF2-40B4-BE49-F238E27FC236}">
                <a16:creationId xmlns:a16="http://schemas.microsoft.com/office/drawing/2014/main" id="{825C9189-9F3C-4E01-A9A3-B2BC3CCD7E05}"/>
              </a:ext>
            </a:extLst>
          </p:cNvPr>
          <p:cNvSpPr txBox="1"/>
          <p:nvPr/>
        </p:nvSpPr>
        <p:spPr>
          <a:xfrm>
            <a:off x="425547" y="4006717"/>
            <a:ext cx="3745523" cy="1200329"/>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Transaction per year: </a:t>
            </a:r>
          </a:p>
          <a:p>
            <a:r>
              <a:rPr lang="en-GB" dirty="0">
                <a:latin typeface="Arial Black" panose="020B0A04020102020204" pitchFamily="34" charset="0"/>
              </a:rPr>
              <a:t>         2016: 20000 – 40000</a:t>
            </a:r>
          </a:p>
          <a:p>
            <a:r>
              <a:rPr lang="en-GB" dirty="0">
                <a:latin typeface="Arial Black" panose="020B0A04020102020204" pitchFamily="34" charset="0"/>
              </a:rPr>
              <a:t>         2017: 20000 – 40000</a:t>
            </a:r>
          </a:p>
          <a:p>
            <a:r>
              <a:rPr lang="en-GB" dirty="0">
                <a:latin typeface="Arial Black" panose="020B0A04020102020204" pitchFamily="34" charset="0"/>
              </a:rPr>
              <a:t>         2018: 20000 – 40000</a:t>
            </a:r>
          </a:p>
        </p:txBody>
      </p:sp>
      <p:sp>
        <p:nvSpPr>
          <p:cNvPr id="25" name="TextBox 24">
            <a:extLst>
              <a:ext uri="{FF2B5EF4-FFF2-40B4-BE49-F238E27FC236}">
                <a16:creationId xmlns:a16="http://schemas.microsoft.com/office/drawing/2014/main" id="{28494C4C-594E-451D-A4D0-0EB1CBC4C2CE}"/>
              </a:ext>
            </a:extLst>
          </p:cNvPr>
          <p:cNvSpPr txBox="1"/>
          <p:nvPr/>
        </p:nvSpPr>
        <p:spPr>
          <a:xfrm>
            <a:off x="6558519" y="4117319"/>
            <a:ext cx="3897293" cy="1200329"/>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Transaction per year: </a:t>
            </a:r>
          </a:p>
          <a:p>
            <a:r>
              <a:rPr lang="en-GB" dirty="0">
                <a:latin typeface="Arial Black" panose="020B0A04020102020204" pitchFamily="34" charset="0"/>
              </a:rPr>
              <a:t>         2016: 80000 – 100000</a:t>
            </a:r>
          </a:p>
          <a:p>
            <a:r>
              <a:rPr lang="en-GB" dirty="0">
                <a:latin typeface="Arial Black" panose="020B0A04020102020204" pitchFamily="34" charset="0"/>
              </a:rPr>
              <a:t>         2017: 80000 – 100000</a:t>
            </a:r>
          </a:p>
          <a:p>
            <a:r>
              <a:rPr lang="en-GB" dirty="0">
                <a:latin typeface="Arial Black" panose="020B0A04020102020204" pitchFamily="34" charset="0"/>
              </a:rPr>
              <a:t>         2018: 80000 – 100000</a:t>
            </a:r>
          </a:p>
        </p:txBody>
      </p:sp>
      <p:sp>
        <p:nvSpPr>
          <p:cNvPr id="27" name="TextBox 26">
            <a:extLst>
              <a:ext uri="{FF2B5EF4-FFF2-40B4-BE49-F238E27FC236}">
                <a16:creationId xmlns:a16="http://schemas.microsoft.com/office/drawing/2014/main" id="{DF1DEC0A-BFB3-4A7E-BA5F-724AF41A9F11}"/>
              </a:ext>
            </a:extLst>
          </p:cNvPr>
          <p:cNvSpPr txBox="1"/>
          <p:nvPr/>
        </p:nvSpPr>
        <p:spPr>
          <a:xfrm>
            <a:off x="425547" y="5534687"/>
            <a:ext cx="5588391"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All the cities have the same increase in price charge with increase in distance.</a:t>
            </a:r>
          </a:p>
        </p:txBody>
      </p:sp>
      <p:sp>
        <p:nvSpPr>
          <p:cNvPr id="29" name="TextBox 28">
            <a:extLst>
              <a:ext uri="{FF2B5EF4-FFF2-40B4-BE49-F238E27FC236}">
                <a16:creationId xmlns:a16="http://schemas.microsoft.com/office/drawing/2014/main" id="{8D9614F5-10A1-4A86-8205-D4223AD05E63}"/>
              </a:ext>
            </a:extLst>
          </p:cNvPr>
          <p:cNvSpPr txBox="1"/>
          <p:nvPr/>
        </p:nvSpPr>
        <p:spPr>
          <a:xfrm>
            <a:off x="6541791" y="5534687"/>
            <a:ext cx="5161671" cy="923330"/>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In New York City the Price charged for Yellow Cab is more in comparison to the other cities.</a:t>
            </a:r>
          </a:p>
        </p:txBody>
      </p:sp>
    </p:spTree>
    <p:extLst>
      <p:ext uri="{BB962C8B-B14F-4D97-AF65-F5344CB8AC3E}">
        <p14:creationId xmlns:p14="http://schemas.microsoft.com/office/powerpoint/2010/main" val="2130678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3CA3D22-96BB-4FFB-9CAB-CC0DE91CAFC6}"/>
              </a:ext>
            </a:extLst>
          </p:cNvPr>
          <p:cNvPicPr>
            <a:picLocks noChangeAspect="1"/>
          </p:cNvPicPr>
          <p:nvPr/>
        </p:nvPicPr>
        <p:blipFill>
          <a:blip r:embed="rId2"/>
          <a:stretch>
            <a:fillRect/>
          </a:stretch>
        </p:blipFill>
        <p:spPr>
          <a:xfrm>
            <a:off x="2032335" y="728145"/>
            <a:ext cx="1390008" cy="493819"/>
          </a:xfrm>
          <a:prstGeom prst="rect">
            <a:avLst/>
          </a:prstGeom>
        </p:spPr>
      </p:pic>
      <p:pic>
        <p:nvPicPr>
          <p:cNvPr id="9" name="Picture 8">
            <a:extLst>
              <a:ext uri="{FF2B5EF4-FFF2-40B4-BE49-F238E27FC236}">
                <a16:creationId xmlns:a16="http://schemas.microsoft.com/office/drawing/2014/main" id="{734A6D6E-200C-46BF-A734-4E87519590AC}"/>
              </a:ext>
            </a:extLst>
          </p:cNvPr>
          <p:cNvPicPr>
            <a:picLocks noChangeAspect="1"/>
          </p:cNvPicPr>
          <p:nvPr/>
        </p:nvPicPr>
        <p:blipFill>
          <a:blip r:embed="rId3"/>
          <a:stretch>
            <a:fillRect/>
          </a:stretch>
        </p:blipFill>
        <p:spPr>
          <a:xfrm>
            <a:off x="8591813" y="709535"/>
            <a:ext cx="1670449" cy="493819"/>
          </a:xfrm>
          <a:prstGeom prst="rect">
            <a:avLst/>
          </a:prstGeom>
        </p:spPr>
      </p:pic>
      <p:sp>
        <p:nvSpPr>
          <p:cNvPr id="18" name="TextBox 17">
            <a:extLst>
              <a:ext uri="{FF2B5EF4-FFF2-40B4-BE49-F238E27FC236}">
                <a16:creationId xmlns:a16="http://schemas.microsoft.com/office/drawing/2014/main" id="{95E9EDD7-54F6-4241-B3AF-7AF00C45727D}"/>
              </a:ext>
            </a:extLst>
          </p:cNvPr>
          <p:cNvSpPr txBox="1"/>
          <p:nvPr/>
        </p:nvSpPr>
        <p:spPr>
          <a:xfrm>
            <a:off x="734450" y="1960657"/>
            <a:ext cx="5096022"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Pink Cab charges same for both Male and Female Customers.</a:t>
            </a:r>
          </a:p>
        </p:txBody>
      </p:sp>
      <p:sp>
        <p:nvSpPr>
          <p:cNvPr id="20" name="TextBox 19">
            <a:extLst>
              <a:ext uri="{FF2B5EF4-FFF2-40B4-BE49-F238E27FC236}">
                <a16:creationId xmlns:a16="http://schemas.microsoft.com/office/drawing/2014/main" id="{7A09B6DF-8FB6-42F5-B00B-32BA04C2F4B9}"/>
              </a:ext>
            </a:extLst>
          </p:cNvPr>
          <p:cNvSpPr txBox="1"/>
          <p:nvPr/>
        </p:nvSpPr>
        <p:spPr>
          <a:xfrm>
            <a:off x="6949896" y="1953286"/>
            <a:ext cx="5018019"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Yellow Cab charge less from Female Customers.</a:t>
            </a:r>
          </a:p>
        </p:txBody>
      </p:sp>
      <p:sp>
        <p:nvSpPr>
          <p:cNvPr id="22" name="TextBox 21">
            <a:extLst>
              <a:ext uri="{FF2B5EF4-FFF2-40B4-BE49-F238E27FC236}">
                <a16:creationId xmlns:a16="http://schemas.microsoft.com/office/drawing/2014/main" id="{3F6E1C0A-B5B5-4655-8051-D5C81AE89A6C}"/>
              </a:ext>
            </a:extLst>
          </p:cNvPr>
          <p:cNvSpPr txBox="1"/>
          <p:nvPr/>
        </p:nvSpPr>
        <p:spPr>
          <a:xfrm>
            <a:off x="734450" y="3125384"/>
            <a:ext cx="5096022"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Female customers are around 20.5% out of the total Customers.</a:t>
            </a:r>
          </a:p>
        </p:txBody>
      </p:sp>
      <p:sp>
        <p:nvSpPr>
          <p:cNvPr id="24" name="TextBox 23">
            <a:extLst>
              <a:ext uri="{FF2B5EF4-FFF2-40B4-BE49-F238E27FC236}">
                <a16:creationId xmlns:a16="http://schemas.microsoft.com/office/drawing/2014/main" id="{B3B607FF-1C4C-4B4D-B800-ACBAD103D8CA}"/>
              </a:ext>
            </a:extLst>
          </p:cNvPr>
          <p:cNvSpPr txBox="1"/>
          <p:nvPr/>
        </p:nvSpPr>
        <p:spPr>
          <a:xfrm>
            <a:off x="6949896" y="3080879"/>
            <a:ext cx="5096022"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Female customers are around 25.5% out of the total Customers.</a:t>
            </a:r>
          </a:p>
        </p:txBody>
      </p:sp>
      <p:sp>
        <p:nvSpPr>
          <p:cNvPr id="26" name="TextBox 25">
            <a:extLst>
              <a:ext uri="{FF2B5EF4-FFF2-40B4-BE49-F238E27FC236}">
                <a16:creationId xmlns:a16="http://schemas.microsoft.com/office/drawing/2014/main" id="{115100AF-7591-4431-B0E5-A70230325FA0}"/>
              </a:ext>
            </a:extLst>
          </p:cNvPr>
          <p:cNvSpPr txBox="1"/>
          <p:nvPr/>
        </p:nvSpPr>
        <p:spPr>
          <a:xfrm>
            <a:off x="734450" y="4251013"/>
            <a:ext cx="5596012"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Profit Margin is low each year (2016-2018) compared to Yellow Cab.</a:t>
            </a:r>
          </a:p>
        </p:txBody>
      </p:sp>
      <p:sp>
        <p:nvSpPr>
          <p:cNvPr id="28" name="TextBox 27">
            <a:extLst>
              <a:ext uri="{FF2B5EF4-FFF2-40B4-BE49-F238E27FC236}">
                <a16:creationId xmlns:a16="http://schemas.microsoft.com/office/drawing/2014/main" id="{FB4473CE-79ED-47FC-94DA-DD3EF64367CD}"/>
              </a:ext>
            </a:extLst>
          </p:cNvPr>
          <p:cNvSpPr txBox="1"/>
          <p:nvPr/>
        </p:nvSpPr>
        <p:spPr>
          <a:xfrm>
            <a:off x="6949896" y="4195854"/>
            <a:ext cx="5242104"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Profit Margin is high each year (2016-2018) compared to Pink Cab.</a:t>
            </a:r>
          </a:p>
        </p:txBody>
      </p:sp>
    </p:spTree>
    <p:extLst>
      <p:ext uri="{BB962C8B-B14F-4D97-AF65-F5344CB8AC3E}">
        <p14:creationId xmlns:p14="http://schemas.microsoft.com/office/powerpoint/2010/main" val="179075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BF0DBE3-FCC7-1CAE-8099-BEE4439A6C37}"/>
              </a:ext>
            </a:extLst>
          </p:cNvPr>
          <p:cNvSpPr>
            <a:spLocks noGrp="1"/>
          </p:cNvSpPr>
          <p:nvPr>
            <p:ph type="title"/>
          </p:nvPr>
        </p:nvSpPr>
        <p:spPr>
          <a:solidFill>
            <a:schemeClr val="bg1"/>
          </a:solidFill>
        </p:spPr>
        <p:txBody>
          <a:bodyPr>
            <a:normAutofit/>
          </a:bodyPr>
          <a:lstStyle/>
          <a:p>
            <a:r>
              <a:rPr lang="en-GB" sz="4000" b="1" dirty="0">
                <a:solidFill>
                  <a:schemeClr val="accent2"/>
                </a:solidFill>
                <a:latin typeface="+mn-lt"/>
              </a:rPr>
              <a:t>Recommendations</a:t>
            </a:r>
          </a:p>
        </p:txBody>
      </p:sp>
      <p:sp>
        <p:nvSpPr>
          <p:cNvPr id="6" name="Content Placeholder 5">
            <a:extLst>
              <a:ext uri="{FF2B5EF4-FFF2-40B4-BE49-F238E27FC236}">
                <a16:creationId xmlns:a16="http://schemas.microsoft.com/office/drawing/2014/main" id="{E123B020-DB82-0531-38AE-0C949130528C}"/>
              </a:ext>
            </a:extLst>
          </p:cNvPr>
          <p:cNvSpPr>
            <a:spLocks noGrp="1"/>
          </p:cNvSpPr>
          <p:nvPr>
            <p:ph idx="1"/>
          </p:nvPr>
        </p:nvSpPr>
        <p:spPr/>
        <p:txBody>
          <a:bodyPr>
            <a:normAutofit/>
          </a:bodyPr>
          <a:lstStyle/>
          <a:p>
            <a:pPr algn="just"/>
            <a:r>
              <a:rPr lang="en-GB" sz="2400" dirty="0"/>
              <a:t>Yellow cab has almost 3 times higher </a:t>
            </a:r>
            <a:r>
              <a:rPr lang="en-GB" sz="2400" b="1" dirty="0"/>
              <a:t>customer reach </a:t>
            </a:r>
            <a:r>
              <a:rPr lang="en-GB" sz="2400" dirty="0"/>
              <a:t>than pink cab.</a:t>
            </a:r>
          </a:p>
          <a:p>
            <a:pPr algn="just"/>
            <a:r>
              <a:rPr lang="en-GB" sz="2400" dirty="0"/>
              <a:t>Customers choose yellow cabs because they may offer advanced payment methods or several </a:t>
            </a:r>
            <a:r>
              <a:rPr lang="en-GB" sz="2400" b="1" dirty="0"/>
              <a:t>payment modes</a:t>
            </a:r>
            <a:r>
              <a:rPr lang="en-GB" sz="2400" dirty="0"/>
              <a:t>, which attract a wide range of customers.</a:t>
            </a:r>
          </a:p>
          <a:p>
            <a:pPr algn="just"/>
            <a:r>
              <a:rPr lang="en-GB" sz="2400" dirty="0"/>
              <a:t>Yellow cab has higher number of customers from both genders especially male when considering </a:t>
            </a:r>
            <a:r>
              <a:rPr lang="en-GB" sz="2400" b="1" dirty="0"/>
              <a:t>male/female gender reach </a:t>
            </a:r>
            <a:r>
              <a:rPr lang="en-GB" sz="2400" dirty="0"/>
              <a:t>which shows that yellow cab must be more inclusive as they are preferred more.</a:t>
            </a:r>
          </a:p>
          <a:p>
            <a:pPr algn="just"/>
            <a:r>
              <a:rPr lang="en-GB" sz="2400" b="1" dirty="0"/>
              <a:t>Average profit </a:t>
            </a:r>
            <a:r>
              <a:rPr lang="en-GB" sz="2400" dirty="0"/>
              <a:t>is 3 times higher for yellow cab when comparing their profit analysis.</a:t>
            </a:r>
          </a:p>
          <a:p>
            <a:pPr marL="0" indent="0" algn="just">
              <a:buNone/>
            </a:pPr>
            <a:r>
              <a:rPr lang="en-GB" sz="2400" dirty="0"/>
              <a:t>From these above analysis and insights, we can recommend </a:t>
            </a:r>
            <a:r>
              <a:rPr lang="en-GB" sz="2400" b="1" dirty="0"/>
              <a:t>yellow cab </a:t>
            </a:r>
            <a:r>
              <a:rPr lang="en-GB" sz="2400" dirty="0"/>
              <a:t>for investment.</a:t>
            </a:r>
          </a:p>
          <a:p>
            <a:pPr algn="just"/>
            <a:endParaRPr lang="en-GB" sz="2400" dirty="0"/>
          </a:p>
        </p:txBody>
      </p:sp>
    </p:spTree>
    <p:extLst>
      <p:ext uri="{BB962C8B-B14F-4D97-AF65-F5344CB8AC3E}">
        <p14:creationId xmlns:p14="http://schemas.microsoft.com/office/powerpoint/2010/main" val="38065034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9489" y="5962245"/>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90F1E-D0F9-44CF-AB5A-1A1E350433DE}"/>
              </a:ext>
            </a:extLst>
          </p:cNvPr>
          <p:cNvSpPr>
            <a:spLocks noGrp="1"/>
          </p:cNvSpPr>
          <p:nvPr>
            <p:ph type="title"/>
          </p:nvPr>
        </p:nvSpPr>
        <p:spPr/>
        <p:txBody>
          <a:bodyPr/>
          <a:lstStyle/>
          <a:p>
            <a:r>
              <a:rPr lang="en-GB" b="1" dirty="0">
                <a:solidFill>
                  <a:schemeClr val="accent2"/>
                </a:solidFill>
                <a:latin typeface="Arial Black" panose="020B0A04020102020204" pitchFamily="34" charset="0"/>
              </a:rPr>
              <a:t>Description:</a:t>
            </a:r>
            <a:endParaRPr lang="en-GB" dirty="0"/>
          </a:p>
        </p:txBody>
      </p:sp>
      <p:sp>
        <p:nvSpPr>
          <p:cNvPr id="4" name="TextBox 3">
            <a:extLst>
              <a:ext uri="{FF2B5EF4-FFF2-40B4-BE49-F238E27FC236}">
                <a16:creationId xmlns:a16="http://schemas.microsoft.com/office/drawing/2014/main" id="{23EF6419-78F0-48E7-875D-7877A985148C}"/>
              </a:ext>
            </a:extLst>
          </p:cNvPr>
          <p:cNvSpPr txBox="1"/>
          <p:nvPr/>
        </p:nvSpPr>
        <p:spPr>
          <a:xfrm>
            <a:off x="942584" y="1804833"/>
            <a:ext cx="10180528" cy="830997"/>
          </a:xfrm>
          <a:prstGeom prst="rect">
            <a:avLst/>
          </a:prstGeom>
          <a:noFill/>
        </p:spPr>
        <p:txBody>
          <a:bodyPr wrap="square">
            <a:spAutoFit/>
          </a:bodyPr>
          <a:lstStyle/>
          <a:p>
            <a:pPr marL="285750" indent="-285750">
              <a:buFont typeface="Wingdings" panose="05000000000000000000" pitchFamily="2" charset="2"/>
              <a:buChar char="q"/>
            </a:pPr>
            <a:r>
              <a:rPr lang="en-GB" sz="1600" b="1" dirty="0">
                <a:latin typeface="Arial Black" panose="020B0A04020102020204" pitchFamily="34" charset="0"/>
              </a:rPr>
              <a:t>XYZ is a private equity firm in US. Due to remarkable growth in the Cab Industry in last few years and multiple key players in the market, it is planning for an investment in Cab industry.</a:t>
            </a:r>
          </a:p>
        </p:txBody>
      </p:sp>
      <p:sp>
        <p:nvSpPr>
          <p:cNvPr id="6" name="TextBox 5">
            <a:extLst>
              <a:ext uri="{FF2B5EF4-FFF2-40B4-BE49-F238E27FC236}">
                <a16:creationId xmlns:a16="http://schemas.microsoft.com/office/drawing/2014/main" id="{C6ED44B9-D714-4675-9267-B0C0772F3A85}"/>
              </a:ext>
            </a:extLst>
          </p:cNvPr>
          <p:cNvSpPr txBox="1"/>
          <p:nvPr/>
        </p:nvSpPr>
        <p:spPr>
          <a:xfrm>
            <a:off x="942584" y="3513804"/>
            <a:ext cx="9717065" cy="2062103"/>
          </a:xfrm>
          <a:prstGeom prst="rect">
            <a:avLst/>
          </a:prstGeom>
          <a:noFill/>
        </p:spPr>
        <p:txBody>
          <a:bodyPr wrap="square">
            <a:spAutoFit/>
          </a:bodyPr>
          <a:lstStyle/>
          <a:p>
            <a:pPr marL="285750" indent="-285750">
              <a:buFont typeface="Wingdings" panose="05000000000000000000" pitchFamily="2" charset="2"/>
              <a:buChar char="q"/>
            </a:pPr>
            <a:r>
              <a:rPr lang="en-GB" sz="1600" b="1" dirty="0">
                <a:latin typeface="Arial Black" panose="020B0A04020102020204" pitchFamily="34" charset="0"/>
              </a:rPr>
              <a:t>Provide actionable insights to help XYZ firm in identifying the right company for making investment.</a:t>
            </a:r>
          </a:p>
          <a:p>
            <a:pPr marL="285750" indent="-285750">
              <a:buFont typeface="Arial" panose="020B0604020202020204" pitchFamily="34" charset="0"/>
              <a:buChar char="•"/>
            </a:pPr>
            <a:endParaRPr lang="en-GB" sz="1600" b="1" dirty="0">
              <a:latin typeface="Arial Black" panose="020B0A04020102020204" pitchFamily="34" charset="0"/>
            </a:endParaRPr>
          </a:p>
          <a:p>
            <a:pPr marL="285750" indent="-285750">
              <a:buFont typeface="Wingdings" panose="05000000000000000000" pitchFamily="2" charset="2"/>
              <a:buChar char="q"/>
            </a:pPr>
            <a:r>
              <a:rPr lang="en-GB" sz="1600" b="1" dirty="0">
                <a:latin typeface="Arial Black" panose="020B0A04020102020204" pitchFamily="34" charset="0"/>
              </a:rPr>
              <a:t>Cab Companies: </a:t>
            </a:r>
          </a:p>
          <a:p>
            <a:pPr marL="285750" indent="-285750">
              <a:buFont typeface="Wingdings" panose="05000000000000000000" pitchFamily="2" charset="2"/>
              <a:buChar char="Ø"/>
            </a:pPr>
            <a:r>
              <a:rPr lang="en-GB" sz="1600" b="1" dirty="0">
                <a:latin typeface="Arial Black" panose="020B0A04020102020204" pitchFamily="34" charset="0"/>
              </a:rPr>
              <a:t> Yellow Cab</a:t>
            </a:r>
          </a:p>
          <a:p>
            <a:pPr marL="285750" indent="-285750">
              <a:buFont typeface="Wingdings" panose="05000000000000000000" pitchFamily="2" charset="2"/>
              <a:buChar char="Ø"/>
            </a:pPr>
            <a:r>
              <a:rPr lang="en-GB" sz="1600" b="1" dirty="0">
                <a:latin typeface="Arial Black" panose="020B0A04020102020204" pitchFamily="34" charset="0"/>
              </a:rPr>
              <a:t> Pink Cab </a:t>
            </a:r>
          </a:p>
          <a:p>
            <a:pPr marL="285750" indent="-285750">
              <a:buFont typeface="Arial" panose="020B0604020202020204" pitchFamily="34" charset="0"/>
              <a:buChar char="•"/>
            </a:pPr>
            <a:endParaRPr lang="en-GB" sz="1600" b="1" dirty="0">
              <a:latin typeface="Arial Black" panose="020B0A04020102020204" pitchFamily="34" charset="0"/>
            </a:endParaRPr>
          </a:p>
          <a:p>
            <a:endParaRPr lang="en-GB" sz="1600" b="1" dirty="0">
              <a:latin typeface="Arial Black" panose="020B0A04020102020204" pitchFamily="34" charset="0"/>
            </a:endParaRPr>
          </a:p>
        </p:txBody>
      </p:sp>
    </p:spTree>
    <p:extLst>
      <p:ext uri="{BB962C8B-B14F-4D97-AF65-F5344CB8AC3E}">
        <p14:creationId xmlns:p14="http://schemas.microsoft.com/office/powerpoint/2010/main" val="844570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662E9-284F-03E0-DA07-3578C4CA275C}"/>
              </a:ext>
            </a:extLst>
          </p:cNvPr>
          <p:cNvSpPr>
            <a:spLocks noGrp="1"/>
          </p:cNvSpPr>
          <p:nvPr>
            <p:ph type="title"/>
          </p:nvPr>
        </p:nvSpPr>
        <p:spPr>
          <a:solidFill>
            <a:schemeClr val="bg1"/>
          </a:solidFill>
        </p:spPr>
        <p:txBody>
          <a:bodyPr>
            <a:normAutofit/>
          </a:bodyPr>
          <a:lstStyle/>
          <a:p>
            <a:r>
              <a:rPr lang="en-GB" sz="4000" b="1" dirty="0">
                <a:solidFill>
                  <a:schemeClr val="accent2"/>
                </a:solidFill>
                <a:latin typeface="+mn-lt"/>
              </a:rPr>
              <a:t>Summary – G2M strategy for cab investment</a:t>
            </a:r>
          </a:p>
        </p:txBody>
      </p:sp>
      <p:sp>
        <p:nvSpPr>
          <p:cNvPr id="3" name="Content Placeholder 2">
            <a:extLst>
              <a:ext uri="{FF2B5EF4-FFF2-40B4-BE49-F238E27FC236}">
                <a16:creationId xmlns:a16="http://schemas.microsoft.com/office/drawing/2014/main" id="{08FFD94E-47A1-9092-372E-FA409B9BC2E7}"/>
              </a:ext>
            </a:extLst>
          </p:cNvPr>
          <p:cNvSpPr>
            <a:spLocks noGrp="1"/>
          </p:cNvSpPr>
          <p:nvPr>
            <p:ph idx="1"/>
          </p:nvPr>
        </p:nvSpPr>
        <p:spPr/>
        <p:txBody>
          <a:bodyPr>
            <a:normAutofit/>
          </a:bodyPr>
          <a:lstStyle/>
          <a:p>
            <a:r>
              <a:rPr lang="en-GB" sz="2400" dirty="0"/>
              <a:t>Understand the market before investing in the cab sector using the Go-to-Market (G2M) method. </a:t>
            </a:r>
          </a:p>
          <a:p>
            <a:r>
              <a:rPr lang="en-GB" sz="2400" dirty="0"/>
              <a:t>Go-to-market strategies typically focus on short-term objectives, but good ones evaluate how any initial success may be sustained in the long run.</a:t>
            </a:r>
          </a:p>
          <a:p>
            <a:pPr marL="0" indent="0">
              <a:buNone/>
            </a:pPr>
            <a:endParaRPr lang="en-GB" sz="2400" dirty="0"/>
          </a:p>
          <a:p>
            <a:r>
              <a:rPr lang="en-GB" sz="2400" dirty="0"/>
              <a:t>Steps involved:</a:t>
            </a:r>
          </a:p>
          <a:p>
            <a:pPr lvl="1"/>
            <a:r>
              <a:rPr lang="en-GB" sz="2000" dirty="0"/>
              <a:t>Data Understanding &amp; Preparation</a:t>
            </a:r>
          </a:p>
          <a:p>
            <a:pPr lvl="1"/>
            <a:r>
              <a:rPr lang="en-GB" sz="2000" dirty="0"/>
              <a:t>Exploratory Data Analysis (EDA)</a:t>
            </a:r>
          </a:p>
          <a:p>
            <a:pPr lvl="1"/>
            <a:r>
              <a:rPr lang="en-GB" sz="2000" dirty="0"/>
              <a:t>Profit &amp; Demand Analysis</a:t>
            </a:r>
          </a:p>
          <a:p>
            <a:pPr lvl="1"/>
            <a:r>
              <a:rPr lang="en-GB" sz="2000" dirty="0"/>
              <a:t>Recommendations</a:t>
            </a:r>
          </a:p>
        </p:txBody>
      </p:sp>
    </p:spTree>
    <p:extLst>
      <p:ext uri="{BB962C8B-B14F-4D97-AF65-F5344CB8AC3E}">
        <p14:creationId xmlns:p14="http://schemas.microsoft.com/office/powerpoint/2010/main" val="2311406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BBF2B-B7AD-4DC4-B25A-0158740E58FE}"/>
              </a:ext>
            </a:extLst>
          </p:cNvPr>
          <p:cNvSpPr>
            <a:spLocks noGrp="1"/>
          </p:cNvSpPr>
          <p:nvPr>
            <p:ph type="title"/>
          </p:nvPr>
        </p:nvSpPr>
        <p:spPr/>
        <p:txBody>
          <a:bodyPr/>
          <a:lstStyle/>
          <a:p>
            <a:r>
              <a:rPr lang="en-GB" b="1" dirty="0">
                <a:solidFill>
                  <a:schemeClr val="accent2"/>
                </a:solidFill>
                <a:latin typeface="Arial Black" panose="020B0A04020102020204" pitchFamily="34" charset="0"/>
              </a:rPr>
              <a:t>Data Preparation:</a:t>
            </a:r>
          </a:p>
        </p:txBody>
      </p:sp>
      <p:sp>
        <p:nvSpPr>
          <p:cNvPr id="4" name="TextBox 3">
            <a:extLst>
              <a:ext uri="{FF2B5EF4-FFF2-40B4-BE49-F238E27FC236}">
                <a16:creationId xmlns:a16="http://schemas.microsoft.com/office/drawing/2014/main" id="{F9F58046-B72C-4A65-B27C-8EC4EFD974D7}"/>
              </a:ext>
            </a:extLst>
          </p:cNvPr>
          <p:cNvSpPr txBox="1"/>
          <p:nvPr/>
        </p:nvSpPr>
        <p:spPr>
          <a:xfrm>
            <a:off x="776068" y="2136338"/>
            <a:ext cx="10176802" cy="3662541"/>
          </a:xfrm>
          <a:prstGeom prst="rect">
            <a:avLst/>
          </a:prstGeom>
          <a:noFill/>
        </p:spPr>
        <p:txBody>
          <a:bodyPr wrap="square">
            <a:spAutoFit/>
          </a:bodyPr>
          <a:lstStyle/>
          <a:p>
            <a:pPr algn="l"/>
            <a:r>
              <a:rPr lang="en-GB" sz="2800" b="1" i="0" dirty="0">
                <a:solidFill>
                  <a:srgbClr val="2D3B45"/>
                </a:solidFill>
                <a:effectLst/>
                <a:latin typeface="Arial Black" panose="020B0A04020102020204" pitchFamily="34" charset="0"/>
              </a:rPr>
              <a:t>There are 4 datasets:</a:t>
            </a:r>
          </a:p>
          <a:p>
            <a:pPr algn="l"/>
            <a:endParaRPr lang="en-GB" b="1" dirty="0">
              <a:solidFill>
                <a:srgbClr val="2D3B45"/>
              </a:solidFill>
              <a:latin typeface="Lato Extended"/>
            </a:endParaRPr>
          </a:p>
          <a:p>
            <a:pPr algn="l"/>
            <a:endParaRPr lang="en-GB" b="1" i="0" dirty="0">
              <a:solidFill>
                <a:srgbClr val="2D3B45"/>
              </a:solidFill>
              <a:effectLst/>
              <a:latin typeface="Lato Extended"/>
            </a:endParaRPr>
          </a:p>
          <a:p>
            <a:pPr marL="285750" indent="-285750" algn="l">
              <a:buFont typeface="Wingdings" panose="05000000000000000000" pitchFamily="2" charset="2"/>
              <a:buChar char="Ø"/>
            </a:pPr>
            <a:r>
              <a:rPr lang="en-GB" sz="2400" b="1" i="0" dirty="0">
                <a:solidFill>
                  <a:srgbClr val="2D3B45"/>
                </a:solidFill>
                <a:effectLst/>
                <a:latin typeface="Arial" panose="020B0604020202020204" pitchFamily="34" charset="0"/>
                <a:cs typeface="Arial" panose="020B0604020202020204" pitchFamily="34" charset="0"/>
              </a:rPr>
              <a:t>Cab_Data.csv – </a:t>
            </a:r>
            <a:r>
              <a:rPr lang="en-GB" sz="2400" i="0" dirty="0">
                <a:solidFill>
                  <a:srgbClr val="2D3B45"/>
                </a:solidFill>
                <a:effectLst/>
                <a:latin typeface="Arial" panose="020B0604020202020204" pitchFamily="34" charset="0"/>
                <a:cs typeface="Arial" panose="020B0604020202020204" pitchFamily="34" charset="0"/>
              </a:rPr>
              <a:t> includes details of transaction for 2 cab companies.</a:t>
            </a:r>
          </a:p>
          <a:p>
            <a:pPr marL="285750" indent="-285750" algn="l">
              <a:buFont typeface="Wingdings" panose="05000000000000000000" pitchFamily="2" charset="2"/>
              <a:buChar char="Ø"/>
            </a:pPr>
            <a:r>
              <a:rPr lang="en-GB" sz="2400" b="1" i="0" dirty="0">
                <a:solidFill>
                  <a:srgbClr val="2D3B45"/>
                </a:solidFill>
                <a:effectLst/>
                <a:latin typeface="Arial" panose="020B0604020202020204" pitchFamily="34" charset="0"/>
                <a:cs typeface="Arial" panose="020B0604020202020204" pitchFamily="34" charset="0"/>
              </a:rPr>
              <a:t>Customer_ID.csv</a:t>
            </a:r>
            <a:r>
              <a:rPr lang="en-GB" sz="2400" b="0" i="0" dirty="0">
                <a:solidFill>
                  <a:srgbClr val="2D3B45"/>
                </a:solidFill>
                <a:effectLst/>
                <a:latin typeface="Arial" panose="020B0604020202020204" pitchFamily="34" charset="0"/>
                <a:cs typeface="Arial" panose="020B0604020202020204" pitchFamily="34" charset="0"/>
              </a:rPr>
              <a:t> – this is a mapping table that contains a unique identifier which links the customer’s demographic details.</a:t>
            </a:r>
          </a:p>
          <a:p>
            <a:pPr marL="285750" indent="-285750" algn="l">
              <a:buFont typeface="Wingdings" panose="05000000000000000000" pitchFamily="2" charset="2"/>
              <a:buChar char="Ø"/>
            </a:pPr>
            <a:r>
              <a:rPr lang="en-GB" sz="2400" b="1" i="0" dirty="0">
                <a:solidFill>
                  <a:srgbClr val="2D3B45"/>
                </a:solidFill>
                <a:effectLst/>
                <a:latin typeface="Arial" panose="020B0604020202020204" pitchFamily="34" charset="0"/>
                <a:cs typeface="Arial" panose="020B0604020202020204" pitchFamily="34" charset="0"/>
              </a:rPr>
              <a:t>Transaction_ID.csv – </a:t>
            </a:r>
            <a:r>
              <a:rPr lang="en-GB" sz="2400" b="0" i="0" dirty="0">
                <a:solidFill>
                  <a:srgbClr val="2D3B45"/>
                </a:solidFill>
                <a:effectLst/>
                <a:latin typeface="Arial" panose="020B0604020202020204" pitchFamily="34" charset="0"/>
                <a:cs typeface="Arial" panose="020B0604020202020204" pitchFamily="34" charset="0"/>
              </a:rPr>
              <a:t>this is a mapping table that contains transaction to customer mapping and payment mode.</a:t>
            </a:r>
          </a:p>
          <a:p>
            <a:pPr marL="285750" indent="-285750" algn="l">
              <a:buFont typeface="Wingdings" panose="05000000000000000000" pitchFamily="2" charset="2"/>
              <a:buChar char="Ø"/>
            </a:pPr>
            <a:r>
              <a:rPr lang="en-GB" sz="2400" b="1" i="0" dirty="0">
                <a:solidFill>
                  <a:srgbClr val="2D3B45"/>
                </a:solidFill>
                <a:effectLst/>
                <a:latin typeface="Arial" panose="020B0604020202020204" pitchFamily="34" charset="0"/>
                <a:cs typeface="Arial" panose="020B0604020202020204" pitchFamily="34" charset="0"/>
              </a:rPr>
              <a:t>City.csv – </a:t>
            </a:r>
            <a:r>
              <a:rPr lang="en-GB" sz="2400" b="0" i="0" dirty="0">
                <a:solidFill>
                  <a:srgbClr val="2D3B45"/>
                </a:solidFill>
                <a:effectLst/>
                <a:latin typeface="Arial" panose="020B0604020202020204" pitchFamily="34" charset="0"/>
                <a:cs typeface="Arial" panose="020B0604020202020204" pitchFamily="34" charset="0"/>
              </a:rPr>
              <a:t>this file contains list of US cities, their population and number of cab users.</a:t>
            </a:r>
          </a:p>
        </p:txBody>
      </p:sp>
    </p:spTree>
    <p:extLst>
      <p:ext uri="{BB962C8B-B14F-4D97-AF65-F5344CB8AC3E}">
        <p14:creationId xmlns:p14="http://schemas.microsoft.com/office/powerpoint/2010/main" val="1939866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FD4E51-C012-43E4-B2C0-499312F9EA38}"/>
              </a:ext>
            </a:extLst>
          </p:cNvPr>
          <p:cNvSpPr txBox="1"/>
          <p:nvPr/>
        </p:nvSpPr>
        <p:spPr>
          <a:xfrm>
            <a:off x="658836" y="2034001"/>
            <a:ext cx="11084525" cy="830997"/>
          </a:xfrm>
          <a:prstGeom prst="rect">
            <a:avLst/>
          </a:prstGeom>
          <a:noFill/>
        </p:spPr>
        <p:txBody>
          <a:bodyPr wrap="square">
            <a:spAutoFit/>
          </a:bodyPr>
          <a:lstStyle/>
          <a:p>
            <a:r>
              <a:rPr lang="en-GB" sz="4800" dirty="0">
                <a:solidFill>
                  <a:schemeClr val="accent2"/>
                </a:solidFill>
                <a:latin typeface="Arial Black" panose="020B0A04020102020204" pitchFamily="34" charset="0"/>
              </a:rPr>
              <a:t>EXPLORATORY DATA  ANALYSIS</a:t>
            </a:r>
          </a:p>
        </p:txBody>
      </p:sp>
    </p:spTree>
    <p:extLst>
      <p:ext uri="{BB962C8B-B14F-4D97-AF65-F5344CB8AC3E}">
        <p14:creationId xmlns:p14="http://schemas.microsoft.com/office/powerpoint/2010/main" val="1375100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DEF1-A279-4CD6-9E18-57AAF3AB0E28}"/>
              </a:ext>
            </a:extLst>
          </p:cNvPr>
          <p:cNvSpPr>
            <a:spLocks noGrp="1"/>
          </p:cNvSpPr>
          <p:nvPr>
            <p:ph type="title"/>
          </p:nvPr>
        </p:nvSpPr>
        <p:spPr/>
        <p:txBody>
          <a:bodyPr>
            <a:normAutofit/>
          </a:bodyPr>
          <a:lstStyle/>
          <a:p>
            <a:r>
              <a:rPr lang="en-GB" sz="3200" dirty="0">
                <a:solidFill>
                  <a:schemeClr val="accent2"/>
                </a:solidFill>
                <a:latin typeface="Arial Black" panose="020B0A04020102020204" pitchFamily="34" charset="0"/>
              </a:rPr>
              <a:t>Travel Frequency per Month:</a:t>
            </a:r>
          </a:p>
        </p:txBody>
      </p:sp>
      <p:pic>
        <p:nvPicPr>
          <p:cNvPr id="3" name="Picture 2">
            <a:extLst>
              <a:ext uri="{FF2B5EF4-FFF2-40B4-BE49-F238E27FC236}">
                <a16:creationId xmlns:a16="http://schemas.microsoft.com/office/drawing/2014/main" id="{C94AEA1A-F1FD-4914-ACB0-9727B4D06557}"/>
              </a:ext>
            </a:extLst>
          </p:cNvPr>
          <p:cNvPicPr>
            <a:picLocks noChangeAspect="1"/>
          </p:cNvPicPr>
          <p:nvPr/>
        </p:nvPicPr>
        <p:blipFill>
          <a:blip r:embed="rId2"/>
          <a:stretch>
            <a:fillRect/>
          </a:stretch>
        </p:blipFill>
        <p:spPr>
          <a:xfrm>
            <a:off x="257908" y="1604962"/>
            <a:ext cx="5838092" cy="3676650"/>
          </a:xfrm>
          <a:prstGeom prst="rect">
            <a:avLst/>
          </a:prstGeom>
        </p:spPr>
      </p:pic>
      <p:pic>
        <p:nvPicPr>
          <p:cNvPr id="4" name="Picture 3">
            <a:extLst>
              <a:ext uri="{FF2B5EF4-FFF2-40B4-BE49-F238E27FC236}">
                <a16:creationId xmlns:a16="http://schemas.microsoft.com/office/drawing/2014/main" id="{8A17C6DA-7575-4D32-8DCD-682958A3D34C}"/>
              </a:ext>
            </a:extLst>
          </p:cNvPr>
          <p:cNvPicPr>
            <a:picLocks noChangeAspect="1"/>
          </p:cNvPicPr>
          <p:nvPr/>
        </p:nvPicPr>
        <p:blipFill>
          <a:blip r:embed="rId3"/>
          <a:stretch>
            <a:fillRect/>
          </a:stretch>
        </p:blipFill>
        <p:spPr>
          <a:xfrm>
            <a:off x="6288260" y="1590675"/>
            <a:ext cx="5725550" cy="3705225"/>
          </a:xfrm>
          <a:prstGeom prst="rect">
            <a:avLst/>
          </a:prstGeom>
        </p:spPr>
      </p:pic>
      <p:sp>
        <p:nvSpPr>
          <p:cNvPr id="6" name="TextBox 5">
            <a:extLst>
              <a:ext uri="{FF2B5EF4-FFF2-40B4-BE49-F238E27FC236}">
                <a16:creationId xmlns:a16="http://schemas.microsoft.com/office/drawing/2014/main" id="{4850F846-7AF9-429C-96CB-BABFE4DFC8D5}"/>
              </a:ext>
            </a:extLst>
          </p:cNvPr>
          <p:cNvSpPr txBox="1"/>
          <p:nvPr/>
        </p:nvSpPr>
        <p:spPr>
          <a:xfrm>
            <a:off x="838200" y="5657671"/>
            <a:ext cx="10996247" cy="646331"/>
          </a:xfrm>
          <a:prstGeom prst="rect">
            <a:avLst/>
          </a:prstGeom>
          <a:noFill/>
        </p:spPr>
        <p:txBody>
          <a:bodyPr wrap="square">
            <a:spAutoFit/>
          </a:bodyPr>
          <a:lstStyle/>
          <a:p>
            <a:pPr marL="342900" indent="-342900">
              <a:buFont typeface="Wingdings" panose="05000000000000000000" pitchFamily="2" charset="2"/>
              <a:buChar char="q"/>
            </a:pPr>
            <a:r>
              <a:rPr lang="en-GB" dirty="0">
                <a:latin typeface="Arial Black" panose="020B0A04020102020204" pitchFamily="34" charset="0"/>
              </a:rPr>
              <a:t>Yellow Cab has higher travels (35000) in the month of December which is the holiday season compared to Pink Cab (11000).</a:t>
            </a:r>
          </a:p>
        </p:txBody>
      </p:sp>
    </p:spTree>
    <p:extLst>
      <p:ext uri="{BB962C8B-B14F-4D97-AF65-F5344CB8AC3E}">
        <p14:creationId xmlns:p14="http://schemas.microsoft.com/office/powerpoint/2010/main" val="2872706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B631-294F-48CC-AA0F-C05FCE90873A}"/>
              </a:ext>
            </a:extLst>
          </p:cNvPr>
          <p:cNvSpPr>
            <a:spLocks noGrp="1"/>
          </p:cNvSpPr>
          <p:nvPr>
            <p:ph type="title"/>
          </p:nvPr>
        </p:nvSpPr>
        <p:spPr/>
        <p:txBody>
          <a:bodyPr>
            <a:normAutofit/>
          </a:bodyPr>
          <a:lstStyle/>
          <a:p>
            <a:r>
              <a:rPr lang="en-GB" sz="3200" b="1" dirty="0">
                <a:solidFill>
                  <a:schemeClr val="accent2"/>
                </a:solidFill>
                <a:latin typeface="Arial Black" panose="020B0A04020102020204" pitchFamily="34" charset="0"/>
              </a:rPr>
              <a:t>Distribution of KM Travelled for both Cabs:</a:t>
            </a:r>
          </a:p>
        </p:txBody>
      </p:sp>
      <p:sp>
        <p:nvSpPr>
          <p:cNvPr id="4" name="TextBox 3">
            <a:extLst>
              <a:ext uri="{FF2B5EF4-FFF2-40B4-BE49-F238E27FC236}">
                <a16:creationId xmlns:a16="http://schemas.microsoft.com/office/drawing/2014/main" id="{1EC693A4-C5D2-4A3D-AE21-322A5CB6141F}"/>
              </a:ext>
            </a:extLst>
          </p:cNvPr>
          <p:cNvSpPr txBox="1"/>
          <p:nvPr/>
        </p:nvSpPr>
        <p:spPr>
          <a:xfrm>
            <a:off x="1332914" y="5292546"/>
            <a:ext cx="9893104" cy="707886"/>
          </a:xfrm>
          <a:prstGeom prst="rect">
            <a:avLst/>
          </a:prstGeom>
          <a:noFill/>
        </p:spPr>
        <p:txBody>
          <a:bodyPr wrap="square">
            <a:spAutoFit/>
          </a:bodyPr>
          <a:lstStyle/>
          <a:p>
            <a:pPr marL="342900" indent="-342900">
              <a:buFont typeface="Wingdings" panose="05000000000000000000" pitchFamily="2" charset="2"/>
              <a:buChar char="q"/>
            </a:pPr>
            <a:r>
              <a:rPr lang="en-GB" sz="2000" dirty="0">
                <a:latin typeface="Arial Black" panose="020B0A04020102020204" pitchFamily="34" charset="0"/>
              </a:rPr>
              <a:t>From the above graphs, we can see that for both the Cabs most of the rides are in the range of approximately 2 to 48 KM.</a:t>
            </a:r>
          </a:p>
        </p:txBody>
      </p:sp>
      <p:pic>
        <p:nvPicPr>
          <p:cNvPr id="5" name="Picture 4">
            <a:extLst>
              <a:ext uri="{FF2B5EF4-FFF2-40B4-BE49-F238E27FC236}">
                <a16:creationId xmlns:a16="http://schemas.microsoft.com/office/drawing/2014/main" id="{375F5A97-7E71-413A-8005-E531C2495E05}"/>
              </a:ext>
            </a:extLst>
          </p:cNvPr>
          <p:cNvPicPr>
            <a:picLocks noChangeAspect="1"/>
          </p:cNvPicPr>
          <p:nvPr/>
        </p:nvPicPr>
        <p:blipFill>
          <a:blip r:embed="rId2"/>
          <a:stretch>
            <a:fillRect/>
          </a:stretch>
        </p:blipFill>
        <p:spPr>
          <a:xfrm>
            <a:off x="6768318" y="1967365"/>
            <a:ext cx="4457700" cy="2600325"/>
          </a:xfrm>
          <a:prstGeom prst="rect">
            <a:avLst/>
          </a:prstGeom>
        </p:spPr>
      </p:pic>
      <p:pic>
        <p:nvPicPr>
          <p:cNvPr id="6" name="Picture 5">
            <a:extLst>
              <a:ext uri="{FF2B5EF4-FFF2-40B4-BE49-F238E27FC236}">
                <a16:creationId xmlns:a16="http://schemas.microsoft.com/office/drawing/2014/main" id="{F09527D7-5191-4E1D-9EC5-6081549F66F0}"/>
              </a:ext>
            </a:extLst>
          </p:cNvPr>
          <p:cNvPicPr>
            <a:picLocks noChangeAspect="1"/>
          </p:cNvPicPr>
          <p:nvPr/>
        </p:nvPicPr>
        <p:blipFill>
          <a:blip r:embed="rId3"/>
          <a:stretch>
            <a:fillRect/>
          </a:stretch>
        </p:blipFill>
        <p:spPr>
          <a:xfrm>
            <a:off x="1332914" y="1967365"/>
            <a:ext cx="4371975" cy="2981325"/>
          </a:xfrm>
          <a:prstGeom prst="rect">
            <a:avLst/>
          </a:prstGeom>
        </p:spPr>
      </p:pic>
    </p:spTree>
    <p:extLst>
      <p:ext uri="{BB962C8B-B14F-4D97-AF65-F5344CB8AC3E}">
        <p14:creationId xmlns:p14="http://schemas.microsoft.com/office/powerpoint/2010/main" val="542833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2D2E9-D68B-4BDB-B1F7-81AFC69F07AC}"/>
              </a:ext>
            </a:extLst>
          </p:cNvPr>
          <p:cNvSpPr>
            <a:spLocks noGrp="1"/>
          </p:cNvSpPr>
          <p:nvPr>
            <p:ph type="title"/>
          </p:nvPr>
        </p:nvSpPr>
        <p:spPr>
          <a:xfrm>
            <a:off x="838200" y="365125"/>
            <a:ext cx="10515600" cy="900967"/>
          </a:xfrm>
        </p:spPr>
        <p:txBody>
          <a:bodyPr>
            <a:normAutofit/>
          </a:bodyPr>
          <a:lstStyle/>
          <a:p>
            <a:r>
              <a:rPr lang="en-GB" sz="3200" b="1" dirty="0">
                <a:solidFill>
                  <a:schemeClr val="accent2"/>
                </a:solidFill>
                <a:latin typeface="Arial Black" panose="020B0A04020102020204" pitchFamily="34" charset="0"/>
              </a:rPr>
              <a:t>Distribution of Price Charged for both Cabs:</a:t>
            </a:r>
            <a:endParaRPr lang="en-GB" sz="3200" dirty="0"/>
          </a:p>
        </p:txBody>
      </p:sp>
      <p:pic>
        <p:nvPicPr>
          <p:cNvPr id="3" name="Picture 2">
            <a:extLst>
              <a:ext uri="{FF2B5EF4-FFF2-40B4-BE49-F238E27FC236}">
                <a16:creationId xmlns:a16="http://schemas.microsoft.com/office/drawing/2014/main" id="{BDCC734D-078F-4178-9469-256E390972E6}"/>
              </a:ext>
            </a:extLst>
          </p:cNvPr>
          <p:cNvPicPr>
            <a:picLocks noChangeAspect="1"/>
          </p:cNvPicPr>
          <p:nvPr/>
        </p:nvPicPr>
        <p:blipFill>
          <a:blip r:embed="rId2"/>
          <a:stretch>
            <a:fillRect/>
          </a:stretch>
        </p:blipFill>
        <p:spPr>
          <a:xfrm>
            <a:off x="1300162" y="1509712"/>
            <a:ext cx="9591675" cy="3838575"/>
          </a:xfrm>
          <a:prstGeom prst="rect">
            <a:avLst/>
          </a:prstGeom>
        </p:spPr>
      </p:pic>
      <p:sp>
        <p:nvSpPr>
          <p:cNvPr id="5" name="TextBox 4">
            <a:extLst>
              <a:ext uri="{FF2B5EF4-FFF2-40B4-BE49-F238E27FC236}">
                <a16:creationId xmlns:a16="http://schemas.microsoft.com/office/drawing/2014/main" id="{E0D111FA-AC6B-4DB0-AF6C-CFDB09925CFB}"/>
              </a:ext>
            </a:extLst>
          </p:cNvPr>
          <p:cNvSpPr txBox="1"/>
          <p:nvPr/>
        </p:nvSpPr>
        <p:spPr>
          <a:xfrm>
            <a:off x="998806" y="5657671"/>
            <a:ext cx="11193194" cy="646331"/>
          </a:xfrm>
          <a:prstGeom prst="rect">
            <a:avLst/>
          </a:prstGeom>
          <a:noFill/>
        </p:spPr>
        <p:txBody>
          <a:bodyPr wrap="square">
            <a:spAutoFit/>
          </a:bodyPr>
          <a:lstStyle/>
          <a:p>
            <a:pPr marL="342900" indent="-342900">
              <a:buFont typeface="Wingdings" panose="05000000000000000000" pitchFamily="2" charset="2"/>
              <a:buChar char="q"/>
            </a:pPr>
            <a:r>
              <a:rPr lang="en-GB" dirty="0">
                <a:latin typeface="Arial Black" panose="020B0A04020102020204" pitchFamily="34" charset="0"/>
              </a:rPr>
              <a:t>The Price Charge range for Yellow cab is more than the Pink cab.</a:t>
            </a:r>
          </a:p>
          <a:p>
            <a:pPr marL="342900" indent="-342900">
              <a:buFont typeface="Wingdings" panose="05000000000000000000" pitchFamily="2" charset="2"/>
              <a:buChar char="q"/>
            </a:pPr>
            <a:r>
              <a:rPr lang="en-GB" dirty="0">
                <a:latin typeface="Arial Black" panose="020B0A04020102020204" pitchFamily="34" charset="0"/>
              </a:rPr>
              <a:t>The outliers are maybe due to use of high-end cars.</a:t>
            </a:r>
          </a:p>
        </p:txBody>
      </p:sp>
    </p:spTree>
    <p:extLst>
      <p:ext uri="{BB962C8B-B14F-4D97-AF65-F5344CB8AC3E}">
        <p14:creationId xmlns:p14="http://schemas.microsoft.com/office/powerpoint/2010/main" val="17599169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1376</TotalTime>
  <Words>1051</Words>
  <Application>Microsoft Office PowerPoint</Application>
  <PresentationFormat>Widescreen</PresentationFormat>
  <Paragraphs>105</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Arial Black</vt:lpstr>
      <vt:lpstr>Calibri</vt:lpstr>
      <vt:lpstr>Calibri Light</vt:lpstr>
      <vt:lpstr>Lato Extended</vt:lpstr>
      <vt:lpstr>Wingdings</vt:lpstr>
      <vt:lpstr>Office Theme</vt:lpstr>
      <vt:lpstr>PowerPoint Presentation</vt:lpstr>
      <vt:lpstr>   Agenda</vt:lpstr>
      <vt:lpstr>Description:</vt:lpstr>
      <vt:lpstr>Summary – G2M strategy for cab investment</vt:lpstr>
      <vt:lpstr>Data Preparation:</vt:lpstr>
      <vt:lpstr>PowerPoint Presentation</vt:lpstr>
      <vt:lpstr>Travel Frequency per Month:</vt:lpstr>
      <vt:lpstr>Distribution of KM Travelled for both Cabs:</vt:lpstr>
      <vt:lpstr>Distribution of Price Charged for both Cabs:</vt:lpstr>
      <vt:lpstr>Transaction per Year for both Cabs:</vt:lpstr>
      <vt:lpstr>Pink Cab: Price Charged per KM per City</vt:lpstr>
      <vt:lpstr>Yellow Cab: Price Charged per KM per City</vt:lpstr>
      <vt:lpstr>Cab Users per City:</vt:lpstr>
      <vt:lpstr>Transaction per City for both Cabs:</vt:lpstr>
      <vt:lpstr>Profit Margin per year for both Cabs:</vt:lpstr>
      <vt:lpstr>Company and Payment mode Analysis</vt:lpstr>
      <vt:lpstr>Company and Gender Analysis</vt:lpstr>
      <vt:lpstr>Yearly Cab Users Analysis</vt:lpstr>
      <vt:lpstr>Profit Analysis</vt:lpstr>
      <vt:lpstr>PowerPoint Presentation</vt:lpstr>
      <vt:lpstr>PowerPoint Presentation</vt:lpstr>
      <vt:lpstr>PowerPoint Presentation</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hazarika reeka</dc:creator>
  <cp:lastModifiedBy>Jewel Anns</cp:lastModifiedBy>
  <cp:revision>113</cp:revision>
  <dcterms:created xsi:type="dcterms:W3CDTF">2021-03-07T07:18:46Z</dcterms:created>
  <dcterms:modified xsi:type="dcterms:W3CDTF">2024-03-24T23:20:39Z</dcterms:modified>
</cp:coreProperties>
</file>