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79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2F99054-7E9B-4D5E-BB11-CBB7983B1CB0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104879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9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D37B3E1-2CBB-4EEA-9349-1291A2F103A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4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7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8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B053B3-7E25-46AE-90EA-685FF64EB1E7}" type="datetime1">
              <a:rPr lang="en-US" smtClean="0"/>
              <a:t>9/12/2023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6D41ED-CDE8-4D3F-A9A0-D79A39272D44}" type="datetime1">
              <a:rPr lang="en-US" smtClean="0"/>
              <a:t>9/12/2023</a:t>
            </a:fld>
            <a:endParaRPr lang="en-US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9D2BD3-DA68-46D6-BEC0-DF063A86481B}" type="datetime1">
              <a:rPr lang="en-US" smtClean="0"/>
              <a:t>9/12/2023</a:t>
            </a:fld>
            <a:endParaRPr lang="en-US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1048729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30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C98DE8-2189-499F-B8D0-BC5F6F10E10D}" type="datetime1">
              <a:rPr lang="en-US" smtClean="0"/>
              <a:t>9/12/2023</a:t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806F02-11F2-4E64-9E92-506EDBFB8880}" type="datetime1">
              <a:rPr lang="en-US" smtClean="0"/>
              <a:t>9/12/2023</a:t>
            </a:fld>
            <a:endParaRPr lang="en-US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1048721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2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B9D5F6-5FC6-49C3-8D9B-5F5FF3B1D411}" type="datetime1">
              <a:rPr lang="en-US" smtClean="0"/>
              <a:t>9/12/2023</a:t>
            </a:fld>
            <a:endParaRPr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D8C97B-5B6A-45D4-B84D-5DD5D075DDAF}" type="datetime1">
              <a:rPr lang="en-US" smtClean="0"/>
              <a:t>9/12/2023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460BAA-1E8E-4128-8F4C-C7054D927497}" type="datetime1">
              <a:rPr lang="en-US" smtClean="0"/>
              <a:t>9/12/2023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A6ADB-08A1-4D59-96DD-0748315C0793}" type="datetime1">
              <a:rPr lang="en-US" smtClean="0"/>
              <a:t>9/12/2023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3E9743-52C4-444E-961C-D7F49E6889DE}" type="datetime1">
              <a:rPr lang="en-US" smtClean="0"/>
              <a:t>9/12/2023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A70A22-D9D9-4D2D-8ED2-CB7873C7E712}" type="datetime1">
              <a:rPr lang="en-US" smtClean="0"/>
              <a:t>9/12/2023</a:t>
            </a:fld>
            <a:endParaRPr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F73386-7E02-4AF3-A0FE-D4392EE504EE}" type="datetime1">
              <a:rPr lang="en-US" smtClean="0"/>
              <a:t>9/12/2023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6FFF0C-39D9-40B4-B0F4-C0BEF045BFAE}" type="datetime1">
              <a:rPr lang="en-US" smtClean="0"/>
              <a:t>9/12/2023</a:t>
            </a:fld>
            <a:endParaRPr lang="en-US"/>
          </a:p>
        </p:txBody>
      </p:sp>
      <p:sp>
        <p:nvSpPr>
          <p:cNvPr id="10487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C0CEF3-6273-41E0-B808-4AEBE28664FA}" type="datetime1">
              <a:rPr lang="en-US" smtClean="0"/>
              <a:t>9/12/2023</a:t>
            </a:fld>
            <a:endParaRPr lang="en-US"/>
          </a:p>
        </p:txBody>
      </p:sp>
      <p:sp>
        <p:nvSpPr>
          <p:cNvPr id="10487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820A282-DC44-4522-A6A4-C7E0ABEA2276}" type="datetime1">
              <a:rPr lang="en-US" smtClean="0"/>
              <a:t>9/12/2023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51AD8-8100-4B9D-9E5B-69702A96435B}" type="datetime1">
              <a:rPr lang="en-US" smtClean="0"/>
              <a:t>9/12/2023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54BC-55A1-43C8-9AD7-6CC554FE5A55}" type="datetime1">
              <a:rPr lang="en-US" smtClean="0"/>
              <a:t>9/12/2023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6"/>
          <p:cNvGrpSpPr>
            <a:grpSpLocks noMove="1" noResize="1" noRot="1" noGrp="1" noChangeAspect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1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59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596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59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59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59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600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601" name="Isosceles Triangle 2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</p:grpSp>
      <p:pic>
        <p:nvPicPr>
          <p:cNvPr id="2097152" name="Content Placeholder 4" descr="A diagram of a network  Description automatically generated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20969" r="14053"/>
          <a:stretch>
            <a:fillRect/>
          </a:stretch>
        </p:blipFill>
        <p:spPr>
          <a:xfrm>
            <a:off x="4269854" y="8466"/>
            <a:ext cx="7922146" cy="6858001"/>
          </a:xfrm>
          <a:custGeom>
            <a:avLst/>
            <a:ah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anchor="b" bIns="45720" lIns="91440" rIns="91440" rtlCol="0" tIns="45720" vert="horz">
            <a:normAutofit fontScale="95122"/>
          </a:bodyPr>
          <a:p>
            <a:pPr algn="r">
              <a:lnSpc>
                <a:spcPct val="90000"/>
              </a:lnSpc>
            </a:pPr>
            <a:r>
              <a:rPr dirty="0" sz="4100" i="1" lang="en-US"/>
              <a:t>Child Emotion Detection Using Convolutional Neural Networks</a:t>
            </a:r>
          </a:p>
        </p:txBody>
      </p:sp>
      <p:cxnSp>
        <p:nvCxnSpPr>
          <p:cNvPr id="3145732" name="Straight Connector 28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30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3" name="Rectangle 2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04" name="Rectangle 2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05" name="Isosceles Triangl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0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anchor="ctr" bIns="45720" lIns="91440" rIns="91440" rtlCol="0" tIns="45720" vert="horz">
            <a:normAutofit/>
          </a:bodyPr>
          <a:p>
            <a:pPr defTabSz="914400">
              <a:spcAft>
                <a:spcPts val="600"/>
              </a:spcAft>
            </a:pPr>
            <a:fld id="{CB43FFD5-6656-4C69-9CDD-D1B69A112D7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07" name="Rectangl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08" name="Rectangle 2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09" name="Rectangle 2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10" name="Isosceles Triangle 2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11" name="TextBox 6"/>
          <p:cNvSpPr txBox="1"/>
          <p:nvPr/>
        </p:nvSpPr>
        <p:spPr>
          <a:xfrm>
            <a:off x="8073046" y="3581400"/>
            <a:ext cx="3450087" cy="358140"/>
          </a:xfrm>
          <a:prstGeom prst="rect"/>
          <a:noFill/>
        </p:spPr>
        <p:txBody>
          <a:bodyPr wrap="square">
            <a:spAutoFit/>
          </a:bodyPr>
          <a:p>
            <a:pPr/>
            <a:r>
              <a:rPr altLang="en-GB" b="1" dirty="0" i="1" lang="en-US">
                <a:latin typeface="Trebuchet MS (Headings)"/>
                <a:ea typeface="Calibri" panose="020F0502020204030204" pitchFamily="34" charset="0"/>
                <a:cs typeface="Calibri" panose="020F0502020204030204" pitchFamily="34" charset="0"/>
              </a:rPr>
              <a:t>Jewel</a:t>
            </a:r>
            <a:r>
              <a:rPr altLang="en-GB" b="1" dirty="0" i="1" lang="en-US">
                <a:latin typeface="Trebuchet MS (Headings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GB" b="1" dirty="0" i="1" lang="en-US">
                <a:latin typeface="Trebuchet MS (Headings)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GB" b="1" dirty="0" i="1" lang="en-US">
                <a:latin typeface="Trebuchet MS (Headings)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GB" b="1" dirty="0" i="1" lang="en-US">
                <a:latin typeface="Trebuchet MS (Headings)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GB" b="1" dirty="0" i="1" lang="en-US">
                <a:latin typeface="Trebuchet MS (Headings)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499765"/>
          </a:xfrm>
        </p:spPr>
        <p:txBody>
          <a:bodyPr>
            <a:normAutofit fontScale="90000"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Augmentation </a:t>
            </a:r>
            <a:r>
              <a:rPr b="1" dirty="0" sz="36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</p:txBody>
      </p:sp>
      <p:pic>
        <p:nvPicPr>
          <p:cNvPr id="2097159" name="Content Placeholder 15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87380" y="486752"/>
            <a:ext cx="2924572" cy="6249889"/>
          </a:xfr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60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58866" y="4919215"/>
            <a:ext cx="3279225" cy="1817426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49" name="TextBox 21"/>
          <p:cNvSpPr txBox="1"/>
          <p:nvPr/>
        </p:nvSpPr>
        <p:spPr>
          <a:xfrm flipH="1">
            <a:off x="1833878" y="1595120"/>
            <a:ext cx="3531223" cy="25933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 operations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Horizontal flip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Resize and crop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Rotation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Blurring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Noise</a:t>
            </a:r>
          </a:p>
          <a:p>
            <a:endParaRPr b="1" dirty="0" sz="180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5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499765"/>
          </a:xfrm>
        </p:spPr>
        <p:txBody>
          <a:bodyPr>
            <a:normAutofit fontScale="90000"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Augmentation </a:t>
            </a:r>
            <a:r>
              <a:rPr b="1" dirty="0" sz="36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Continued..</a:t>
            </a:r>
          </a:p>
        </p:txBody>
      </p:sp>
      <p:pic>
        <p:nvPicPr>
          <p:cNvPr id="2097161" name="Picture 1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97680" y="1616676"/>
            <a:ext cx="4876700" cy="4891751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52" name="TextBox 21"/>
          <p:cNvSpPr txBox="1"/>
          <p:nvPr/>
        </p:nvSpPr>
        <p:spPr>
          <a:xfrm flipH="1">
            <a:off x="1833879" y="1595120"/>
            <a:ext cx="2463801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Contrast Operations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Grey scale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Saturation</a:t>
            </a:r>
          </a:p>
          <a:p>
            <a:pPr indent="-342900" marL="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</a:t>
            </a:r>
          </a:p>
        </p:txBody>
      </p:sp>
      <p:sp>
        <p:nvSpPr>
          <p:cNvPr id="104865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Post-Augmentation</a:t>
            </a:r>
          </a:p>
        </p:txBody>
      </p:sp>
      <p:pic>
        <p:nvPicPr>
          <p:cNvPr id="2097162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73569" y="1972388"/>
            <a:ext cx="6693268" cy="1766446"/>
          </a:xfr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6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40499" y="4043365"/>
            <a:ext cx="6793324" cy="1988875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5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56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 useBgFill="1">
        <p:nvSpPr>
          <p:cNvPr id="1048657" name="Rectangl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cxnSp>
        <p:nvCxnSpPr>
          <p:cNvPr id="3145736" name="Straight Connector 13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5111313" y="0"/>
            <a:ext cx="1219200" cy="6858000"/>
          </a:xfrm>
          <a:prstGeom prst="line"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15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 flipH="1">
            <a:off x="3290979" y="3681413"/>
            <a:ext cx="4763558" cy="3176587"/>
          </a:xfrm>
          <a:prstGeom prst="line"/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8" name="Rectangle 2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482568" y="-8467"/>
            <a:ext cx="3007349" cy="6866467"/>
          </a:xfrm>
          <a:custGeom>
            <a:av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59" name="Rectangle 2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904534" y="-8467"/>
            <a:ext cx="2588558" cy="6866467"/>
          </a:xfrm>
          <a:custGeom>
            <a:av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60" name="Isosceles Triangle 2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61" name="Rectangl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635592" y="-8467"/>
            <a:ext cx="2854326" cy="6866467"/>
          </a:xfrm>
          <a:custGeom>
            <a:av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62" name="Isosceles Triangle 2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sp>
        <p:nvSpPr>
          <p:cNvPr id="1048663" name="Freeform: Shap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 bIns="45720" lIns="91440" rIns="91440" rtlCol="0" tIns="45720" vert="horz">
            <a:normAutofit/>
          </a:bodyPr>
          <a:p>
            <a:r>
              <a:rPr dirty="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CNN Model </a:t>
            </a:r>
          </a:p>
        </p:txBody>
      </p:sp>
      <p:pic>
        <p:nvPicPr>
          <p:cNvPr id="2097164" name="Content Placeholder 3" descr="A diagram of a diagram  Description automatically generated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3154" y="2438400"/>
            <a:ext cx="6240894" cy="290322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65" name="TextBox 4"/>
          <p:cNvSpPr txBox="1"/>
          <p:nvPr/>
        </p:nvSpPr>
        <p:spPr>
          <a:xfrm>
            <a:off x="7101840" y="2438400"/>
            <a:ext cx="4592873" cy="4015740"/>
          </a:xfrm>
          <a:prstGeom prst="rect"/>
        </p:spPr>
        <p:txBody>
          <a:bodyPr anchor="t" bIns="45720" lIns="91440" rIns="91440" rtlCol="0" tIns="45720" vert="horz">
            <a:normAutofit fontScale="66667" lnSpcReduction="20000"/>
          </a:bodyPr>
          <a:p>
            <a:pPr indent="-342900" marL="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layer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 sz="2300" i="1"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nput tensor with 3 channels (often corresponds to RGB)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dirty="0" sz="2300" i="1" 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 marL="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 Layer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2D Convolution Layer (11 filters)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Non-Linearity by </a:t>
            </a:r>
            <a:r>
              <a:rPr dirty="0" sz="2300" i="1" lang="en-US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 Layer:2D Max pooling picks the highest values to down sample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b="1" dirty="0" sz="2300" i="1" 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 marL="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Classification Layer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 with 40 out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dirty="0" sz="2300" i="1" 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 marL="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Layer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to three emotions: Happy, Sad and Angry</a:t>
            </a:r>
          </a:p>
          <a:p>
            <a:pPr indent="-285750" marL="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dirty="0" sz="2300" i="1" lang="en-US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dirty="0" sz="2300" i="1"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 function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dirty="0" sz="900" lang="en-US">
              <a:solidFill>
                <a:srgbClr val="FFFFFF"/>
              </a:solidFill>
            </a:endParaRPr>
          </a:p>
        </p:txBody>
      </p:sp>
      <p:sp>
        <p:nvSpPr>
          <p:cNvPr id="104866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Methods</a:t>
            </a:r>
            <a:endParaRPr dirty="0" lang="en-IN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677333" y="1408922"/>
            <a:ext cx="10069975" cy="5258577"/>
          </a:xfrm>
        </p:spPr>
        <p:txBody>
          <a:bodyPr/>
          <a:p>
            <a:pPr indent="0" marL="0">
              <a:buFont typeface="Wingdings 3" charset="2"/>
              <a:buNone/>
            </a:pPr>
            <a:r>
              <a:rPr b="1" dirty="0" sz="20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Techniques</a:t>
            </a:r>
          </a:p>
          <a:p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 of Overfitting</a:t>
            </a:r>
          </a:p>
          <a:p>
            <a:pPr lvl="1"/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Accuracy</a:t>
            </a:r>
          </a:p>
          <a:p>
            <a:pPr lvl="1"/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Accuracy </a:t>
            </a:r>
          </a:p>
          <a:p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for Multi-class </a:t>
            </a:r>
          </a:p>
          <a:p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and Recall</a:t>
            </a:r>
          </a:p>
          <a:p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 of emotion ‘Angry’</a:t>
            </a:r>
          </a:p>
          <a:p>
            <a:pPr indent="0" marL="0">
              <a:buNone/>
            </a:pPr>
            <a:endParaRPr dirty="0" lang="en-IN"/>
          </a:p>
        </p:txBody>
      </p:sp>
      <p:pic>
        <p:nvPicPr>
          <p:cNvPr id="209716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5223" y="5132870"/>
            <a:ext cx="4088779" cy="1057665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14</a:t>
            </a:fld>
            <a:endParaRPr lang="en-US"/>
          </a:p>
        </p:txBody>
      </p:sp>
      <p:pic>
        <p:nvPicPr>
          <p:cNvPr id="2097166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48872" y="1738186"/>
            <a:ext cx="5482787" cy="206487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67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360833" y="4064068"/>
            <a:ext cx="2156647" cy="80779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Performance of model</a:t>
            </a: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677334" y="1657350"/>
            <a:ext cx="8695266" cy="550545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IN"/>
              <a:t>         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Dataset                                              </a:t>
            </a:r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</a:t>
            </a:r>
            <a:r>
              <a:rPr b="1" dirty="0" i="1" lang="en-IN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</p:txBody>
      </p:sp>
      <p:pic>
        <p:nvPicPr>
          <p:cNvPr id="2097168" name="Picture 6" descr="A graph of a graph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92755" y="2394344"/>
            <a:ext cx="3913505" cy="3777856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69" name="Picture 7" descr="A graph with blue lines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29496" y="2394344"/>
            <a:ext cx="3844506" cy="375967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70" name="Content Placeholder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849853" y="215695"/>
            <a:ext cx="4237566" cy="1206768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9157132" cy="668694"/>
          </a:xfrm>
        </p:spPr>
        <p:txBody>
          <a:bodyPr>
            <a:normAutofit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Regularization Techniques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920402" y="1632857"/>
            <a:ext cx="7085735" cy="3592286"/>
          </a:xfrm>
        </p:spPr>
        <p:txBody>
          <a:bodyPr>
            <a:normAutofit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parameter tuning</a:t>
            </a:r>
          </a:p>
          <a:p>
            <a:pPr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 (0.02, 0.001)</a:t>
            </a:r>
          </a:p>
          <a:p>
            <a:pPr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Epochs (40, 60)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Normalization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Dropouts</a:t>
            </a:r>
          </a:p>
          <a:p>
            <a:pPr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1% , 2%, 3% , 4%</a:t>
            </a:r>
          </a:p>
          <a:p>
            <a:pPr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approach (Batch normalization + dropout)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Modification of model </a:t>
            </a:r>
          </a:p>
          <a:p>
            <a:pPr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filters (double the baseline)</a:t>
            </a:r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4" y="600076"/>
            <a:ext cx="8596668" cy="780856"/>
          </a:xfrm>
        </p:spPr>
        <p:txBody>
          <a:bodyPr>
            <a:normAutofit fontScale="90000"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Experiments to improve the model performance</a:t>
            </a:r>
          </a:p>
        </p:txBody>
      </p:sp>
      <p:pic>
        <p:nvPicPr>
          <p:cNvPr id="2097171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08362" y="1453027"/>
            <a:ext cx="4191363" cy="963652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72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38844" y="2625726"/>
            <a:ext cx="4191363" cy="103271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73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6947" y="3891496"/>
            <a:ext cx="4153260" cy="1179086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7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11697" y="1453026"/>
            <a:ext cx="5486875" cy="4930567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7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17</a:t>
            </a:fld>
            <a:endParaRPr lang="en-US"/>
          </a:p>
        </p:txBody>
      </p:sp>
      <p:pic>
        <p:nvPicPr>
          <p:cNvPr id="209717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076947" y="5279630"/>
            <a:ext cx="4153260" cy="1103963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09591" cy="771525"/>
          </a:xfrm>
        </p:spPr>
        <p:txBody>
          <a:bodyPr>
            <a:normAutofit fontScale="97222"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Curves: High Performance Trials</a:t>
            </a:r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677334" y="1552575"/>
            <a:ext cx="9571566" cy="4488787"/>
          </a:xfrm>
        </p:spPr>
        <p:txBody>
          <a:bodyPr/>
          <a:p>
            <a:pPr indent="0" marL="0">
              <a:buNone/>
            </a:pPr>
            <a:r>
              <a:rPr dirty="0" lang="en-IN"/>
              <a:t>         	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</a:t>
            </a:r>
            <a:r>
              <a:rPr dirty="0" lang="en-IN"/>
              <a:t>				                     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2</a:t>
            </a:r>
            <a:r>
              <a:rPr dirty="0" lang="en-IN"/>
              <a:t>		</a:t>
            </a:r>
          </a:p>
        </p:txBody>
      </p:sp>
      <p:pic>
        <p:nvPicPr>
          <p:cNvPr id="209717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0558" y="2099875"/>
            <a:ext cx="3691920" cy="3847043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7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41437" y="2099875"/>
            <a:ext cx="3728407" cy="3728407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18</a:t>
            </a:fld>
            <a:endParaRPr lang="en-US"/>
          </a:p>
        </p:txBody>
      </p:sp>
      <p:pic>
        <p:nvPicPr>
          <p:cNvPr id="209717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516583" y="6041362"/>
            <a:ext cx="2415749" cy="480102"/>
          </a:xfrm>
          <a:prstGeom prst="rect"/>
        </p:spPr>
      </p:pic>
      <p:pic>
        <p:nvPicPr>
          <p:cNvPr id="209717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68660" y="6159557"/>
            <a:ext cx="2255715" cy="35055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09591" cy="771525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Curves Continued..</a:t>
            </a: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677334" y="1381125"/>
            <a:ext cx="9754290" cy="5476875"/>
          </a:xfrm>
        </p:spPr>
        <p:txBody>
          <a:bodyPr/>
          <a:p>
            <a:pPr indent="0" marL="0">
              <a:buNone/>
            </a:pPr>
            <a:r>
              <a:rPr dirty="0" lang="en-IN"/>
              <a:t>         	</a:t>
            </a:r>
            <a:r>
              <a:rPr b="1" dirty="0" lang="en-IN"/>
              <a:t>  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3 </a:t>
            </a:r>
            <a:r>
              <a:rPr b="1" dirty="0" lang="en-IN"/>
              <a:t>	</a:t>
            </a:r>
            <a:r>
              <a:rPr dirty="0" lang="en-IN"/>
              <a:t>					</a:t>
            </a:r>
            <a:r>
              <a:rPr b="1" dirty="0" lang="en-IN"/>
              <a:t>   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4	</a:t>
            </a:r>
            <a:r>
              <a:rPr dirty="0" lang="en-IN"/>
              <a:t>		</a:t>
            </a:r>
          </a:p>
        </p:txBody>
      </p:sp>
      <p:pic>
        <p:nvPicPr>
          <p:cNvPr id="209718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28502" y="1896295"/>
            <a:ext cx="3728407" cy="412443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81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646917" y="1896295"/>
            <a:ext cx="3728407" cy="4174766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19</a:t>
            </a:fld>
            <a:endParaRPr lang="en-US"/>
          </a:p>
        </p:txBody>
      </p:sp>
      <p:pic>
        <p:nvPicPr>
          <p:cNvPr id="209718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60376" y="6248400"/>
            <a:ext cx="2187130" cy="358171"/>
          </a:xfrm>
          <a:prstGeom prst="rect"/>
        </p:spPr>
      </p:pic>
      <p:pic>
        <p:nvPicPr>
          <p:cNvPr id="209718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303245" y="6187434"/>
            <a:ext cx="2415749" cy="48010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  Contents</a:t>
            </a:r>
            <a:r>
              <a:rPr dirty="0" lang="en-IN"/>
              <a:t> 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1638300" y="1234440"/>
            <a:ext cx="7635702" cy="5219699"/>
          </a:xfrm>
        </p:spPr>
        <p:txBody>
          <a:bodyPr>
            <a:normAutofit fontScale="88889" lnSpcReduction="20000"/>
          </a:bodyPr>
          <a:p>
            <a:endParaRPr dirty="0" lang="en-IN"/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…………………………………………………………………………………………………………. 3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 ………………………………………………………………………………………………………………………4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study ………………………………………………………………………………………………….5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Methodology………………………………………………………………………………………………………….7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………………………………………………………………………………………………………………….8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Augmentation Techniques………………………………………………………………………………………9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post-augmentation……………………………………………………………………………………11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CNN Model……………………………………………………………………………………………..12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Methods……………………………………………………………………………………………….13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Performance of the model…………………………………………………………………………….14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Regularization Techniques……………………………………………………………………………………..15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Experiments to improve model performance………………………………………………………….16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Curves And Confusion Matrices……………………………………………………………….17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Experimental Results……………………………………………………………………………21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..………………………………………………………………………………………………………….22</a:t>
            </a:r>
          </a:p>
          <a:p>
            <a:r>
              <a:rPr b="1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Work………………………………………………………………………………………………………….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r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77334" y="363894"/>
            <a:ext cx="9138470" cy="699797"/>
          </a:xfrm>
        </p:spPr>
        <p:txBody>
          <a:bodyPr>
            <a:normAutofit fontScale="97222"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Matrix: High performance Trials</a:t>
            </a:r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208345" y="1063691"/>
            <a:ext cx="10232020" cy="5649626"/>
          </a:xfrm>
        </p:spPr>
        <p:txBody>
          <a:bodyPr vert="horz"/>
          <a:p>
            <a:pPr indent="0" marL="0">
              <a:buNone/>
            </a:pPr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</a:t>
            </a:r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pic>
        <p:nvPicPr>
          <p:cNvPr id="2097184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53764" y="1527431"/>
            <a:ext cx="4569235" cy="4311086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85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7163" y="1527431"/>
            <a:ext cx="4569236" cy="434707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20</a:t>
            </a:fld>
            <a:endParaRPr lang="en-US"/>
          </a:p>
        </p:txBody>
      </p:sp>
      <p:pic>
        <p:nvPicPr>
          <p:cNvPr id="209718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90140" y="6124181"/>
            <a:ext cx="2255715" cy="350550"/>
          </a:xfrm>
          <a:prstGeom prst="rect"/>
        </p:spPr>
      </p:pic>
      <p:pic>
        <p:nvPicPr>
          <p:cNvPr id="209718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530506" y="6048881"/>
            <a:ext cx="2415749" cy="480102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Continued….</a:t>
            </a:r>
            <a:endParaRPr dirty="0" lang="en-IN"/>
          </a:p>
        </p:txBody>
      </p:sp>
      <p:sp>
        <p:nvSpPr>
          <p:cNvPr id="1048688" name="Content Placeholder 7"/>
          <p:cNvSpPr>
            <a:spLocks noGrp="1"/>
          </p:cNvSpPr>
          <p:nvPr>
            <p:ph idx="1"/>
          </p:nvPr>
        </p:nvSpPr>
        <p:spPr>
          <a:xfrm>
            <a:off x="677334" y="1310295"/>
            <a:ext cx="9817946" cy="5344505"/>
          </a:xfrm>
        </p:spPr>
        <p:txBody>
          <a:bodyPr/>
          <a:p>
            <a:pPr indent="0" marL="0">
              <a:buNone/>
            </a:pPr>
            <a:r>
              <a:rPr dirty="0" lang="en-IN"/>
              <a:t>			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3 	</a:t>
            </a:r>
            <a:r>
              <a:rPr dirty="0" lang="en-IN"/>
              <a:t>						</a:t>
            </a:r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4	</a:t>
            </a:r>
            <a:r>
              <a:rPr dirty="0" lang="en-IN"/>
              <a:t>																		</a:t>
            </a:r>
          </a:p>
        </p:txBody>
      </p:sp>
      <p:pic>
        <p:nvPicPr>
          <p:cNvPr id="209718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86307" y="1827492"/>
            <a:ext cx="4513097" cy="431011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8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4731" y="1832157"/>
            <a:ext cx="4423028" cy="4330191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8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21</a:t>
            </a:fld>
            <a:endParaRPr lang="en-US"/>
          </a:p>
        </p:txBody>
      </p:sp>
      <p:pic>
        <p:nvPicPr>
          <p:cNvPr id="209719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920424" y="6326039"/>
            <a:ext cx="2187130" cy="358171"/>
          </a:xfrm>
          <a:prstGeom prst="rect"/>
        </p:spPr>
      </p:pic>
      <p:pic>
        <p:nvPicPr>
          <p:cNvPr id="209719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721958" y="6204108"/>
            <a:ext cx="2415749" cy="480102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331894" y="2732883"/>
            <a:ext cx="3749023" cy="1341277"/>
          </a:xfrm>
        </p:spPr>
        <p:txBody>
          <a:bodyPr>
            <a:normAutofit fontScale="90000"/>
          </a:bodyPr>
          <a:p>
            <a:pPr algn="ctr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Evaluation Results </a:t>
            </a:r>
          </a:p>
        </p:txBody>
      </p:sp>
      <p:sp>
        <p:nvSpPr>
          <p:cNvPr id="104869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22</a:t>
            </a:fld>
            <a:endParaRPr lang="en-US"/>
          </a:p>
        </p:txBody>
      </p:sp>
      <p:pic>
        <p:nvPicPr>
          <p:cNvPr id="209719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26357" y="0"/>
            <a:ext cx="6164610" cy="685800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647700"/>
          </a:xfrm>
        </p:spPr>
        <p:txBody>
          <a:bodyPr>
            <a:normAutofit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>
          <a:xfrm>
            <a:off x="677333" y="982980"/>
            <a:ext cx="8942527" cy="5532120"/>
          </a:xfrm>
        </p:spPr>
        <p:txBody>
          <a:bodyPr>
            <a:normAutofit lnSpcReduction="10000"/>
          </a:bodyPr>
          <a:p>
            <a:pPr algn="just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lightweight CNN model for child emotion detection </a:t>
            </a:r>
            <a:r>
              <a:rPr b="1" dirty="0" sz="1800" i="1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restricted computational resources</a:t>
            </a:r>
          </a:p>
          <a:p>
            <a:pPr algn="just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 Experiments with different trials implementing different augmentation techniques to improve the model performance</a:t>
            </a:r>
            <a:endParaRPr b="1" dirty="0" sz="1800" i="1" lang="en-IN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1,2 and 3 - Augmentation techniques</a:t>
            </a:r>
          </a:p>
          <a:p>
            <a:pPr algn="just"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parameter tuning</a:t>
            </a:r>
          </a:p>
          <a:p>
            <a:pPr algn="just"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normalization and dropouts</a:t>
            </a:r>
          </a:p>
          <a:p>
            <a:pPr algn="just"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4 </a:t>
            </a:r>
          </a:p>
          <a:p>
            <a:pPr algn="just"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Modifying model by doubling the filters in baseline model</a:t>
            </a:r>
          </a:p>
          <a:p>
            <a:pPr algn="just"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Criteria</a:t>
            </a:r>
          </a:p>
          <a:p>
            <a:pPr algn="just"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Accuracy, Overfitting, F1 score (emotion- Anger)</a:t>
            </a:r>
          </a:p>
          <a:p>
            <a:pPr algn="just"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2 – integrated approach best performer among all four experiments (overfitting at 17.03%, validation accuracy of 82.76%, and an F1 score of 83 for the ‘Anger’ emotion)</a:t>
            </a:r>
          </a:p>
          <a:p>
            <a:pPr algn="just"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 of study in assessing model on only one emotion and moderate overfitting.  Future work to rectify.</a:t>
            </a:r>
          </a:p>
          <a:p>
            <a:pPr algn="just" indent="-342900" lvl="1" marL="342900"/>
            <a:endParaRPr dirty="0" sz="180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lvl="1"/>
            <a:endParaRPr dirty="0" sz="1800" lang="en-IN"/>
          </a:p>
        </p:txBody>
      </p:sp>
      <p:sp>
        <p:nvSpPr>
          <p:cNvPr id="10486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62940"/>
          </a:xfrm>
        </p:spPr>
        <p:txBody>
          <a:bodyPr>
            <a:normAutofit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052061"/>
          </a:xfrm>
        </p:spPr>
        <p:txBody>
          <a:bodyPr>
            <a:normAutofit/>
          </a:bodyPr>
          <a:p>
            <a:endParaRPr dirty="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Performed trial (Experiment 2 –Integrated approach) has an over fitting 17.03%, So to reduce this </a:t>
            </a:r>
          </a:p>
          <a:p>
            <a:pPr algn="just"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experiments with L1 L2 regularization techniques in combination with batch normalization and dropout</a:t>
            </a:r>
          </a:p>
          <a:p>
            <a:pPr algn="just" indent="0" lvl="1" marL="457200">
              <a:buNone/>
            </a:pPr>
            <a:endParaRPr b="1" dirty="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assessed on only one emotion – ‘Anger’ due to time constraints</a:t>
            </a:r>
          </a:p>
          <a:p>
            <a:pPr algn="just" indent="-342900" lvl="2" marL="742950"/>
            <a:r>
              <a:rPr b="1" dirty="0" sz="16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 to concentrate on each emotion </a:t>
            </a:r>
          </a:p>
          <a:p>
            <a:pPr algn="just" indent="0" lvl="2" marL="400050">
              <a:buNone/>
            </a:pPr>
            <a:endParaRPr b="1" dirty="0" sz="160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indent="-342900" lvl="1" marL="342900"/>
            <a:r>
              <a:rPr b="1" dirty="0" sz="18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performed trial has 82.76 % validation accuracy , To improve this</a:t>
            </a:r>
          </a:p>
          <a:p>
            <a:pPr algn="just" indent="-342900" lvl="2" marL="742950"/>
            <a:r>
              <a:rPr b="1" dirty="0" sz="16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 approach to experiment </a:t>
            </a:r>
          </a:p>
          <a:p>
            <a:pPr algn="just" indent="-342900" lvl="3" marL="1200150"/>
            <a:r>
              <a:rPr b="1" dirty="0" sz="16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Pre-train the model on each emotion using different datasets</a:t>
            </a:r>
          </a:p>
          <a:p>
            <a:pPr algn="just" indent="-342900" lvl="3" marL="1200150"/>
            <a:r>
              <a:rPr b="1" dirty="0" sz="16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 tune it on child dataset</a:t>
            </a:r>
          </a:p>
          <a:p>
            <a:pPr indent="0" lvl="3" marL="857250">
              <a:buNone/>
            </a:pPr>
            <a:endParaRPr dirty="0" sz="140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 lvl="2" marL="742950"/>
            <a:endParaRPr dirty="0" sz="160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13918"/>
          </a:xfrm>
        </p:spPr>
        <p:txBody>
          <a:bodyPr/>
          <a:p>
            <a:r>
              <a:rPr dirty="0" lang="en-IN"/>
              <a:t>						</a:t>
            </a:r>
            <a:br>
              <a:rPr dirty="0" lang="en-IN"/>
            </a:br>
            <a:br>
              <a:rPr dirty="0" lang="en-IN"/>
            </a:br>
            <a:br>
              <a:rPr dirty="0" lang="en-IN"/>
            </a:br>
            <a:br>
              <a:rPr dirty="0" lang="en-IN"/>
            </a:br>
            <a:r>
              <a:rPr dirty="0" lang="en-IN"/>
              <a:t>							</a:t>
            </a:r>
            <a:r>
              <a:rPr b="1" dirty="0" sz="40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You…</a:t>
            </a:r>
          </a:p>
        </p:txBody>
      </p:sp>
      <p:sp>
        <p:nvSpPr>
          <p:cNvPr id="104869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9"/>
          <p:cNvGrpSpPr>
            <a:grpSpLocks noMove="1" noResize="1" noRot="1" noGrp="1" noChangeAspect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8" name="Straight Connector 10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0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2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6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7" name="Isosceles Triangle 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IN"/>
            </a:p>
          </p:txBody>
        </p:sp>
      </p:grpSp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anchor="b" bIns="45720" lIns="91440" rIns="91440" rtlCol="0" tIns="45720" vert="horz">
            <a:normAutofit/>
          </a:bodyPr>
          <a:p>
            <a:pPr>
              <a:lnSpc>
                <a:spcPct val="90000"/>
              </a:lnSpc>
            </a:pPr>
            <a:r>
              <a:rPr dirty="0" sz="380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		</a:t>
            </a:r>
            <a:br>
              <a:rPr dirty="0" sz="380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dirty="0" sz="380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dirty="0" sz="380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dirty="0" sz="380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dirty="0" sz="380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  <a:r>
              <a:rPr b="1" dirty="0" sz="3800" i="1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048709" name="Isosceles Triangle 2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IN"/>
          </a:p>
        </p:txBody>
      </p:sp>
      <p:pic>
        <p:nvPicPr>
          <p:cNvPr id="2097193" name="Graphic 6" descr="Help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88604" y="1550139"/>
            <a:ext cx="3765692" cy="3765692"/>
          </a:xfrm>
          <a:prstGeom prst="rect"/>
        </p:spPr>
      </p:pic>
      <p:sp>
        <p:nvSpPr>
          <p:cNvPr id="10487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anchor="ctr" bIns="45720" lIns="91440" rIns="91440" rtlCol="0" tIns="45720" vert="horz">
            <a:normAutofit/>
          </a:bodyPr>
          <a:p>
            <a:pPr defTabSz="914400">
              <a:spcAft>
                <a:spcPts val="600"/>
              </a:spcAft>
            </a:pPr>
            <a:fld id="{D637F8FC-4B86-4690-8888-22AB2F781BEF}" type="slidenum">
              <a:rPr lang="en-US" smtClean="0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0" presetSubtype="0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700" id="7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00" id="1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7985761" cy="731520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1638300" y="1554481"/>
            <a:ext cx="8915402" cy="3291840"/>
          </a:xfrm>
        </p:spPr>
        <p:txBody>
          <a:bodyPr/>
          <a:p>
            <a:r>
              <a:rPr b="1" dirty="0" i="1" lang="en-US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Recognizing Children's Emotions, an Important task for various purposes, including education and emotional well-being</a:t>
            </a:r>
          </a:p>
          <a:p>
            <a:r>
              <a:rPr b="1" dirty="0" i="1" lang="en-US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Proliferation of Internet Access</a:t>
            </a:r>
          </a:p>
          <a:p>
            <a:r>
              <a:rPr b="1" dirty="0" i="1" lang="en-IN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Unrestricted Access to Content</a:t>
            </a:r>
            <a:endParaRPr b="1" dirty="0" i="1" lang="en-US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b="1" dirty="0" i="1" lang="en-IN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Emotional Health Consequences</a:t>
            </a:r>
          </a:p>
          <a:p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 takers ,online educators and therapists can provide required support on time</a:t>
            </a:r>
            <a:endParaRPr b="1" dirty="0" i="1" lang="en-IN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dirty="0" lang="en-IN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6888481" cy="731520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1638300" y="1554481"/>
            <a:ext cx="8915402" cy="2270759"/>
          </a:xfrm>
        </p:spPr>
        <p:txBody>
          <a:bodyPr/>
          <a:p>
            <a:pPr lvl="0">
              <a:lnSpc>
                <a:spcPct val="107000"/>
              </a:lnSpc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Accurately detect child emotions (Anger, Sadness, Happiness) </a:t>
            </a:r>
          </a:p>
          <a:p>
            <a:pPr lvl="0">
              <a:lnSpc>
                <a:spcPct val="107000"/>
              </a:lnSpc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emotion recognition using a lightweight Convolutional Neural Network (CNN) model, built for minimal CPU consumption</a:t>
            </a:r>
          </a:p>
          <a:p>
            <a:pPr lvl="0">
              <a:lnSpc>
                <a:spcPct val="107000"/>
              </a:lnSpc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the model with better accuracy and generalization</a:t>
            </a:r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693421" y="621323"/>
            <a:ext cx="5215558" cy="826477"/>
          </a:xfrm>
        </p:spPr>
        <p:txBody>
          <a:bodyPr anchor="b">
            <a:normAutofit fontScale="93750"/>
          </a:bodyPr>
          <a:p>
            <a:r>
              <a:rPr b="1" dirty="0" sz="32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Study (AI &amp;CNN)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97153" name="Picture 3" descr="A diagram of machine learning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36159" y="621323"/>
            <a:ext cx="4440641" cy="3889717"/>
          </a:xfrm>
          <a:prstGeom prst="rect"/>
          <a:noFill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54" name="Picture 4" descr="A diagram of a network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 bwMode="auto">
          <a:xfrm>
            <a:off x="980584" y="2103120"/>
            <a:ext cx="4810616" cy="3620249"/>
          </a:xfrm>
          <a:prstGeom prst="rect"/>
          <a:noFill/>
          <a:ln>
            <a:noFill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ctrTitle"/>
          </p:nvPr>
        </p:nvSpPr>
        <p:spPr>
          <a:xfrm>
            <a:off x="693420" y="621323"/>
            <a:ext cx="7467599" cy="826477"/>
          </a:xfrm>
        </p:spPr>
        <p:txBody>
          <a:bodyPr anchor="b">
            <a:normAutofit fontScale="93750"/>
          </a:bodyPr>
          <a:p>
            <a:r>
              <a:rPr b="1" dirty="0" sz="320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Study (AI &amp;CNN) continued..</a:t>
            </a:r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097155" name="Content Placeholder 3" descr="A diagram of different types of objects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34003" y="2096648"/>
            <a:ext cx="5922117" cy="2938339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38" name="TextBox 5"/>
          <p:cNvSpPr txBox="1"/>
          <p:nvPr/>
        </p:nvSpPr>
        <p:spPr>
          <a:xfrm flipH="1">
            <a:off x="7403291" y="1873882"/>
            <a:ext cx="3741421" cy="406946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 of simple CNN</a:t>
            </a:r>
            <a:endParaRPr b="1" dirty="0" i="1" lang="en-IN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 marL="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Layer</a:t>
            </a:r>
          </a:p>
          <a:p>
            <a:pPr indent="-342900" marL="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block</a:t>
            </a:r>
          </a:p>
          <a:p>
            <a:pPr indent="-342900" lvl="1" marL="8001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Filters</a:t>
            </a:r>
          </a:p>
          <a:p>
            <a:pPr indent="-342900" lvl="1" marL="8001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 err="1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</a:t>
            </a:r>
          </a:p>
          <a:p>
            <a:pPr indent="-342900" marL="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 Layer</a:t>
            </a:r>
          </a:p>
          <a:p>
            <a:pPr indent="-342900" lvl="1" marL="8001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Pooling</a:t>
            </a:r>
          </a:p>
          <a:p>
            <a:pPr indent="-342900" lvl="1" marL="8001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pooling</a:t>
            </a:r>
          </a:p>
          <a:p>
            <a:pPr indent="-342900" marL="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Fully-connected layer</a:t>
            </a:r>
          </a:p>
          <a:p>
            <a:pPr indent="-342900" marL="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b="1" dirty="0" i="1" lang="en-IN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dirty="0" lang="en-IN"/>
              <a:t> </a:t>
            </a:r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677334" y="1558213"/>
            <a:ext cx="8596668" cy="4690187"/>
          </a:xfrm>
        </p:spPr>
        <p:txBody>
          <a:bodyPr>
            <a:normAutofit/>
          </a:bodyPr>
          <a:p>
            <a:pPr algn="just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CNN approach</a:t>
            </a:r>
          </a:p>
          <a:p>
            <a:pPr algn="just" lvl="1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Mainly , custom the CNN using various number of hidden layers /filters/activations</a:t>
            </a:r>
          </a:p>
          <a:p>
            <a:pPr algn="just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 approach</a:t>
            </a:r>
          </a:p>
          <a:p>
            <a:pPr algn="just" lvl="1"/>
            <a:r>
              <a:rPr b="1" dirty="0" 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pre-trained model is used as the starting point for a new task instead of training a model from scratch</a:t>
            </a:r>
          </a:p>
          <a:p>
            <a:pPr algn="just"/>
            <a:r>
              <a:rPr b="1" dirty="0" 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of facial action units and CNN</a:t>
            </a:r>
          </a:p>
          <a:p>
            <a:pPr algn="just" lvl="1"/>
            <a:r>
              <a:rPr b="1" dirty="0" 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facial movement coding using Action Units (AUs) as the classifier output rather than directly classifying emotions from an image</a:t>
            </a:r>
            <a:endParaRPr b="1" dirty="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Two-part CNN approach</a:t>
            </a:r>
          </a:p>
          <a:p>
            <a:pPr algn="just" lvl="1"/>
            <a:r>
              <a:rPr b="1" dirty="0" 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component emphasizing the removal of the image's backdrop</a:t>
            </a:r>
          </a:p>
          <a:p>
            <a:pPr algn="just" lvl="1"/>
            <a:r>
              <a:rPr b="1" dirty="0" 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second part concentrating on the extraction of face feature vectors</a:t>
            </a:r>
            <a:endParaRPr b="1" dirty="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b="1" dirty="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b="1" dirty="0" i="1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754380"/>
          </a:xfrm>
        </p:spPr>
        <p:txBody>
          <a:bodyPr/>
          <a:p>
            <a:r>
              <a:rPr b="1" dirty="0" i="1" lang="en-IN"/>
              <a:t>Methodology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idx="1"/>
          </p:nvPr>
        </p:nvSpPr>
        <p:spPr>
          <a:xfrm>
            <a:off x="1638300" y="1592581"/>
            <a:ext cx="8915402" cy="3802380"/>
          </a:xfrm>
        </p:spPr>
        <p:txBody>
          <a:bodyPr>
            <a:normAutofit/>
          </a:bodyPr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creation 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Augmentation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CNN Architecture - Custom CNN approach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Dataset to Train , Test and Validation datasets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the CNN Model with train dataset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Model with validation dataset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results using evaluation matrices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regularization techniques</a:t>
            </a:r>
          </a:p>
          <a:p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multiple experiments to improve the results</a:t>
            </a:r>
          </a:p>
        </p:txBody>
      </p:sp>
      <p:sp>
        <p:nvSpPr>
          <p:cNvPr id="104864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211580" y="685800"/>
            <a:ext cx="9342121" cy="754380"/>
          </a:xfrm>
        </p:spPr>
        <p:txBody>
          <a:bodyPr/>
          <a:p>
            <a:r>
              <a:rPr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68420" y="2262135"/>
            <a:ext cx="5251414" cy="1366714"/>
          </a:xfr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2097157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18941" y="1761308"/>
            <a:ext cx="3323519" cy="3929431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 flipH="1">
            <a:off x="5873740" y="1761308"/>
            <a:ext cx="2439759" cy="369332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i="1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Dataset</a:t>
            </a:r>
          </a:p>
        </p:txBody>
      </p:sp>
      <p:pic>
        <p:nvPicPr>
          <p:cNvPr id="2097158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768420" y="3983865"/>
            <a:ext cx="5320843" cy="1470413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104864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37F8FC-4B86-4690-8888-22AB2F781BE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Child Emotion Detection Using Convolutional Neural Networks</dc:title>
  <dc:creator>Radhika Nair</dc:creator>
  <cp:lastModifiedBy>Radhika Nair</cp:lastModifiedBy>
  <dcterms:created xsi:type="dcterms:W3CDTF">2023-08-31T06:51:56Z</dcterms:created>
  <dcterms:modified xsi:type="dcterms:W3CDTF">2024-06-24T21:02:45Z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c61f325be0f84ad3b354e2a3b9dd54ec</vt:lpwstr>
  </property>
</Properties>
</file>