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86" r:id="rId7"/>
    <p:sldId id="287" r:id="rId8"/>
    <p:sldId id="308" r:id="rId9"/>
    <p:sldId id="282" r:id="rId10"/>
    <p:sldId id="285" r:id="rId11"/>
    <p:sldId id="307" r:id="rId12"/>
    <p:sldId id="305" r:id="rId13"/>
    <p:sldId id="283" r:id="rId14"/>
    <p:sldId id="306" r:id="rId15"/>
    <p:sldId id="302" r:id="rId16"/>
    <p:sldId id="281" r:id="rId17"/>
    <p:sldId id="288" r:id="rId18"/>
    <p:sldId id="309" r:id="rId19"/>
    <p:sldId id="310" r:id="rId20"/>
    <p:sldId id="311" r:id="rId21"/>
    <p:sldId id="312" r:id="rId22"/>
    <p:sldId id="313" r:id="rId23"/>
    <p:sldId id="289" r:id="rId24"/>
    <p:sldId id="290" r:id="rId25"/>
    <p:sldId id="292" r:id="rId26"/>
    <p:sldId id="293" r:id="rId27"/>
    <p:sldId id="294" r:id="rId28"/>
    <p:sldId id="315" r:id="rId29"/>
    <p:sldId id="316" r:id="rId30"/>
    <p:sldId id="317" r:id="rId31"/>
    <p:sldId id="318" r:id="rId32"/>
    <p:sldId id="319" r:id="rId33"/>
    <p:sldId id="320"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9805C-B284-61BD-414C-BB91DEFB0495}" v="3" dt="2023-10-31T04:38:37.074"/>
    <p1510:client id="{CC111B28-D09A-D24D-0651-0650EFFB817B}" v="14" dt="2023-10-31T08:58:14.821"/>
    <p1510:client id="{E6B0BC1F-D87B-DCC4-2855-8B34272DA4C4}" v="47" dt="2023-10-31T04:51:48.990"/>
    <p1510:client id="{F065C971-F124-4FD2-B9A7-3B9D42BC019E}" v="491" dt="2023-10-31T07:33:57.20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872" y="8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12/9/2023</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a:p>
        </p:txBody>
      </p:sp>
    </p:spTree>
    <p:extLst>
      <p:ext uri="{BB962C8B-B14F-4D97-AF65-F5344CB8AC3E}">
        <p14:creationId xmlns:p14="http://schemas.microsoft.com/office/powerpoint/2010/main" val="2073770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a:p>
        </p:txBody>
      </p:sp>
    </p:spTree>
    <p:extLst>
      <p:ext uri="{BB962C8B-B14F-4D97-AF65-F5344CB8AC3E}">
        <p14:creationId xmlns:p14="http://schemas.microsoft.com/office/powerpoint/2010/main" val="2578372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a:p>
        </p:txBody>
      </p:sp>
    </p:spTree>
    <p:extLst>
      <p:ext uri="{BB962C8B-B14F-4D97-AF65-F5344CB8AC3E}">
        <p14:creationId xmlns:p14="http://schemas.microsoft.com/office/powerpoint/2010/main" val="3089288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a:p>
        </p:txBody>
      </p:sp>
    </p:spTree>
    <p:extLst>
      <p:ext uri="{BB962C8B-B14F-4D97-AF65-F5344CB8AC3E}">
        <p14:creationId xmlns:p14="http://schemas.microsoft.com/office/powerpoint/2010/main" val="174349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a:p>
        </p:txBody>
      </p:sp>
    </p:spTree>
    <p:extLst>
      <p:ext uri="{BB962C8B-B14F-4D97-AF65-F5344CB8AC3E}">
        <p14:creationId xmlns:p14="http://schemas.microsoft.com/office/powerpoint/2010/main" val="3917064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a:p>
        </p:txBody>
      </p:sp>
    </p:spTree>
    <p:extLst>
      <p:ext uri="{BB962C8B-B14F-4D97-AF65-F5344CB8AC3E}">
        <p14:creationId xmlns:p14="http://schemas.microsoft.com/office/powerpoint/2010/main" val="3401337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a:p>
        </p:txBody>
      </p:sp>
    </p:spTree>
    <p:extLst>
      <p:ext uri="{BB962C8B-B14F-4D97-AF65-F5344CB8AC3E}">
        <p14:creationId xmlns:p14="http://schemas.microsoft.com/office/powerpoint/2010/main" val="594469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22</a:t>
            </a:fld>
            <a:endParaRPr lang="en-US"/>
          </a:p>
        </p:txBody>
      </p:sp>
    </p:spTree>
    <p:extLst>
      <p:ext uri="{BB962C8B-B14F-4D97-AF65-F5344CB8AC3E}">
        <p14:creationId xmlns:p14="http://schemas.microsoft.com/office/powerpoint/2010/main" val="1983514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a:p>
        </p:txBody>
      </p:sp>
    </p:spTree>
    <p:extLst>
      <p:ext uri="{BB962C8B-B14F-4D97-AF65-F5344CB8AC3E}">
        <p14:creationId xmlns:p14="http://schemas.microsoft.com/office/powerpoint/2010/main" val="3425519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a:p>
        </p:txBody>
      </p:sp>
    </p:spTree>
    <p:extLst>
      <p:ext uri="{BB962C8B-B14F-4D97-AF65-F5344CB8AC3E}">
        <p14:creationId xmlns:p14="http://schemas.microsoft.com/office/powerpoint/2010/main" val="2774710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a:p>
        </p:txBody>
      </p:sp>
    </p:spTree>
    <p:extLst>
      <p:ext uri="{BB962C8B-B14F-4D97-AF65-F5344CB8AC3E}">
        <p14:creationId xmlns:p14="http://schemas.microsoft.com/office/powerpoint/2010/main" val="145749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a:p>
        </p:txBody>
      </p:sp>
    </p:spTree>
    <p:extLst>
      <p:ext uri="{BB962C8B-B14F-4D97-AF65-F5344CB8AC3E}">
        <p14:creationId xmlns:p14="http://schemas.microsoft.com/office/powerpoint/2010/main" val="3696457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a:p>
        </p:txBody>
      </p:sp>
    </p:spTree>
    <p:extLst>
      <p:ext uri="{BB962C8B-B14F-4D97-AF65-F5344CB8AC3E}">
        <p14:creationId xmlns:p14="http://schemas.microsoft.com/office/powerpoint/2010/main" val="1574248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a:p>
        </p:txBody>
      </p:sp>
    </p:spTree>
    <p:extLst>
      <p:ext uri="{BB962C8B-B14F-4D97-AF65-F5344CB8AC3E}">
        <p14:creationId xmlns:p14="http://schemas.microsoft.com/office/powerpoint/2010/main" val="1134755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a:p>
        </p:txBody>
      </p:sp>
    </p:spTree>
    <p:extLst>
      <p:ext uri="{BB962C8B-B14F-4D97-AF65-F5344CB8AC3E}">
        <p14:creationId xmlns:p14="http://schemas.microsoft.com/office/powerpoint/2010/main" val="3478707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30</a:t>
            </a:fld>
            <a:endParaRPr lang="en-US"/>
          </a:p>
        </p:txBody>
      </p:sp>
    </p:spTree>
    <p:extLst>
      <p:ext uri="{BB962C8B-B14F-4D97-AF65-F5344CB8AC3E}">
        <p14:creationId xmlns:p14="http://schemas.microsoft.com/office/powerpoint/2010/main" val="3387449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31</a:t>
            </a:fld>
            <a:endParaRPr lang="en-US"/>
          </a:p>
        </p:txBody>
      </p:sp>
    </p:spTree>
    <p:extLst>
      <p:ext uri="{BB962C8B-B14F-4D97-AF65-F5344CB8AC3E}">
        <p14:creationId xmlns:p14="http://schemas.microsoft.com/office/powerpoint/2010/main" val="39900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32581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a:p>
        </p:txBody>
      </p:sp>
    </p:spTree>
    <p:extLst>
      <p:ext uri="{BB962C8B-B14F-4D97-AF65-F5344CB8AC3E}">
        <p14:creationId xmlns:p14="http://schemas.microsoft.com/office/powerpoint/2010/main" val="247323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a:p>
        </p:txBody>
      </p:sp>
    </p:spTree>
    <p:extLst>
      <p:ext uri="{BB962C8B-B14F-4D97-AF65-F5344CB8AC3E}">
        <p14:creationId xmlns:p14="http://schemas.microsoft.com/office/powerpoint/2010/main" val="2751588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88595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1510269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a:p>
        </p:txBody>
      </p:sp>
    </p:spTree>
    <p:extLst>
      <p:ext uri="{BB962C8B-B14F-4D97-AF65-F5344CB8AC3E}">
        <p14:creationId xmlns:p14="http://schemas.microsoft.com/office/powerpoint/2010/main" val="4194793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332988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endParaRPr lang="en-US"/>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8 Members">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endParaRPr lang="en-US"/>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790384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2 Colum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3" y="136526"/>
            <a:ext cx="9601200" cy="1570038"/>
          </a:xfrm>
        </p:spPr>
        <p:txBody>
          <a:bodyPr anchor="b">
            <a:noAutofit/>
          </a:bodyPr>
          <a:lstStyle>
            <a:lvl1pPr>
              <a:defRPr sz="4800" b="1">
                <a:latin typeface="+mj-lt"/>
              </a:defRPr>
            </a:lvl1pPr>
          </a:lstStyle>
          <a:p>
            <a:r>
              <a:rPr lang="en-US"/>
              <a:t>Click to edit Master title style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1843089"/>
            <a:ext cx="4741919" cy="1179510"/>
          </a:xfrm>
        </p:spPr>
        <p:txBody>
          <a:bodyPr anchor="ct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2" y="3022600"/>
            <a:ext cx="4741273" cy="2334216"/>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095975" y="1843089"/>
            <a:ext cx="4851335" cy="1179510"/>
          </a:xfrm>
        </p:spPr>
        <p:txBody>
          <a:bodyPr anchor="ct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096000" y="3022600"/>
            <a:ext cx="4850675" cy="2334216"/>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13191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342900" indent="-342900">
              <a:buFont typeface="Arial" panose="020B0604020202020204" pitchFamily="34" charset="0"/>
              <a:buChar char="•"/>
              <a:defRPr sz="2000">
                <a:latin typeface="+mn-lt"/>
              </a:defRPr>
            </a:lvl1pPr>
            <a:lvl2pPr marL="742950" indent="-285750">
              <a:buFont typeface="Arial" panose="020B0604020202020204" pitchFamily="34" charset="0"/>
              <a:buChar char="•"/>
              <a:defRPr sz="1800">
                <a:latin typeface="+mn-lt"/>
              </a:defRPr>
            </a:lvl2pPr>
            <a:lvl3pPr marL="1200150" indent="-285750">
              <a:buFont typeface="Arial" panose="020B0604020202020204" pitchFamily="34" charset="0"/>
              <a:buChar char="•"/>
              <a:defRPr sz="1600">
                <a:latin typeface="+mn-lt"/>
              </a:defRPr>
            </a:lvl3pPr>
            <a:lvl4pPr marL="1657350" indent="-285750">
              <a:buFont typeface="Arial" panose="020B0604020202020204" pitchFamily="34" charset="0"/>
              <a:buChar char="•"/>
              <a:defRPr sz="1400">
                <a:latin typeface="+mn-lt"/>
              </a:defRPr>
            </a:lvl4pPr>
            <a:lvl5pPr marL="2114550" indent="-285750">
              <a:buFont typeface="Arial" panose="020B0604020202020204" pitchFamily="34" charset="0"/>
              <a:buChar char="•"/>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342900" indent="-342900">
              <a:buFont typeface="Arial" panose="020B0604020202020204" pitchFamily="34" charset="0"/>
              <a:buChar char="•"/>
              <a:defRPr sz="2000">
                <a:latin typeface="+mn-lt"/>
              </a:defRPr>
            </a:lvl1pPr>
            <a:lvl2pPr marL="742950" indent="-285750">
              <a:buFont typeface="Arial" panose="020B0604020202020204" pitchFamily="34" charset="0"/>
              <a:buChar char="•"/>
              <a:defRPr sz="1800">
                <a:latin typeface="+mn-lt"/>
              </a:defRPr>
            </a:lvl2pPr>
            <a:lvl3pPr marL="1200150" indent="-285750">
              <a:buFont typeface="Arial" panose="020B0604020202020204" pitchFamily="34" charset="0"/>
              <a:buChar char="•"/>
              <a:defRPr sz="1600">
                <a:latin typeface="+mn-lt"/>
              </a:defRPr>
            </a:lvl3pPr>
            <a:lvl4pPr marL="1657350" indent="-285750">
              <a:buFont typeface="Arial" panose="020B0604020202020204" pitchFamily="34" charset="0"/>
              <a:buChar char="•"/>
              <a:defRPr sz="1400">
                <a:latin typeface="+mn-lt"/>
              </a:defRPr>
            </a:lvl4pPr>
            <a:lvl5pPr marL="2114550" indent="-285750">
              <a:buFont typeface="Arial" panose="020B0604020202020204" pitchFamily="34" charset="0"/>
              <a:buChar char="•"/>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767843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a:t>Click to add title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7" name="Content Placeholder 2">
            <a:extLst>
              <a:ext uri="{FF2B5EF4-FFF2-40B4-BE49-F238E27FC236}">
                <a16:creationId xmlns:a16="http://schemas.microsoft.com/office/drawing/2014/main" id="{A37C3FA1-BA4A-7F98-8392-377F7FDC2C78}"/>
              </a:ext>
            </a:extLst>
          </p:cNvPr>
          <p:cNvSpPr>
            <a:spLocks noGrp="1"/>
          </p:cNvSpPr>
          <p:nvPr>
            <p:ph idx="1" hasCustomPrompt="1"/>
          </p:nvPr>
        </p:nvSpPr>
        <p:spPr>
          <a:xfrm>
            <a:off x="1167493" y="2023984"/>
            <a:ext cx="4663440" cy="3332832"/>
          </a:xfrm>
        </p:spPr>
        <p:txBody>
          <a:bodyPr>
            <a:normAutofit/>
          </a:bodyPr>
          <a:lstStyle>
            <a:lvl1pPr marL="342900" indent="-342900">
              <a:buFont typeface="Arial" panose="020B0604020202020204" pitchFamily="34" charset="0"/>
              <a:buChar char="•"/>
              <a:defRPr sz="2000">
                <a:solidFill>
                  <a:schemeClr val="bg1"/>
                </a:solidFill>
                <a:latin typeface="+mn-lt"/>
              </a:defRPr>
            </a:lvl1pPr>
            <a:lvl2pPr marL="742950" indent="-285750">
              <a:buFont typeface="Arial" panose="020B0604020202020204" pitchFamily="34" charset="0"/>
              <a:buChar char="•"/>
              <a:defRPr sz="1800">
                <a:solidFill>
                  <a:schemeClr val="bg1"/>
                </a:solidFill>
                <a:latin typeface="+mn-lt"/>
              </a:defRPr>
            </a:lvl2pPr>
            <a:lvl3pPr marL="1200150" indent="-285750">
              <a:buFont typeface="Arial" panose="020B0604020202020204" pitchFamily="34" charset="0"/>
              <a:buChar char="•"/>
              <a:defRPr sz="1600">
                <a:solidFill>
                  <a:schemeClr val="bg1"/>
                </a:solidFill>
                <a:latin typeface="+mn-lt"/>
              </a:defRPr>
            </a:lvl3pPr>
            <a:lvl4pPr marL="1657350" indent="-285750">
              <a:buFont typeface="Arial" panose="020B0604020202020204" pitchFamily="34" charset="0"/>
              <a:buChar char="•"/>
              <a:defRPr sz="1400">
                <a:solidFill>
                  <a:schemeClr val="bg1"/>
                </a:solidFill>
                <a:latin typeface="+mn-lt"/>
              </a:defRPr>
            </a:lvl4pPr>
            <a:lvl5pPr marL="2114550" indent="-285750">
              <a:buFont typeface="Arial" panose="020B0604020202020204" pitchFamily="34" charset="0"/>
              <a:buChar char="•"/>
              <a:defRPr sz="14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4EB7954F-342D-EC89-3A34-89E69B7DC099}"/>
              </a:ext>
            </a:extLst>
          </p:cNvPr>
          <p:cNvSpPr>
            <a:spLocks noGrp="1"/>
          </p:cNvSpPr>
          <p:nvPr>
            <p:ph idx="10" hasCustomPrompt="1"/>
          </p:nvPr>
        </p:nvSpPr>
        <p:spPr>
          <a:xfrm>
            <a:off x="6283235" y="2023984"/>
            <a:ext cx="4663440" cy="3332832"/>
          </a:xfrm>
        </p:spPr>
        <p:txBody>
          <a:bodyPr>
            <a:normAutofit/>
          </a:bodyPr>
          <a:lstStyle>
            <a:lvl1pPr marL="342900" indent="-342900">
              <a:buFont typeface="Arial" panose="020B0604020202020204" pitchFamily="34" charset="0"/>
              <a:buChar char="•"/>
              <a:defRPr sz="2000">
                <a:solidFill>
                  <a:schemeClr val="bg1"/>
                </a:solidFill>
                <a:latin typeface="+mn-lt"/>
              </a:defRPr>
            </a:lvl1pPr>
            <a:lvl2pPr marL="742950" indent="-285750">
              <a:buFont typeface="Arial" panose="020B0604020202020204" pitchFamily="34" charset="0"/>
              <a:buChar char="•"/>
              <a:defRPr sz="1800">
                <a:solidFill>
                  <a:schemeClr val="bg1"/>
                </a:solidFill>
                <a:latin typeface="+mn-lt"/>
              </a:defRPr>
            </a:lvl2pPr>
            <a:lvl3pPr marL="1200150" indent="-285750">
              <a:buFont typeface="Arial" panose="020B0604020202020204" pitchFamily="34" charset="0"/>
              <a:buChar char="•"/>
              <a:defRPr sz="1600">
                <a:solidFill>
                  <a:schemeClr val="bg1"/>
                </a:solidFill>
                <a:latin typeface="+mn-lt"/>
              </a:defRPr>
            </a:lvl3pPr>
            <a:lvl4pPr marL="1657350" indent="-285750">
              <a:buFont typeface="Arial" panose="020B0604020202020204" pitchFamily="34" charset="0"/>
              <a:buChar char="•"/>
              <a:defRPr sz="1400">
                <a:solidFill>
                  <a:schemeClr val="bg1"/>
                </a:solidFill>
                <a:latin typeface="+mn-lt"/>
              </a:defRPr>
            </a:lvl4pPr>
            <a:lvl5pPr marL="2114550" indent="-285750">
              <a:buFont typeface="Arial" panose="020B0604020202020204" pitchFamily="34" charset="0"/>
              <a:buChar char="•"/>
              <a:defRPr sz="14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0426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
        <p:nvSpPr>
          <p:cNvPr id="4" name="Content Placeholder 2">
            <a:extLst>
              <a:ext uri="{FF2B5EF4-FFF2-40B4-BE49-F238E27FC236}">
                <a16:creationId xmlns:a16="http://schemas.microsoft.com/office/drawing/2014/main" id="{809904E8-98B8-7AA2-9336-A5D8D2CCC6C3}"/>
              </a:ext>
            </a:extLst>
          </p:cNvPr>
          <p:cNvSpPr>
            <a:spLocks noGrp="1"/>
          </p:cNvSpPr>
          <p:nvPr>
            <p:ph idx="1" hasCustomPrompt="1"/>
          </p:nvPr>
        </p:nvSpPr>
        <p:spPr>
          <a:xfrm>
            <a:off x="1167493" y="2023984"/>
            <a:ext cx="4663440" cy="3332832"/>
          </a:xfrm>
        </p:spPr>
        <p:txBody>
          <a:bodyPr>
            <a:normAutofit/>
          </a:bodyPr>
          <a:lstStyle>
            <a:lvl1pPr marL="342900" indent="-342900">
              <a:buFont typeface="Arial" panose="020B0604020202020204" pitchFamily="34" charset="0"/>
              <a:buChar char="•"/>
              <a:defRPr sz="2000">
                <a:latin typeface="+mn-lt"/>
              </a:defRPr>
            </a:lvl1pPr>
            <a:lvl2pPr marL="742950" indent="-285750">
              <a:buFont typeface="Arial" panose="020B0604020202020204" pitchFamily="34" charset="0"/>
              <a:buChar char="•"/>
              <a:defRPr sz="1800">
                <a:latin typeface="+mn-lt"/>
              </a:defRPr>
            </a:lvl2pPr>
            <a:lvl3pPr marL="1200150" indent="-285750">
              <a:buFont typeface="Arial" panose="020B0604020202020204" pitchFamily="34" charset="0"/>
              <a:buChar char="•"/>
              <a:defRPr sz="1600">
                <a:latin typeface="+mn-lt"/>
              </a:defRPr>
            </a:lvl3pPr>
            <a:lvl4pPr marL="1657350" indent="-285750">
              <a:buFont typeface="Arial" panose="020B0604020202020204" pitchFamily="34" charset="0"/>
              <a:buChar char="•"/>
              <a:defRPr sz="1400">
                <a:latin typeface="+mn-lt"/>
              </a:defRPr>
            </a:lvl4pPr>
            <a:lvl5pPr marL="2114550" indent="-285750">
              <a:buFont typeface="Arial" panose="020B0604020202020204" pitchFamily="34" charset="0"/>
              <a:buChar char="•"/>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Content Placeholder 2">
            <a:extLst>
              <a:ext uri="{FF2B5EF4-FFF2-40B4-BE49-F238E27FC236}">
                <a16:creationId xmlns:a16="http://schemas.microsoft.com/office/drawing/2014/main" id="{70A0E644-BFE8-47F4-8F0D-DC658E9AF785}"/>
              </a:ext>
            </a:extLst>
          </p:cNvPr>
          <p:cNvSpPr>
            <a:spLocks noGrp="1"/>
          </p:cNvSpPr>
          <p:nvPr>
            <p:ph idx="10" hasCustomPrompt="1"/>
          </p:nvPr>
        </p:nvSpPr>
        <p:spPr>
          <a:xfrm>
            <a:off x="6283235" y="2023984"/>
            <a:ext cx="4663440" cy="3332832"/>
          </a:xfrm>
        </p:spPr>
        <p:txBody>
          <a:bodyPr>
            <a:normAutofit/>
          </a:bodyPr>
          <a:lstStyle>
            <a:lvl1pPr marL="342900" indent="-342900">
              <a:buFont typeface="Arial" panose="020B0604020202020204" pitchFamily="34" charset="0"/>
              <a:buChar char="•"/>
              <a:defRPr sz="2000">
                <a:latin typeface="+mn-lt"/>
              </a:defRPr>
            </a:lvl1pPr>
            <a:lvl2pPr marL="742950" indent="-285750">
              <a:buFont typeface="Arial" panose="020B0604020202020204" pitchFamily="34" charset="0"/>
              <a:buChar char="•"/>
              <a:defRPr sz="1800">
                <a:latin typeface="+mn-lt"/>
              </a:defRPr>
            </a:lvl2pPr>
            <a:lvl3pPr marL="1200150" indent="-285750">
              <a:buFont typeface="Arial" panose="020B0604020202020204" pitchFamily="34" charset="0"/>
              <a:buChar char="•"/>
              <a:defRPr sz="1600">
                <a:latin typeface="+mn-lt"/>
              </a:defRPr>
            </a:lvl3pPr>
            <a:lvl4pPr marL="1657350" indent="-285750">
              <a:buFont typeface="Arial" panose="020B0604020202020204" pitchFamily="34" charset="0"/>
              <a:buChar char="•"/>
              <a:defRPr sz="1400">
                <a:latin typeface="+mn-lt"/>
              </a:defRPr>
            </a:lvl4pPr>
            <a:lvl5pPr marL="2114550" indent="-285750">
              <a:buFont typeface="Arial" panose="020B0604020202020204" pitchFamily="34" charset="0"/>
              <a:buChar char="•"/>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944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836112"/>
          </a:xfrm>
        </p:spPr>
        <p:txBody>
          <a:bodyPr anchor="ctr">
            <a:noAutofit/>
          </a:bodyPr>
          <a:lstStyle>
            <a:lvl1pPr marL="0" indent="0">
              <a:buFont typeface="Arial" panose="020B0604020202020204" pitchFamily="34" charset="0"/>
              <a:buNone/>
              <a:defRPr sz="24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836112"/>
          </a:xfrm>
        </p:spPr>
        <p:txBody>
          <a:bodyPr anchor="ctr">
            <a:noAutofit/>
          </a:bodyPr>
          <a:lstStyle>
            <a:lvl1pPr marL="0" indent="0">
              <a:buFont typeface="Arial" panose="020B0604020202020204" pitchFamily="34" charset="0"/>
              <a:buNone/>
              <a:defRPr sz="24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836112"/>
          </a:xfrm>
        </p:spPr>
        <p:txBody>
          <a:bodyPr anchor="ctr">
            <a:noAutofit/>
          </a:bodyPr>
          <a:lstStyle>
            <a:lvl1pPr marL="0" indent="0">
              <a:buFont typeface="Arial" panose="020B0604020202020204" pitchFamily="34" charset="0"/>
              <a:buNone/>
              <a:defRPr sz="24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5" name="Content Placeholder 2">
            <a:extLst>
              <a:ext uri="{FF2B5EF4-FFF2-40B4-BE49-F238E27FC236}">
                <a16:creationId xmlns:a16="http://schemas.microsoft.com/office/drawing/2014/main" id="{6BBDFA0C-B372-969D-6C8A-F664A4BF8D41}"/>
              </a:ext>
            </a:extLst>
          </p:cNvPr>
          <p:cNvSpPr>
            <a:spLocks noGrp="1"/>
          </p:cNvSpPr>
          <p:nvPr>
            <p:ph idx="17" hasCustomPrompt="1"/>
          </p:nvPr>
        </p:nvSpPr>
        <p:spPr>
          <a:xfrm>
            <a:off x="1167493" y="2992966"/>
            <a:ext cx="3218770" cy="2363849"/>
          </a:xfrm>
        </p:spPr>
        <p:txBody>
          <a:bodyPr>
            <a:normAutofit/>
          </a:bodyPr>
          <a:lstStyle>
            <a:lvl1pPr marL="0" indent="0">
              <a:buFont typeface="Arial" panose="020B0604020202020204" pitchFamily="34" charset="0"/>
              <a:buNone/>
              <a:defRPr sz="1600">
                <a:latin typeface="+mn-lt"/>
              </a:defRPr>
            </a:lvl1pPr>
            <a:lvl2pPr marL="347663" indent="0">
              <a:buFont typeface="Arial" panose="020B0604020202020204" pitchFamily="34" charset="0"/>
              <a:buNone/>
              <a:defRPr sz="1400">
                <a:latin typeface="+mn-lt"/>
              </a:defRPr>
            </a:lvl2pPr>
            <a:lvl3pPr marL="685800" indent="0">
              <a:buFont typeface="Arial" panose="020B0604020202020204" pitchFamily="34" charset="0"/>
              <a:buNone/>
              <a:defRPr sz="1200">
                <a:latin typeface="+mn-lt"/>
              </a:defRPr>
            </a:lvl3pPr>
            <a:lvl4pPr marL="914400" indent="0">
              <a:buFont typeface="Arial" panose="020B0604020202020204" pitchFamily="34" charset="0"/>
              <a:buNone/>
              <a:defRPr sz="1100">
                <a:latin typeface="+mn-lt"/>
              </a:defRPr>
            </a:lvl4pPr>
            <a:lvl5pPr marL="1143000" indent="0">
              <a:buFont typeface="Arial" panose="020B0604020202020204" pitchFamily="34" charset="0"/>
              <a:buNone/>
              <a:defRPr sz="11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
            <a:extLst>
              <a:ext uri="{FF2B5EF4-FFF2-40B4-BE49-F238E27FC236}">
                <a16:creationId xmlns:a16="http://schemas.microsoft.com/office/drawing/2014/main" id="{1884B7A9-1BE4-4297-1EBF-FBDD5498DFB6}"/>
              </a:ext>
            </a:extLst>
          </p:cNvPr>
          <p:cNvSpPr>
            <a:spLocks noGrp="1"/>
          </p:cNvSpPr>
          <p:nvPr>
            <p:ph idx="18" hasCustomPrompt="1"/>
          </p:nvPr>
        </p:nvSpPr>
        <p:spPr>
          <a:xfrm>
            <a:off x="4686893" y="2992965"/>
            <a:ext cx="3170173" cy="2363849"/>
          </a:xfrm>
        </p:spPr>
        <p:txBody>
          <a:bodyPr>
            <a:normAutofit/>
          </a:bodyPr>
          <a:lstStyle>
            <a:lvl1pPr marL="0" indent="0">
              <a:buFont typeface="Arial" panose="020B0604020202020204" pitchFamily="34" charset="0"/>
              <a:buNone/>
              <a:defRPr sz="1600">
                <a:latin typeface="+mn-lt"/>
              </a:defRPr>
            </a:lvl1pPr>
            <a:lvl2pPr marL="347663" indent="0">
              <a:buFont typeface="Arial" panose="020B0604020202020204" pitchFamily="34" charset="0"/>
              <a:buNone/>
              <a:defRPr sz="1400">
                <a:latin typeface="+mn-lt"/>
              </a:defRPr>
            </a:lvl2pPr>
            <a:lvl3pPr marL="685800" indent="0">
              <a:buFont typeface="Arial" panose="020B0604020202020204" pitchFamily="34" charset="0"/>
              <a:buNone/>
              <a:defRPr sz="1200">
                <a:latin typeface="+mn-lt"/>
              </a:defRPr>
            </a:lvl3pPr>
            <a:lvl4pPr marL="914400" indent="0">
              <a:buFont typeface="Arial" panose="020B0604020202020204" pitchFamily="34" charset="0"/>
              <a:buNone/>
              <a:defRPr sz="1100">
                <a:latin typeface="+mn-lt"/>
              </a:defRPr>
            </a:lvl4pPr>
            <a:lvl5pPr marL="1143000" indent="0">
              <a:buFont typeface="Arial" panose="020B0604020202020204" pitchFamily="34" charset="0"/>
              <a:buNone/>
              <a:defRPr sz="11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894992CD-031C-49AF-554C-ABB2DF338960}"/>
              </a:ext>
            </a:extLst>
          </p:cNvPr>
          <p:cNvSpPr>
            <a:spLocks noGrp="1"/>
          </p:cNvSpPr>
          <p:nvPr>
            <p:ph idx="19" hasCustomPrompt="1"/>
          </p:nvPr>
        </p:nvSpPr>
        <p:spPr>
          <a:xfrm>
            <a:off x="8200082" y="2992964"/>
            <a:ext cx="3170173" cy="2363849"/>
          </a:xfrm>
        </p:spPr>
        <p:txBody>
          <a:bodyPr>
            <a:normAutofit/>
          </a:bodyPr>
          <a:lstStyle>
            <a:lvl1pPr marL="0" indent="0">
              <a:buFont typeface="Arial" panose="020B0604020202020204" pitchFamily="34" charset="0"/>
              <a:buNone/>
              <a:defRPr sz="1600">
                <a:latin typeface="+mn-lt"/>
              </a:defRPr>
            </a:lvl1pPr>
            <a:lvl2pPr marL="347663" indent="0">
              <a:buFont typeface="Arial" panose="020B0604020202020204" pitchFamily="34" charset="0"/>
              <a:buNone/>
              <a:defRPr sz="1400">
                <a:latin typeface="+mn-lt"/>
              </a:defRPr>
            </a:lvl2pPr>
            <a:lvl3pPr marL="685800" indent="0">
              <a:buFont typeface="Arial" panose="020B0604020202020204" pitchFamily="34" charset="0"/>
              <a:buNone/>
              <a:defRPr sz="1200">
                <a:latin typeface="+mn-lt"/>
              </a:defRPr>
            </a:lvl3pPr>
            <a:lvl4pPr marL="914400" indent="0">
              <a:buFont typeface="Arial" panose="020B0604020202020204" pitchFamily="34" charset="0"/>
              <a:buNone/>
              <a:defRPr sz="1100">
                <a:latin typeface="+mn-lt"/>
              </a:defRPr>
            </a:lvl4pPr>
            <a:lvl5pPr marL="1143000" indent="0">
              <a:buFont typeface="Arial" panose="020B0604020202020204" pitchFamily="34" charset="0"/>
              <a:buNone/>
              <a:defRPr sz="11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6976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9" name="Content Placeholder 8">
            <a:extLst>
              <a:ext uri="{FF2B5EF4-FFF2-40B4-BE49-F238E27FC236}">
                <a16:creationId xmlns:a16="http://schemas.microsoft.com/office/drawing/2014/main" id="{BB4A3DBA-1628-2E06-643C-1A3D681C3FD9}"/>
              </a:ext>
            </a:extLst>
          </p:cNvPr>
          <p:cNvSpPr>
            <a:spLocks noGrp="1"/>
          </p:cNvSpPr>
          <p:nvPr>
            <p:ph sz="quarter" idx="13" hasCustomPrompt="1"/>
          </p:nvPr>
        </p:nvSpPr>
        <p:spPr>
          <a:xfrm>
            <a:off x="1166088" y="2652713"/>
            <a:ext cx="9780587" cy="3436937"/>
          </a:xfrm>
        </p:spPr>
        <p:txBody>
          <a:bodyPr/>
          <a:lstStyle>
            <a:lvl1pPr marL="5715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1pPr>
            <a:lvl2pPr marL="10287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2pPr>
            <a:lvl3pPr marL="14859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3pPr>
            <a:lvl4pPr marL="19431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4pPr>
            <a:lvl5pPr marL="2400300" indent="-342900" algn="l" defTabSz="914400" rtl="0" eaLnBrk="1" latinLnBrk="0" hangingPunct="1">
              <a:lnSpc>
                <a:spcPct val="150000"/>
              </a:lnSpc>
              <a:buFont typeface="Arial" panose="020B0604020202020204" pitchFamily="34" charset="0"/>
              <a:buChar char="•"/>
              <a:defRPr lang="en-US" sz="2400" kern="1200" dirty="0" smtClean="0">
                <a:solidFill>
                  <a:schemeClr val="bg1"/>
                </a:solidFill>
                <a:latin typeface="+mn-lt"/>
                <a:ea typeface="+mn-ea"/>
                <a:cs typeface="+mn-cs"/>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a:t>Click to add title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9" name="Content Placeholder 8">
            <a:extLst>
              <a:ext uri="{FF2B5EF4-FFF2-40B4-BE49-F238E27FC236}">
                <a16:creationId xmlns:a16="http://schemas.microsoft.com/office/drawing/2014/main" id="{9789A99C-94A7-8104-8F51-83ACDEE098EE}"/>
              </a:ext>
            </a:extLst>
          </p:cNvPr>
          <p:cNvSpPr>
            <a:spLocks noGrp="1"/>
          </p:cNvSpPr>
          <p:nvPr>
            <p:ph sz="quarter" idx="11" hasCustomPrompt="1"/>
          </p:nvPr>
        </p:nvSpPr>
        <p:spPr>
          <a:xfrm>
            <a:off x="1166813" y="2024063"/>
            <a:ext cx="9780587" cy="3332162"/>
          </a:xfrm>
        </p:spPr>
        <p:txBody>
          <a:bodyPr/>
          <a:lstStyle>
            <a:lvl1pPr marL="0" indent="0">
              <a:lnSpc>
                <a:spcPct val="150000"/>
              </a:lnSpc>
              <a:buNone/>
              <a:defRPr lang="en-US" sz="2400" kern="1200" dirty="0" smtClean="0">
                <a:solidFill>
                  <a:schemeClr val="bg1"/>
                </a:solidFill>
                <a:latin typeface="+mn-lt"/>
                <a:ea typeface="+mn-ea"/>
                <a:cs typeface="+mn-cs"/>
              </a:defRPr>
            </a:lvl1pPr>
            <a:lvl2pPr marL="457200" indent="0">
              <a:lnSpc>
                <a:spcPct val="150000"/>
              </a:lnSpc>
              <a:buNone/>
              <a:defRPr lang="en-US" sz="2400" kern="1200" dirty="0" smtClean="0">
                <a:solidFill>
                  <a:schemeClr val="bg1"/>
                </a:solidFill>
                <a:latin typeface="+mn-lt"/>
                <a:ea typeface="+mn-ea"/>
                <a:cs typeface="+mn-cs"/>
              </a:defRPr>
            </a:lvl2pPr>
            <a:lvl3pPr marL="914400" indent="0">
              <a:lnSpc>
                <a:spcPct val="150000"/>
              </a:lnSpc>
              <a:buNone/>
              <a:defRPr lang="en-US" sz="2400" kern="1200" dirty="0" smtClean="0">
                <a:solidFill>
                  <a:schemeClr val="bg1"/>
                </a:solidFill>
                <a:latin typeface="+mn-lt"/>
                <a:ea typeface="+mn-ea"/>
                <a:cs typeface="+mn-cs"/>
              </a:defRPr>
            </a:lvl3pPr>
            <a:lvl4pPr marL="1371600" indent="0">
              <a:lnSpc>
                <a:spcPct val="150000"/>
              </a:lnSpc>
              <a:buNone/>
              <a:defRPr lang="en-US" sz="2400" kern="1200" dirty="0" smtClean="0">
                <a:solidFill>
                  <a:schemeClr val="bg1"/>
                </a:solidFill>
                <a:latin typeface="+mn-lt"/>
                <a:ea typeface="+mn-ea"/>
                <a:cs typeface="+mn-cs"/>
              </a:defRPr>
            </a:lvl4pPr>
            <a:lvl5pPr marL="1828800" indent="0">
              <a:lnSpc>
                <a:spcPct val="150000"/>
              </a:lnSpc>
              <a:buNone/>
              <a:defRPr lang="en-US" sz="2400" kern="1200" dirty="0">
                <a:solidFill>
                  <a:schemeClr val="bg1"/>
                </a:solidFill>
                <a:latin typeface="+mn-lt"/>
                <a:ea typeface="+mn-ea"/>
                <a:cs typeface="+mn-cs"/>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09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2" r:id="rId4"/>
    <p:sldLayoutId id="2147483651" r:id="rId5"/>
    <p:sldLayoutId id="2147483659" r:id="rId6"/>
    <p:sldLayoutId id="2147483660" r:id="rId7"/>
    <p:sldLayoutId id="2147483661" r:id="rId8"/>
    <p:sldLayoutId id="2147483654" r:id="rId9"/>
    <p:sldLayoutId id="2147483658" r:id="rId10"/>
    <p:sldLayoutId id="2147483662" r:id="rId11"/>
    <p:sldLayoutId id="2147483667" r:id="rId12"/>
    <p:sldLayoutId id="2147483663" r:id="rId13"/>
    <p:sldLayoutId id="2147483664" r:id="rId14"/>
    <p:sldLayoutId id="2147483668" r:id="rId15"/>
    <p:sldLayoutId id="2147483669" r:id="rId16"/>
    <p:sldLayoutId id="2147483670" r:id="rId17"/>
    <p:sldLayoutId id="2147483665" r:id="rId18"/>
    <p:sldLayoutId id="2147483666" r:id="rId1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ngdc.cncb.ac.cn/ncov/?lang=e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gisaid.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picov.org/epi3/epi_set/231206f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sz="5400"/>
              <a:t>Genome Sequencing</a:t>
            </a:r>
            <a:br>
              <a:rPr lang="en-US" sz="5400"/>
            </a:br>
            <a:r>
              <a:rPr lang="en-US" sz="5400"/>
              <a:t>AI/ML Model</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a:t>Srujana Vanka , Jewel Benny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28B0E6F-20B5-B58A-313C-BDABC1445BC6}"/>
              </a:ext>
            </a:extLst>
          </p:cNvPr>
          <p:cNvSpPr>
            <a:spLocks noGrp="1"/>
          </p:cNvSpPr>
          <p:nvPr>
            <p:ph type="title"/>
          </p:nvPr>
        </p:nvSpPr>
        <p:spPr>
          <a:xfrm>
            <a:off x="1167492" y="136526"/>
            <a:ext cx="9779183" cy="1570038"/>
          </a:xfrm>
        </p:spPr>
        <p:txBody>
          <a:bodyPr/>
          <a:lstStyle/>
          <a:p>
            <a:r>
              <a:rPr lang="en-US" dirty="0" err="1"/>
              <a:t>EpiCoV</a:t>
            </a:r>
            <a:r>
              <a:rPr lang="en-US" dirty="0"/>
              <a:t> – Some Quick Facts</a:t>
            </a:r>
          </a:p>
        </p:txBody>
      </p:sp>
      <p:sp>
        <p:nvSpPr>
          <p:cNvPr id="3" name="Freeform: Shape 2">
            <a:extLst>
              <a:ext uri="{FF2B5EF4-FFF2-40B4-BE49-F238E27FC236}">
                <a16:creationId xmlns:a16="http://schemas.microsoft.com/office/drawing/2014/main" id="{C924BF86-CF12-6A0C-0D29-331F515944EB}"/>
              </a:ext>
            </a:extLst>
          </p:cNvPr>
          <p:cNvSpPr/>
          <p:nvPr/>
        </p:nvSpPr>
        <p:spPr>
          <a:xfrm>
            <a:off x="2869660" y="2126473"/>
            <a:ext cx="2216361" cy="3890962"/>
          </a:xfrm>
          <a:custGeom>
            <a:avLst/>
            <a:gdLst>
              <a:gd name="connsiteX0" fmla="*/ 0 w 1910270"/>
              <a:gd name="connsiteY0" fmla="*/ 0 h 3890962"/>
              <a:gd name="connsiteX1" fmla="*/ 1910270 w 1910270"/>
              <a:gd name="connsiteY1" fmla="*/ 0 h 3890962"/>
              <a:gd name="connsiteX2" fmla="*/ 1910270 w 1910270"/>
              <a:gd name="connsiteY2" fmla="*/ 3890962 h 3890962"/>
              <a:gd name="connsiteX3" fmla="*/ 0 w 1910270"/>
              <a:gd name="connsiteY3" fmla="*/ 3890962 h 3890962"/>
              <a:gd name="connsiteX4" fmla="*/ 0 w 1910270"/>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270" h="3890962">
                <a:moveTo>
                  <a:pt x="0" y="0"/>
                </a:moveTo>
                <a:lnTo>
                  <a:pt x="1910270" y="0"/>
                </a:lnTo>
                <a:lnTo>
                  <a:pt x="1910270" y="3890962"/>
                </a:lnTo>
                <a:lnTo>
                  <a:pt x="0" y="38909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1655952" rIns="99568" bIns="877762" numCol="1" spcCol="1270" anchor="t" anchorCtr="1">
            <a:noAutofit/>
          </a:bodyPr>
          <a:lstStyle/>
          <a:p>
            <a:pPr marL="0" lvl="0" indent="0" algn="ctr" defTabSz="889000" rtl="0">
              <a:lnSpc>
                <a:spcPct val="90000"/>
              </a:lnSpc>
              <a:spcBef>
                <a:spcPct val="0"/>
              </a:spcBef>
              <a:spcAft>
                <a:spcPct val="35000"/>
              </a:spcAft>
              <a:buNone/>
            </a:pPr>
            <a:r>
              <a:rPr lang="en-US" sz="2800" b="1" kern="1200" dirty="0">
                <a:latin typeface="+mn-lt"/>
              </a:rPr>
              <a:t>~16,309,260</a:t>
            </a:r>
          </a:p>
          <a:p>
            <a:pPr marL="0" lvl="0" indent="0" algn="ctr" defTabSz="889000" rtl="0">
              <a:lnSpc>
                <a:spcPct val="90000"/>
              </a:lnSpc>
              <a:spcBef>
                <a:spcPct val="0"/>
              </a:spcBef>
              <a:spcAft>
                <a:spcPct val="35000"/>
              </a:spcAft>
              <a:buNone/>
            </a:pPr>
            <a:r>
              <a:rPr lang="en-US" sz="2000" dirty="0"/>
              <a:t>SARS-COV-2 sequences</a:t>
            </a:r>
            <a:endParaRPr lang="en-US" sz="2000" kern="1200" dirty="0">
              <a:latin typeface="+mn-lt"/>
            </a:endParaRPr>
          </a:p>
        </p:txBody>
      </p:sp>
      <p:sp>
        <p:nvSpPr>
          <p:cNvPr id="4" name="Oval 3">
            <a:extLst>
              <a:ext uri="{FF2B5EF4-FFF2-40B4-BE49-F238E27FC236}">
                <a16:creationId xmlns:a16="http://schemas.microsoft.com/office/drawing/2014/main" id="{EA77D4B5-CF91-B0F2-0E64-DE9834076378}"/>
              </a:ext>
            </a:extLst>
          </p:cNvPr>
          <p:cNvSpPr/>
          <p:nvPr/>
        </p:nvSpPr>
        <p:spPr>
          <a:xfrm>
            <a:off x="3606132" y="2611342"/>
            <a:ext cx="817658" cy="817658"/>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5" name="Freeform: Shape 4">
            <a:extLst>
              <a:ext uri="{FF2B5EF4-FFF2-40B4-BE49-F238E27FC236}">
                <a16:creationId xmlns:a16="http://schemas.microsoft.com/office/drawing/2014/main" id="{3A1EA085-1C8D-4077-823D-8E8A91B55F90}"/>
              </a:ext>
            </a:extLst>
          </p:cNvPr>
          <p:cNvSpPr/>
          <p:nvPr/>
        </p:nvSpPr>
        <p:spPr>
          <a:xfrm>
            <a:off x="5132459" y="2126473"/>
            <a:ext cx="2216361" cy="3890962"/>
          </a:xfrm>
          <a:custGeom>
            <a:avLst/>
            <a:gdLst>
              <a:gd name="connsiteX0" fmla="*/ 0 w 1910270"/>
              <a:gd name="connsiteY0" fmla="*/ 0 h 3890962"/>
              <a:gd name="connsiteX1" fmla="*/ 1910270 w 1910270"/>
              <a:gd name="connsiteY1" fmla="*/ 0 h 3890962"/>
              <a:gd name="connsiteX2" fmla="*/ 1910270 w 1910270"/>
              <a:gd name="connsiteY2" fmla="*/ 3890962 h 3890962"/>
              <a:gd name="connsiteX3" fmla="*/ 0 w 1910270"/>
              <a:gd name="connsiteY3" fmla="*/ 3890962 h 3890962"/>
              <a:gd name="connsiteX4" fmla="*/ 0 w 1910270"/>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270" h="3890962">
                <a:moveTo>
                  <a:pt x="0" y="0"/>
                </a:moveTo>
                <a:lnTo>
                  <a:pt x="1910270" y="0"/>
                </a:lnTo>
                <a:lnTo>
                  <a:pt x="1910270" y="3890962"/>
                </a:lnTo>
                <a:lnTo>
                  <a:pt x="0" y="38909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1655952" rIns="99568" bIns="877762" numCol="1" spcCol="1270" anchor="t" anchorCtr="1">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enorite"/>
                <a:ea typeface="+mn-ea"/>
                <a:cs typeface="+mn-cs"/>
              </a:rPr>
              <a:t>~9428</a:t>
            </a:r>
          </a:p>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Tenorite"/>
                <a:ea typeface="+mn-ea"/>
                <a:cs typeface="+mn-cs"/>
              </a:rPr>
              <a:t>Locations</a:t>
            </a:r>
          </a:p>
        </p:txBody>
      </p:sp>
      <p:sp>
        <p:nvSpPr>
          <p:cNvPr id="6" name="Oval 5">
            <a:extLst>
              <a:ext uri="{FF2B5EF4-FFF2-40B4-BE49-F238E27FC236}">
                <a16:creationId xmlns:a16="http://schemas.microsoft.com/office/drawing/2014/main" id="{10E17E74-B9A9-B8FA-D330-8974305BAA0C}"/>
              </a:ext>
            </a:extLst>
          </p:cNvPr>
          <p:cNvSpPr/>
          <p:nvPr/>
        </p:nvSpPr>
        <p:spPr>
          <a:xfrm>
            <a:off x="5780171" y="2611342"/>
            <a:ext cx="817658" cy="817658"/>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7" name="Freeform: Shape 6">
            <a:extLst>
              <a:ext uri="{FF2B5EF4-FFF2-40B4-BE49-F238E27FC236}">
                <a16:creationId xmlns:a16="http://schemas.microsoft.com/office/drawing/2014/main" id="{41B307A9-7377-6D87-80AD-F29C2DDFE0DB}"/>
              </a:ext>
            </a:extLst>
          </p:cNvPr>
          <p:cNvSpPr/>
          <p:nvPr/>
        </p:nvSpPr>
        <p:spPr>
          <a:xfrm>
            <a:off x="7395258" y="2126473"/>
            <a:ext cx="2216361" cy="3890962"/>
          </a:xfrm>
          <a:custGeom>
            <a:avLst/>
            <a:gdLst>
              <a:gd name="connsiteX0" fmla="*/ 0 w 1910270"/>
              <a:gd name="connsiteY0" fmla="*/ 0 h 3890962"/>
              <a:gd name="connsiteX1" fmla="*/ 1910270 w 1910270"/>
              <a:gd name="connsiteY1" fmla="*/ 0 h 3890962"/>
              <a:gd name="connsiteX2" fmla="*/ 1910270 w 1910270"/>
              <a:gd name="connsiteY2" fmla="*/ 3890962 h 3890962"/>
              <a:gd name="connsiteX3" fmla="*/ 0 w 1910270"/>
              <a:gd name="connsiteY3" fmla="*/ 3890962 h 3890962"/>
              <a:gd name="connsiteX4" fmla="*/ 0 w 1910270"/>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270" h="3890962">
                <a:moveTo>
                  <a:pt x="0" y="0"/>
                </a:moveTo>
                <a:lnTo>
                  <a:pt x="1910270" y="0"/>
                </a:lnTo>
                <a:lnTo>
                  <a:pt x="1910270" y="3890962"/>
                </a:lnTo>
                <a:lnTo>
                  <a:pt x="0" y="389096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1655952" rIns="99568" bIns="877762" numCol="1" spcCol="1270" anchor="t" anchorCtr="1">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enorite"/>
                <a:ea typeface="+mn-ea"/>
                <a:cs typeface="+mn-cs"/>
              </a:rPr>
              <a:t>~297,203</a:t>
            </a:r>
          </a:p>
          <a:p>
            <a:pPr marL="0" lvl="0" indent="0" algn="ctr" defTabSz="889000" rtl="0">
              <a:lnSpc>
                <a:spcPct val="90000"/>
              </a:lnSpc>
              <a:spcBef>
                <a:spcPct val="0"/>
              </a:spcBef>
              <a:spcAft>
                <a:spcPct val="35000"/>
              </a:spcAft>
              <a:buNone/>
            </a:pPr>
            <a:r>
              <a:rPr lang="en-US" sz="2000" dirty="0"/>
              <a:t>SARS-COV-2 sequences sampled from India</a:t>
            </a:r>
            <a:endParaRPr lang="en-US" sz="2000" kern="1200" dirty="0">
              <a:latin typeface="+mn-lt"/>
            </a:endParaRPr>
          </a:p>
        </p:txBody>
      </p:sp>
      <p:sp>
        <p:nvSpPr>
          <p:cNvPr id="9" name="Oval 8">
            <a:extLst>
              <a:ext uri="{FF2B5EF4-FFF2-40B4-BE49-F238E27FC236}">
                <a16:creationId xmlns:a16="http://schemas.microsoft.com/office/drawing/2014/main" id="{648563F4-65FD-52AA-9557-E21A5E2E1590}"/>
              </a:ext>
            </a:extLst>
          </p:cNvPr>
          <p:cNvSpPr/>
          <p:nvPr/>
        </p:nvSpPr>
        <p:spPr>
          <a:xfrm>
            <a:off x="8094609" y="2611342"/>
            <a:ext cx="817658" cy="817658"/>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a:p>
        </p:txBody>
      </p:sp>
      <p:sp>
        <p:nvSpPr>
          <p:cNvPr id="15" name="TextBox 14">
            <a:extLst>
              <a:ext uri="{FF2B5EF4-FFF2-40B4-BE49-F238E27FC236}">
                <a16:creationId xmlns:a16="http://schemas.microsoft.com/office/drawing/2014/main" id="{7082BD69-6675-0D85-D7DF-0F421E42A5C0}"/>
              </a:ext>
            </a:extLst>
          </p:cNvPr>
          <p:cNvSpPr txBox="1"/>
          <p:nvPr/>
        </p:nvSpPr>
        <p:spPr>
          <a:xfrm>
            <a:off x="3826094" y="2680227"/>
            <a:ext cx="350196" cy="646331"/>
          </a:xfrm>
          <a:prstGeom prst="rect">
            <a:avLst/>
          </a:prstGeom>
          <a:noFill/>
        </p:spPr>
        <p:txBody>
          <a:bodyPr wrap="square" rtlCol="0">
            <a:spAutoFit/>
          </a:bodyPr>
          <a:lstStyle/>
          <a:p>
            <a:pPr algn="ctr"/>
            <a:r>
              <a:rPr lang="en-US" sz="3600" b="1" dirty="0">
                <a:solidFill>
                  <a:schemeClr val="bg1"/>
                </a:solidFill>
                <a:latin typeface="+mj-lt"/>
              </a:rPr>
              <a:t>1</a:t>
            </a:r>
          </a:p>
        </p:txBody>
      </p:sp>
      <p:sp>
        <p:nvSpPr>
          <p:cNvPr id="16" name="TextBox 15">
            <a:extLst>
              <a:ext uri="{FF2B5EF4-FFF2-40B4-BE49-F238E27FC236}">
                <a16:creationId xmlns:a16="http://schemas.microsoft.com/office/drawing/2014/main" id="{93E5C38B-C6FE-F156-7566-26186A2E54E1}"/>
              </a:ext>
            </a:extLst>
          </p:cNvPr>
          <p:cNvSpPr txBox="1"/>
          <p:nvPr/>
        </p:nvSpPr>
        <p:spPr>
          <a:xfrm>
            <a:off x="6001127" y="2680227"/>
            <a:ext cx="350196" cy="646331"/>
          </a:xfrm>
          <a:prstGeom prst="rect">
            <a:avLst/>
          </a:prstGeom>
          <a:noFill/>
        </p:spPr>
        <p:txBody>
          <a:bodyPr wrap="square" rtlCol="0">
            <a:spAutoFit/>
          </a:bodyPr>
          <a:lstStyle/>
          <a:p>
            <a:pPr algn="ctr"/>
            <a:r>
              <a:rPr lang="en-US" sz="3600" b="1" dirty="0">
                <a:solidFill>
                  <a:schemeClr val="bg1"/>
                </a:solidFill>
                <a:latin typeface="+mj-lt"/>
              </a:rPr>
              <a:t>2</a:t>
            </a:r>
          </a:p>
        </p:txBody>
      </p:sp>
      <p:sp>
        <p:nvSpPr>
          <p:cNvPr id="17" name="TextBox 16">
            <a:extLst>
              <a:ext uri="{FF2B5EF4-FFF2-40B4-BE49-F238E27FC236}">
                <a16:creationId xmlns:a16="http://schemas.microsoft.com/office/drawing/2014/main" id="{2822EF88-B068-E11C-D5FC-B4D02F1051C9}"/>
              </a:ext>
            </a:extLst>
          </p:cNvPr>
          <p:cNvSpPr txBox="1"/>
          <p:nvPr/>
        </p:nvSpPr>
        <p:spPr>
          <a:xfrm>
            <a:off x="8324106" y="2680227"/>
            <a:ext cx="350196" cy="646331"/>
          </a:xfrm>
          <a:prstGeom prst="rect">
            <a:avLst/>
          </a:prstGeom>
          <a:noFill/>
        </p:spPr>
        <p:txBody>
          <a:bodyPr wrap="square" rtlCol="0">
            <a:spAutoFit/>
          </a:bodyPr>
          <a:lstStyle/>
          <a:p>
            <a:pPr algn="ctr"/>
            <a:r>
              <a:rPr lang="en-US" sz="3600" b="1" dirty="0">
                <a:solidFill>
                  <a:schemeClr val="bg1"/>
                </a:solidFill>
                <a:latin typeface="+mj-lt"/>
              </a:rPr>
              <a:t>3</a:t>
            </a:r>
          </a:p>
        </p:txBody>
      </p:sp>
    </p:spTree>
    <p:extLst>
      <p:ext uri="{BB962C8B-B14F-4D97-AF65-F5344CB8AC3E}">
        <p14:creationId xmlns:p14="http://schemas.microsoft.com/office/powerpoint/2010/main" val="114075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BAF8AF-8E1B-928B-4640-54FD4E0C7FD3}"/>
              </a:ext>
            </a:extLst>
          </p:cNvPr>
          <p:cNvSpPr>
            <a:spLocks noGrp="1"/>
          </p:cNvSpPr>
          <p:nvPr>
            <p:ph type="title"/>
          </p:nvPr>
        </p:nvSpPr>
        <p:spPr>
          <a:xfrm>
            <a:off x="347570" y="321013"/>
            <a:ext cx="9779183" cy="782436"/>
          </a:xfrm>
        </p:spPr>
        <p:txBody>
          <a:bodyPr/>
          <a:lstStyle/>
          <a:p>
            <a:r>
              <a:rPr lang="en-IN" dirty="0"/>
              <a:t>Location Distribution </a:t>
            </a:r>
          </a:p>
        </p:txBody>
      </p:sp>
      <p:sp>
        <p:nvSpPr>
          <p:cNvPr id="3" name="Content Placeholder 2">
            <a:extLst>
              <a:ext uri="{FF2B5EF4-FFF2-40B4-BE49-F238E27FC236}">
                <a16:creationId xmlns:a16="http://schemas.microsoft.com/office/drawing/2014/main" id="{09F7DCC7-CBF5-C6EC-D27C-8A25DD6F6CDD}"/>
              </a:ext>
            </a:extLst>
          </p:cNvPr>
          <p:cNvSpPr txBox="1">
            <a:spLocks/>
          </p:cNvSpPr>
          <p:nvPr/>
        </p:nvSpPr>
        <p:spPr>
          <a:xfrm>
            <a:off x="9534111" y="2550264"/>
            <a:ext cx="2538919" cy="175747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Dataset used was a subset with 70151 samples, with samples from 37 states/ union territories.</a:t>
            </a:r>
            <a:endParaRPr lang="en-IN" b="1" dirty="0"/>
          </a:p>
          <a:p>
            <a:pPr marL="457200" indent="-457200">
              <a:buFont typeface="Arial" panose="020B0604020202020204" pitchFamily="34" charset="0"/>
              <a:buChar char="•"/>
            </a:pPr>
            <a:endParaRPr lang="en-IN" dirty="0"/>
          </a:p>
        </p:txBody>
      </p:sp>
      <p:pic>
        <p:nvPicPr>
          <p:cNvPr id="8" name="Picture 7" descr="A graph with different colored bars&#10;&#10;Description automatically generated">
            <a:extLst>
              <a:ext uri="{FF2B5EF4-FFF2-40B4-BE49-F238E27FC236}">
                <a16:creationId xmlns:a16="http://schemas.microsoft.com/office/drawing/2014/main" id="{823A6412-6227-54F2-D8F1-EB7AF9193DF6}"/>
              </a:ext>
            </a:extLst>
          </p:cNvPr>
          <p:cNvPicPr>
            <a:picLocks noChangeAspect="1"/>
          </p:cNvPicPr>
          <p:nvPr/>
        </p:nvPicPr>
        <p:blipFill>
          <a:blip r:embed="rId2"/>
          <a:stretch>
            <a:fillRect/>
          </a:stretch>
        </p:blipFill>
        <p:spPr>
          <a:xfrm>
            <a:off x="347570" y="1253658"/>
            <a:ext cx="8883979" cy="5283329"/>
          </a:xfrm>
          <a:prstGeom prst="rect">
            <a:avLst/>
          </a:prstGeom>
        </p:spPr>
      </p:pic>
    </p:spTree>
    <p:extLst>
      <p:ext uri="{BB962C8B-B14F-4D97-AF65-F5344CB8AC3E}">
        <p14:creationId xmlns:p14="http://schemas.microsoft.com/office/powerpoint/2010/main" val="87961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231502" y="2569608"/>
            <a:ext cx="3358786" cy="1718784"/>
          </a:xfrm>
        </p:spPr>
        <p:txBody>
          <a:bodyPr/>
          <a:lstStyle/>
          <a:p>
            <a:r>
              <a:rPr lang="en-US"/>
              <a:t>Software System</a:t>
            </a:r>
          </a:p>
        </p:txBody>
      </p:sp>
    </p:spTree>
    <p:extLst>
      <p:ext uri="{BB962C8B-B14F-4D97-AF65-F5344CB8AC3E}">
        <p14:creationId xmlns:p14="http://schemas.microsoft.com/office/powerpoint/2010/main" val="237932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DD3-EA62-EF42-EDAA-5EEE93B3E475}"/>
              </a:ext>
            </a:extLst>
          </p:cNvPr>
          <p:cNvSpPr>
            <a:spLocks noGrp="1"/>
          </p:cNvSpPr>
          <p:nvPr>
            <p:ph type="title"/>
          </p:nvPr>
        </p:nvSpPr>
        <p:spPr>
          <a:xfrm>
            <a:off x="1206408" y="169681"/>
            <a:ext cx="9779183" cy="1060991"/>
          </a:xfrm>
        </p:spPr>
        <p:txBody>
          <a:bodyPr/>
          <a:lstStyle/>
          <a:p>
            <a:r>
              <a:rPr lang="en-US"/>
              <a:t>System Flow Diagram</a:t>
            </a:r>
          </a:p>
        </p:txBody>
      </p:sp>
      <p:pic>
        <p:nvPicPr>
          <p:cNvPr id="7" name="Picture 6">
            <a:extLst>
              <a:ext uri="{FF2B5EF4-FFF2-40B4-BE49-F238E27FC236}">
                <a16:creationId xmlns:a16="http://schemas.microsoft.com/office/drawing/2014/main" id="{140002BA-CC13-868C-1E50-516063EB85BF}"/>
              </a:ext>
            </a:extLst>
          </p:cNvPr>
          <p:cNvPicPr>
            <a:picLocks noChangeAspect="1"/>
          </p:cNvPicPr>
          <p:nvPr/>
        </p:nvPicPr>
        <p:blipFill rotWithShape="1">
          <a:blip r:embed="rId3"/>
          <a:srcRect l="5024" r="5049"/>
          <a:stretch/>
        </p:blipFill>
        <p:spPr>
          <a:xfrm>
            <a:off x="2130823" y="1481757"/>
            <a:ext cx="7930352" cy="4886688"/>
          </a:xfrm>
          <a:prstGeom prst="rect">
            <a:avLst/>
          </a:prstGeom>
        </p:spPr>
      </p:pic>
    </p:spTree>
    <p:extLst>
      <p:ext uri="{BB962C8B-B14F-4D97-AF65-F5344CB8AC3E}">
        <p14:creationId xmlns:p14="http://schemas.microsoft.com/office/powerpoint/2010/main" val="294566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DD3-EA62-EF42-EDAA-5EEE93B3E475}"/>
              </a:ext>
            </a:extLst>
          </p:cNvPr>
          <p:cNvSpPr>
            <a:spLocks noGrp="1"/>
          </p:cNvSpPr>
          <p:nvPr>
            <p:ph type="title"/>
          </p:nvPr>
        </p:nvSpPr>
        <p:spPr>
          <a:xfrm>
            <a:off x="750429" y="311549"/>
            <a:ext cx="8401624" cy="930010"/>
          </a:xfrm>
        </p:spPr>
        <p:txBody>
          <a:bodyPr/>
          <a:lstStyle/>
          <a:p>
            <a:r>
              <a:rPr lang="en-US" dirty="0"/>
              <a:t>Functional Requirements</a:t>
            </a:r>
          </a:p>
        </p:txBody>
      </p:sp>
      <p:sp>
        <p:nvSpPr>
          <p:cNvPr id="24" name="TextBox 23">
            <a:extLst>
              <a:ext uri="{FF2B5EF4-FFF2-40B4-BE49-F238E27FC236}">
                <a16:creationId xmlns:a16="http://schemas.microsoft.com/office/drawing/2014/main" id="{4D0F95E7-7190-B129-FD8E-C518B337D162}"/>
              </a:ext>
            </a:extLst>
          </p:cNvPr>
          <p:cNvSpPr txBox="1"/>
          <p:nvPr/>
        </p:nvSpPr>
        <p:spPr>
          <a:xfrm>
            <a:off x="623971" y="2158819"/>
            <a:ext cx="3763203" cy="1015663"/>
          </a:xfrm>
          <a:prstGeom prst="rect">
            <a:avLst/>
          </a:prstGeom>
          <a:noFill/>
        </p:spPr>
        <p:txBody>
          <a:bodyPr wrap="square">
            <a:spAutoFit/>
          </a:bodyPr>
          <a:lstStyle/>
          <a:p>
            <a:r>
              <a:rPr lang="en-US" sz="2000" b="1" i="0" dirty="0">
                <a:effectLst/>
                <a:latin typeface="Söhne"/>
              </a:rPr>
              <a:t>Frontend</a:t>
            </a:r>
          </a:p>
          <a:p>
            <a:pPr marL="285750" indent="-285750">
              <a:buFont typeface="Arial" panose="020B0604020202020204" pitchFamily="34" charset="0"/>
              <a:buChar char="•"/>
            </a:pPr>
            <a:r>
              <a:rPr lang="en-US" sz="2000" i="0" dirty="0">
                <a:effectLst/>
                <a:latin typeface="Söhne"/>
              </a:rPr>
              <a:t>ReactJS</a:t>
            </a:r>
          </a:p>
          <a:p>
            <a:pPr marL="285750" indent="-285750">
              <a:buFont typeface="Arial" panose="020B0604020202020204" pitchFamily="34" charset="0"/>
              <a:buChar char="•"/>
            </a:pPr>
            <a:r>
              <a:rPr lang="en-US" sz="2000" i="0" dirty="0">
                <a:effectLst/>
                <a:latin typeface="Söhne"/>
              </a:rPr>
              <a:t>Simple, responsive UI</a:t>
            </a:r>
          </a:p>
        </p:txBody>
      </p:sp>
      <p:sp>
        <p:nvSpPr>
          <p:cNvPr id="25" name="TextBox 24">
            <a:extLst>
              <a:ext uri="{FF2B5EF4-FFF2-40B4-BE49-F238E27FC236}">
                <a16:creationId xmlns:a16="http://schemas.microsoft.com/office/drawing/2014/main" id="{1F32687D-4D1F-0DAC-3306-3F6648CCA782}"/>
              </a:ext>
            </a:extLst>
          </p:cNvPr>
          <p:cNvSpPr txBox="1"/>
          <p:nvPr/>
        </p:nvSpPr>
        <p:spPr>
          <a:xfrm>
            <a:off x="5098051" y="2158819"/>
            <a:ext cx="4375014" cy="1323439"/>
          </a:xfrm>
          <a:prstGeom prst="rect">
            <a:avLst/>
          </a:prstGeom>
          <a:noFill/>
        </p:spPr>
        <p:txBody>
          <a:bodyPr wrap="square">
            <a:spAutoFit/>
          </a:bodyPr>
          <a:lstStyle/>
          <a:p>
            <a:pPr algn="l"/>
            <a:r>
              <a:rPr lang="en-US" sz="2000" b="1" i="0" dirty="0">
                <a:effectLst/>
                <a:latin typeface="Söhne"/>
              </a:rPr>
              <a:t>Backend</a:t>
            </a:r>
            <a:endParaRPr lang="en-US" sz="2000" dirty="0">
              <a:latin typeface="Söhne"/>
            </a:endParaRPr>
          </a:p>
          <a:p>
            <a:pPr marL="342900" indent="-342900" algn="l">
              <a:buFont typeface="Arial" panose="020B0604020202020204" pitchFamily="34" charset="0"/>
              <a:buChar char="•"/>
            </a:pPr>
            <a:r>
              <a:rPr lang="en-US" sz="2000" dirty="0">
                <a:latin typeface="Söhne"/>
              </a:rPr>
              <a:t>Python</a:t>
            </a:r>
          </a:p>
          <a:p>
            <a:pPr marL="342900" indent="-342900" algn="l">
              <a:buFont typeface="Arial" panose="020B0604020202020204" pitchFamily="34" charset="0"/>
              <a:buChar char="•"/>
            </a:pPr>
            <a:r>
              <a:rPr lang="en-US" sz="2000" b="0" i="0" dirty="0" err="1">
                <a:effectLst/>
                <a:latin typeface="Söhne"/>
              </a:rPr>
              <a:t>F</a:t>
            </a:r>
            <a:r>
              <a:rPr lang="en-US" sz="2000" dirty="0" err="1">
                <a:latin typeface="Söhne"/>
              </a:rPr>
              <a:t>astAPI</a:t>
            </a:r>
            <a:endParaRPr lang="en-US" sz="2000" b="0" i="0" dirty="0">
              <a:effectLst/>
              <a:latin typeface="Söhne"/>
            </a:endParaRPr>
          </a:p>
          <a:p>
            <a:pPr algn="l"/>
            <a:endParaRPr lang="en-US" sz="2000" b="0" i="0" dirty="0">
              <a:effectLst/>
              <a:latin typeface="Söhne"/>
            </a:endParaRPr>
          </a:p>
        </p:txBody>
      </p:sp>
      <p:sp>
        <p:nvSpPr>
          <p:cNvPr id="26" name="TextBox 25">
            <a:extLst>
              <a:ext uri="{FF2B5EF4-FFF2-40B4-BE49-F238E27FC236}">
                <a16:creationId xmlns:a16="http://schemas.microsoft.com/office/drawing/2014/main" id="{B8BB9702-908A-0D31-EECA-D820DF195A63}"/>
              </a:ext>
            </a:extLst>
          </p:cNvPr>
          <p:cNvSpPr txBox="1"/>
          <p:nvPr/>
        </p:nvSpPr>
        <p:spPr>
          <a:xfrm>
            <a:off x="623971" y="3416636"/>
            <a:ext cx="3539467" cy="1015663"/>
          </a:xfrm>
          <a:prstGeom prst="rect">
            <a:avLst/>
          </a:prstGeom>
          <a:noFill/>
        </p:spPr>
        <p:txBody>
          <a:bodyPr wrap="square">
            <a:spAutoFit/>
          </a:bodyPr>
          <a:lstStyle/>
          <a:p>
            <a:pPr algn="l"/>
            <a:r>
              <a:rPr lang="en-US" sz="2000" b="1" i="0" dirty="0">
                <a:effectLst/>
                <a:latin typeface="Söhne"/>
              </a:rPr>
              <a:t>AI/ML Model</a:t>
            </a:r>
          </a:p>
          <a:p>
            <a:pPr marL="285750" indent="-285750" algn="l">
              <a:buFont typeface="Arial" panose="020B0604020202020204" pitchFamily="34" charset="0"/>
              <a:buChar char="•"/>
            </a:pPr>
            <a:r>
              <a:rPr lang="en-US" sz="2000" i="0" dirty="0">
                <a:effectLst/>
                <a:latin typeface="Söhne"/>
              </a:rPr>
              <a:t>Tried and tested out around 10 different models.</a:t>
            </a:r>
          </a:p>
        </p:txBody>
      </p:sp>
      <p:sp>
        <p:nvSpPr>
          <p:cNvPr id="27" name="TextBox 26">
            <a:extLst>
              <a:ext uri="{FF2B5EF4-FFF2-40B4-BE49-F238E27FC236}">
                <a16:creationId xmlns:a16="http://schemas.microsoft.com/office/drawing/2014/main" id="{B4040D7E-DAE0-7A57-8EE4-8FF3D260657A}"/>
              </a:ext>
            </a:extLst>
          </p:cNvPr>
          <p:cNvSpPr txBox="1"/>
          <p:nvPr/>
        </p:nvSpPr>
        <p:spPr>
          <a:xfrm>
            <a:off x="5098051" y="3383856"/>
            <a:ext cx="4054002" cy="1323439"/>
          </a:xfrm>
          <a:prstGeom prst="rect">
            <a:avLst/>
          </a:prstGeom>
          <a:noFill/>
        </p:spPr>
        <p:txBody>
          <a:bodyPr wrap="square">
            <a:spAutoFit/>
          </a:bodyPr>
          <a:lstStyle/>
          <a:p>
            <a:pPr algn="l"/>
            <a:r>
              <a:rPr lang="en-US" sz="2000" b="1" i="0" dirty="0">
                <a:effectLst/>
                <a:latin typeface="Söhne"/>
              </a:rPr>
              <a:t>Dataset</a:t>
            </a:r>
          </a:p>
          <a:p>
            <a:pPr marL="285750" indent="-285750" algn="l">
              <a:buFont typeface="Arial" panose="020B0604020202020204" pitchFamily="34" charset="0"/>
              <a:buChar char="•"/>
            </a:pPr>
            <a:r>
              <a:rPr lang="en-US" sz="2000" i="0" dirty="0">
                <a:effectLst/>
                <a:latin typeface="Söhne"/>
              </a:rPr>
              <a:t>The sourced dataset was converted into FASTA, csv and txt formats for testing.</a:t>
            </a:r>
          </a:p>
        </p:txBody>
      </p:sp>
      <p:sp>
        <p:nvSpPr>
          <p:cNvPr id="29" name="TextBox 28">
            <a:extLst>
              <a:ext uri="{FF2B5EF4-FFF2-40B4-BE49-F238E27FC236}">
                <a16:creationId xmlns:a16="http://schemas.microsoft.com/office/drawing/2014/main" id="{F84FAA8B-CB67-94FA-5796-9153CC933564}"/>
              </a:ext>
            </a:extLst>
          </p:cNvPr>
          <p:cNvSpPr txBox="1"/>
          <p:nvPr/>
        </p:nvSpPr>
        <p:spPr>
          <a:xfrm>
            <a:off x="2505572" y="5316779"/>
            <a:ext cx="6094378" cy="461665"/>
          </a:xfrm>
          <a:prstGeom prst="rect">
            <a:avLst/>
          </a:prstGeom>
          <a:noFill/>
        </p:spPr>
        <p:txBody>
          <a:bodyPr wrap="square">
            <a:spAutoFit/>
          </a:bodyPr>
          <a:lstStyle/>
          <a:p>
            <a:r>
              <a:rPr lang="en-US" sz="2400" b="1" dirty="0"/>
              <a:t>Ready to </a:t>
            </a:r>
            <a:r>
              <a:rPr lang="en-US" sz="2400" b="1" dirty="0" err="1"/>
              <a:t>Dockerize</a:t>
            </a:r>
            <a:r>
              <a:rPr lang="en-US" sz="2400" b="1" dirty="0"/>
              <a:t> and deploy!</a:t>
            </a:r>
            <a:endParaRPr lang="en-IN" sz="2400" b="1" dirty="0"/>
          </a:p>
        </p:txBody>
      </p:sp>
    </p:spTree>
    <p:extLst>
      <p:ext uri="{BB962C8B-B14F-4D97-AF65-F5344CB8AC3E}">
        <p14:creationId xmlns:p14="http://schemas.microsoft.com/office/powerpoint/2010/main" val="223400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DD3-EA62-EF42-EDAA-5EEE93B3E475}"/>
              </a:ext>
            </a:extLst>
          </p:cNvPr>
          <p:cNvSpPr>
            <a:spLocks noGrp="1"/>
          </p:cNvSpPr>
          <p:nvPr>
            <p:ph type="title"/>
          </p:nvPr>
        </p:nvSpPr>
        <p:spPr>
          <a:xfrm>
            <a:off x="750429" y="311549"/>
            <a:ext cx="8401624" cy="930010"/>
          </a:xfrm>
        </p:spPr>
        <p:txBody>
          <a:bodyPr/>
          <a:lstStyle/>
          <a:p>
            <a:r>
              <a:rPr lang="en-US" dirty="0"/>
              <a:t>Non-Functional Requirements</a:t>
            </a:r>
          </a:p>
        </p:txBody>
      </p:sp>
      <p:sp>
        <p:nvSpPr>
          <p:cNvPr id="24" name="TextBox 23">
            <a:extLst>
              <a:ext uri="{FF2B5EF4-FFF2-40B4-BE49-F238E27FC236}">
                <a16:creationId xmlns:a16="http://schemas.microsoft.com/office/drawing/2014/main" id="{4D0F95E7-7190-B129-FD8E-C518B337D162}"/>
              </a:ext>
            </a:extLst>
          </p:cNvPr>
          <p:cNvSpPr txBox="1"/>
          <p:nvPr/>
        </p:nvSpPr>
        <p:spPr>
          <a:xfrm>
            <a:off x="623971" y="2158819"/>
            <a:ext cx="3763203" cy="1015663"/>
          </a:xfrm>
          <a:prstGeom prst="rect">
            <a:avLst/>
          </a:prstGeom>
          <a:noFill/>
        </p:spPr>
        <p:txBody>
          <a:bodyPr wrap="square">
            <a:spAutoFit/>
          </a:bodyPr>
          <a:lstStyle/>
          <a:p>
            <a:r>
              <a:rPr lang="en-US" sz="2000" b="1" i="0" dirty="0">
                <a:effectLst/>
                <a:latin typeface="Söhne"/>
              </a:rPr>
              <a:t>Usability</a:t>
            </a:r>
          </a:p>
          <a:p>
            <a:pPr marL="285750" indent="-285750">
              <a:buFont typeface="Arial" panose="020B0604020202020204" pitchFamily="34" charset="0"/>
              <a:buChar char="•"/>
            </a:pPr>
            <a:r>
              <a:rPr lang="en-US" sz="2000" i="0" dirty="0">
                <a:effectLst/>
                <a:latin typeface="Söhne"/>
              </a:rPr>
              <a:t>Simple, intuitive UI that anyone can use.</a:t>
            </a:r>
          </a:p>
        </p:txBody>
      </p:sp>
      <p:sp>
        <p:nvSpPr>
          <p:cNvPr id="25" name="TextBox 24">
            <a:extLst>
              <a:ext uri="{FF2B5EF4-FFF2-40B4-BE49-F238E27FC236}">
                <a16:creationId xmlns:a16="http://schemas.microsoft.com/office/drawing/2014/main" id="{1F32687D-4D1F-0DAC-3306-3F6648CCA782}"/>
              </a:ext>
            </a:extLst>
          </p:cNvPr>
          <p:cNvSpPr txBox="1"/>
          <p:nvPr/>
        </p:nvSpPr>
        <p:spPr>
          <a:xfrm>
            <a:off x="5145122" y="2158819"/>
            <a:ext cx="4375014" cy="1938992"/>
          </a:xfrm>
          <a:prstGeom prst="rect">
            <a:avLst/>
          </a:prstGeom>
          <a:noFill/>
        </p:spPr>
        <p:txBody>
          <a:bodyPr wrap="square">
            <a:spAutoFit/>
          </a:bodyPr>
          <a:lstStyle/>
          <a:p>
            <a:pPr algn="l"/>
            <a:r>
              <a:rPr lang="en-US" sz="2000" b="1" dirty="0">
                <a:latin typeface="Söhne"/>
              </a:rPr>
              <a:t>Performance</a:t>
            </a:r>
            <a:endParaRPr lang="en-US" sz="2000" dirty="0">
              <a:latin typeface="Söhne"/>
            </a:endParaRPr>
          </a:p>
          <a:p>
            <a:pPr marL="342900" indent="-342900" algn="l">
              <a:buFont typeface="Arial" panose="020B0604020202020204" pitchFamily="34" charset="0"/>
              <a:buChar char="•"/>
            </a:pPr>
            <a:r>
              <a:rPr lang="en-US" sz="2000" dirty="0">
                <a:latin typeface="Söhne"/>
              </a:rPr>
              <a:t>ML model was chosen to deliver a good balance of prediction speed and accuracy.</a:t>
            </a:r>
            <a:endParaRPr lang="en-US" sz="2000" b="0" i="0" dirty="0">
              <a:effectLst/>
              <a:latin typeface="Söhne"/>
            </a:endParaRPr>
          </a:p>
          <a:p>
            <a:pPr algn="l"/>
            <a:endParaRPr lang="en-US" sz="2000" b="0" i="0" dirty="0">
              <a:effectLst/>
              <a:latin typeface="Söhne"/>
            </a:endParaRPr>
          </a:p>
          <a:p>
            <a:pPr algn="l"/>
            <a:endParaRPr lang="en-US" sz="2000" b="0" i="0" dirty="0">
              <a:effectLst/>
              <a:latin typeface="Söhne"/>
            </a:endParaRPr>
          </a:p>
        </p:txBody>
      </p:sp>
      <p:sp>
        <p:nvSpPr>
          <p:cNvPr id="26" name="TextBox 25">
            <a:extLst>
              <a:ext uri="{FF2B5EF4-FFF2-40B4-BE49-F238E27FC236}">
                <a16:creationId xmlns:a16="http://schemas.microsoft.com/office/drawing/2014/main" id="{B8BB9702-908A-0D31-EECA-D820DF195A63}"/>
              </a:ext>
            </a:extLst>
          </p:cNvPr>
          <p:cNvSpPr txBox="1"/>
          <p:nvPr/>
        </p:nvSpPr>
        <p:spPr>
          <a:xfrm>
            <a:off x="623971" y="3616691"/>
            <a:ext cx="3539467" cy="1323439"/>
          </a:xfrm>
          <a:prstGeom prst="rect">
            <a:avLst/>
          </a:prstGeom>
          <a:noFill/>
        </p:spPr>
        <p:txBody>
          <a:bodyPr wrap="square">
            <a:spAutoFit/>
          </a:bodyPr>
          <a:lstStyle/>
          <a:p>
            <a:pPr algn="l"/>
            <a:r>
              <a:rPr lang="en-US" sz="2000" b="1" i="0" dirty="0">
                <a:effectLst/>
                <a:latin typeface="Söhne"/>
              </a:rPr>
              <a:t>Scalability</a:t>
            </a:r>
          </a:p>
          <a:p>
            <a:pPr marL="342900" indent="-342900" algn="l">
              <a:buFont typeface="Arial" panose="020B0604020202020204" pitchFamily="34" charset="0"/>
              <a:buChar char="•"/>
            </a:pPr>
            <a:r>
              <a:rPr lang="en-US" sz="2000" i="0" dirty="0">
                <a:effectLst/>
                <a:latin typeface="Söhne"/>
              </a:rPr>
              <a:t>Sequences with </a:t>
            </a:r>
            <a:r>
              <a:rPr lang="en-US" sz="2000" dirty="0">
                <a:latin typeface="Söhne"/>
              </a:rPr>
              <a:t>even millions of bases can be uploaded.</a:t>
            </a:r>
            <a:endParaRPr lang="en-US" sz="2000" i="0" dirty="0">
              <a:effectLst/>
              <a:latin typeface="Söhne"/>
            </a:endParaRPr>
          </a:p>
        </p:txBody>
      </p:sp>
      <p:sp>
        <p:nvSpPr>
          <p:cNvPr id="27" name="TextBox 26">
            <a:extLst>
              <a:ext uri="{FF2B5EF4-FFF2-40B4-BE49-F238E27FC236}">
                <a16:creationId xmlns:a16="http://schemas.microsoft.com/office/drawing/2014/main" id="{B4040D7E-DAE0-7A57-8EE4-8FF3D260657A}"/>
              </a:ext>
            </a:extLst>
          </p:cNvPr>
          <p:cNvSpPr txBox="1"/>
          <p:nvPr/>
        </p:nvSpPr>
        <p:spPr>
          <a:xfrm>
            <a:off x="5098051" y="3616691"/>
            <a:ext cx="4054002" cy="707886"/>
          </a:xfrm>
          <a:prstGeom prst="rect">
            <a:avLst/>
          </a:prstGeom>
          <a:noFill/>
        </p:spPr>
        <p:txBody>
          <a:bodyPr wrap="square">
            <a:spAutoFit/>
          </a:bodyPr>
          <a:lstStyle/>
          <a:p>
            <a:pPr algn="l"/>
            <a:r>
              <a:rPr lang="en-US" sz="2000" b="1" i="0" dirty="0">
                <a:effectLst/>
                <a:latin typeface="Söhne"/>
              </a:rPr>
              <a:t>Security</a:t>
            </a:r>
          </a:p>
          <a:p>
            <a:pPr marL="285750" indent="-285750" algn="l">
              <a:buFont typeface="Arial" panose="020B0604020202020204" pitchFamily="34" charset="0"/>
              <a:buChar char="•"/>
            </a:pPr>
            <a:r>
              <a:rPr lang="en-US" sz="2000" i="0" dirty="0">
                <a:effectLst/>
                <a:latin typeface="Söhne"/>
              </a:rPr>
              <a:t>Login page</a:t>
            </a:r>
          </a:p>
        </p:txBody>
      </p:sp>
    </p:spTree>
    <p:extLst>
      <p:ext uri="{BB962C8B-B14F-4D97-AF65-F5344CB8AC3E}">
        <p14:creationId xmlns:p14="http://schemas.microsoft.com/office/powerpoint/2010/main" val="1780199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DD3-EA62-EF42-EDAA-5EEE93B3E475}"/>
              </a:ext>
            </a:extLst>
          </p:cNvPr>
          <p:cNvSpPr>
            <a:spLocks noGrp="1"/>
          </p:cNvSpPr>
          <p:nvPr>
            <p:ph type="title"/>
          </p:nvPr>
        </p:nvSpPr>
        <p:spPr>
          <a:xfrm>
            <a:off x="253093" y="206828"/>
            <a:ext cx="2947308" cy="737735"/>
          </a:xfrm>
        </p:spPr>
        <p:txBody>
          <a:bodyPr/>
          <a:lstStyle/>
          <a:p>
            <a:r>
              <a:rPr lang="en-US" dirty="0"/>
              <a:t>UI Demo</a:t>
            </a:r>
          </a:p>
        </p:txBody>
      </p:sp>
      <p:pic>
        <p:nvPicPr>
          <p:cNvPr id="4" name="Picture 3">
            <a:extLst>
              <a:ext uri="{FF2B5EF4-FFF2-40B4-BE49-F238E27FC236}">
                <a16:creationId xmlns:a16="http://schemas.microsoft.com/office/drawing/2014/main" id="{4AFF6487-7573-2753-408A-8E1FA7DBE495}"/>
              </a:ext>
            </a:extLst>
          </p:cNvPr>
          <p:cNvPicPr>
            <a:picLocks noChangeAspect="1"/>
          </p:cNvPicPr>
          <p:nvPr/>
        </p:nvPicPr>
        <p:blipFill>
          <a:blip r:embed="rId3"/>
          <a:stretch>
            <a:fillRect/>
          </a:stretch>
        </p:blipFill>
        <p:spPr>
          <a:xfrm>
            <a:off x="253093" y="1410510"/>
            <a:ext cx="10449632" cy="4868145"/>
          </a:xfrm>
          <a:prstGeom prst="rect">
            <a:avLst/>
          </a:prstGeom>
        </p:spPr>
      </p:pic>
    </p:spTree>
    <p:extLst>
      <p:ext uri="{BB962C8B-B14F-4D97-AF65-F5344CB8AC3E}">
        <p14:creationId xmlns:p14="http://schemas.microsoft.com/office/powerpoint/2010/main" val="182809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186677-7762-1C82-24E1-F91747C975B6}"/>
              </a:ext>
            </a:extLst>
          </p:cNvPr>
          <p:cNvPicPr>
            <a:picLocks noChangeAspect="1"/>
          </p:cNvPicPr>
          <p:nvPr/>
        </p:nvPicPr>
        <p:blipFill>
          <a:blip r:embed="rId3"/>
          <a:stretch>
            <a:fillRect/>
          </a:stretch>
        </p:blipFill>
        <p:spPr>
          <a:xfrm>
            <a:off x="248288" y="1008268"/>
            <a:ext cx="10474374" cy="4841464"/>
          </a:xfrm>
          <a:prstGeom prst="rect">
            <a:avLst/>
          </a:prstGeom>
        </p:spPr>
      </p:pic>
      <p:sp>
        <p:nvSpPr>
          <p:cNvPr id="2" name="Title 1">
            <a:extLst>
              <a:ext uri="{FF2B5EF4-FFF2-40B4-BE49-F238E27FC236}">
                <a16:creationId xmlns:a16="http://schemas.microsoft.com/office/drawing/2014/main" id="{D2F27E9D-B37B-5042-949B-A1CBDD18EEA4}"/>
              </a:ext>
            </a:extLst>
          </p:cNvPr>
          <p:cNvSpPr>
            <a:spLocks noGrp="1"/>
          </p:cNvSpPr>
          <p:nvPr>
            <p:ph type="title"/>
          </p:nvPr>
        </p:nvSpPr>
        <p:spPr>
          <a:xfrm>
            <a:off x="165544" y="87548"/>
            <a:ext cx="3054312" cy="821347"/>
          </a:xfrm>
        </p:spPr>
        <p:txBody>
          <a:bodyPr anchor="b">
            <a:normAutofit/>
          </a:bodyPr>
          <a:lstStyle/>
          <a:p>
            <a:r>
              <a:rPr lang="en-US" dirty="0"/>
              <a:t>UI Demo</a:t>
            </a:r>
          </a:p>
        </p:txBody>
      </p:sp>
      <p:cxnSp>
        <p:nvCxnSpPr>
          <p:cNvPr id="8" name="Straight Arrow Connector 7">
            <a:extLst>
              <a:ext uri="{FF2B5EF4-FFF2-40B4-BE49-F238E27FC236}">
                <a16:creationId xmlns:a16="http://schemas.microsoft.com/office/drawing/2014/main" id="{1A66E617-F7DE-9364-8A15-738B614A9900}"/>
              </a:ext>
            </a:extLst>
          </p:cNvPr>
          <p:cNvCxnSpPr>
            <a:cxnSpLocks/>
          </p:cNvCxnSpPr>
          <p:nvPr/>
        </p:nvCxnSpPr>
        <p:spPr>
          <a:xfrm rot="16200000" flipV="1">
            <a:off x="5444838" y="5441198"/>
            <a:ext cx="713570" cy="632296"/>
          </a:xfrm>
          <a:prstGeom prst="bentConnector3">
            <a:avLst>
              <a:gd name="adj1" fmla="val -407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AE3F026-997C-C70C-A577-F06BAB173EBE}"/>
              </a:ext>
            </a:extLst>
          </p:cNvPr>
          <p:cNvSpPr txBox="1"/>
          <p:nvPr/>
        </p:nvSpPr>
        <p:spPr>
          <a:xfrm>
            <a:off x="6213021" y="5849732"/>
            <a:ext cx="4054002" cy="707886"/>
          </a:xfrm>
          <a:prstGeom prst="rect">
            <a:avLst/>
          </a:prstGeom>
          <a:noFill/>
        </p:spPr>
        <p:txBody>
          <a:bodyPr wrap="square">
            <a:spAutoFit/>
          </a:bodyPr>
          <a:lstStyle/>
          <a:p>
            <a:pPr algn="l"/>
            <a:r>
              <a:rPr lang="en-US" sz="2000" i="1" dirty="0">
                <a:latin typeface="Söhne"/>
              </a:rPr>
              <a:t>You can upload .</a:t>
            </a:r>
            <a:r>
              <a:rPr lang="en-US" sz="2000" i="1" dirty="0" err="1">
                <a:latin typeface="Söhne"/>
              </a:rPr>
              <a:t>fasta</a:t>
            </a:r>
            <a:r>
              <a:rPr lang="en-US" sz="2000" i="1" dirty="0">
                <a:latin typeface="Söhne"/>
              </a:rPr>
              <a:t>, .txt files or even type in the sequence!!</a:t>
            </a:r>
            <a:endParaRPr lang="en-US" sz="2000" i="1" dirty="0">
              <a:effectLst/>
              <a:latin typeface="Söhne"/>
            </a:endParaRPr>
          </a:p>
        </p:txBody>
      </p:sp>
    </p:spTree>
    <p:extLst>
      <p:ext uri="{BB962C8B-B14F-4D97-AF65-F5344CB8AC3E}">
        <p14:creationId xmlns:p14="http://schemas.microsoft.com/office/powerpoint/2010/main" val="1997138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7CB3C6-6B2A-1E77-F695-9F96F119ED9C}"/>
              </a:ext>
            </a:extLst>
          </p:cNvPr>
          <p:cNvPicPr>
            <a:picLocks noChangeAspect="1"/>
          </p:cNvPicPr>
          <p:nvPr/>
        </p:nvPicPr>
        <p:blipFill>
          <a:blip r:embed="rId3"/>
          <a:stretch>
            <a:fillRect/>
          </a:stretch>
        </p:blipFill>
        <p:spPr>
          <a:xfrm>
            <a:off x="165544" y="908895"/>
            <a:ext cx="10352350" cy="4801246"/>
          </a:xfrm>
          <a:prstGeom prst="rect">
            <a:avLst/>
          </a:prstGeom>
        </p:spPr>
      </p:pic>
      <p:sp>
        <p:nvSpPr>
          <p:cNvPr id="2" name="Title 1">
            <a:extLst>
              <a:ext uri="{FF2B5EF4-FFF2-40B4-BE49-F238E27FC236}">
                <a16:creationId xmlns:a16="http://schemas.microsoft.com/office/drawing/2014/main" id="{D2F27E9D-B37B-5042-949B-A1CBDD18EEA4}"/>
              </a:ext>
            </a:extLst>
          </p:cNvPr>
          <p:cNvSpPr>
            <a:spLocks noGrp="1"/>
          </p:cNvSpPr>
          <p:nvPr>
            <p:ph type="title"/>
          </p:nvPr>
        </p:nvSpPr>
        <p:spPr>
          <a:xfrm>
            <a:off x="165544" y="87548"/>
            <a:ext cx="3054312" cy="821347"/>
          </a:xfrm>
        </p:spPr>
        <p:txBody>
          <a:bodyPr anchor="b">
            <a:normAutofit/>
          </a:bodyPr>
          <a:lstStyle/>
          <a:p>
            <a:r>
              <a:rPr lang="en-US" dirty="0"/>
              <a:t>UI Demo</a:t>
            </a:r>
          </a:p>
        </p:txBody>
      </p:sp>
      <p:sp>
        <p:nvSpPr>
          <p:cNvPr id="18" name="TextBox 17">
            <a:extLst>
              <a:ext uri="{FF2B5EF4-FFF2-40B4-BE49-F238E27FC236}">
                <a16:creationId xmlns:a16="http://schemas.microsoft.com/office/drawing/2014/main" id="{FAE3F026-997C-C70C-A577-F06BAB173EBE}"/>
              </a:ext>
            </a:extLst>
          </p:cNvPr>
          <p:cNvSpPr txBox="1"/>
          <p:nvPr/>
        </p:nvSpPr>
        <p:spPr>
          <a:xfrm>
            <a:off x="5414252" y="5949104"/>
            <a:ext cx="4054002" cy="707886"/>
          </a:xfrm>
          <a:prstGeom prst="rect">
            <a:avLst/>
          </a:prstGeom>
          <a:noFill/>
        </p:spPr>
        <p:txBody>
          <a:bodyPr wrap="square">
            <a:spAutoFit/>
          </a:bodyPr>
          <a:lstStyle/>
          <a:p>
            <a:pPr algn="l"/>
            <a:r>
              <a:rPr lang="en-US" sz="2000" i="1" dirty="0">
                <a:effectLst/>
                <a:latin typeface="Söhne"/>
              </a:rPr>
              <a:t>The most likely location is shown on an interactive map..</a:t>
            </a:r>
          </a:p>
        </p:txBody>
      </p:sp>
      <p:cxnSp>
        <p:nvCxnSpPr>
          <p:cNvPr id="8" name="Straight Arrow Connector 7">
            <a:extLst>
              <a:ext uri="{FF2B5EF4-FFF2-40B4-BE49-F238E27FC236}">
                <a16:creationId xmlns:a16="http://schemas.microsoft.com/office/drawing/2014/main" id="{1A66E617-F7DE-9364-8A15-738B614A9900}"/>
              </a:ext>
            </a:extLst>
          </p:cNvPr>
          <p:cNvCxnSpPr>
            <a:cxnSpLocks/>
            <a:stCxn id="18" idx="0"/>
          </p:cNvCxnSpPr>
          <p:nvPr/>
        </p:nvCxnSpPr>
        <p:spPr>
          <a:xfrm flipV="1">
            <a:off x="7441253" y="4623987"/>
            <a:ext cx="701261" cy="1325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ED462D8-155A-441D-15E7-2175232D1572}"/>
              </a:ext>
            </a:extLst>
          </p:cNvPr>
          <p:cNvSpPr txBox="1"/>
          <p:nvPr/>
        </p:nvSpPr>
        <p:spPr>
          <a:xfrm>
            <a:off x="1192855" y="5949104"/>
            <a:ext cx="4054002" cy="707886"/>
          </a:xfrm>
          <a:prstGeom prst="rect">
            <a:avLst/>
          </a:prstGeom>
          <a:noFill/>
        </p:spPr>
        <p:txBody>
          <a:bodyPr wrap="square">
            <a:spAutoFit/>
          </a:bodyPr>
          <a:lstStyle/>
          <a:p>
            <a:pPr algn="l"/>
            <a:r>
              <a:rPr lang="en-US" sz="2000" i="1" dirty="0">
                <a:effectLst/>
                <a:latin typeface="Söhne"/>
              </a:rPr>
              <a:t>Pie chart that displays probabilistic location prediction…</a:t>
            </a:r>
          </a:p>
        </p:txBody>
      </p:sp>
      <p:cxnSp>
        <p:nvCxnSpPr>
          <p:cNvPr id="11" name="Straight Arrow Connector 10">
            <a:extLst>
              <a:ext uri="{FF2B5EF4-FFF2-40B4-BE49-F238E27FC236}">
                <a16:creationId xmlns:a16="http://schemas.microsoft.com/office/drawing/2014/main" id="{48C8D1A6-5D54-EA00-2C12-9A4F20A99009}"/>
              </a:ext>
            </a:extLst>
          </p:cNvPr>
          <p:cNvCxnSpPr>
            <a:cxnSpLocks/>
            <a:stCxn id="10" idx="0"/>
          </p:cNvCxnSpPr>
          <p:nvPr/>
        </p:nvCxnSpPr>
        <p:spPr>
          <a:xfrm flipH="1" flipV="1">
            <a:off x="2723746" y="4623987"/>
            <a:ext cx="496110" cy="13251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354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7E9D-B37B-5042-949B-A1CBDD18EEA4}"/>
              </a:ext>
            </a:extLst>
          </p:cNvPr>
          <p:cNvSpPr>
            <a:spLocks noGrp="1"/>
          </p:cNvSpPr>
          <p:nvPr>
            <p:ph type="title"/>
          </p:nvPr>
        </p:nvSpPr>
        <p:spPr>
          <a:xfrm>
            <a:off x="165544" y="87548"/>
            <a:ext cx="3054312" cy="821347"/>
          </a:xfrm>
        </p:spPr>
        <p:txBody>
          <a:bodyPr anchor="b">
            <a:normAutofit/>
          </a:bodyPr>
          <a:lstStyle/>
          <a:p>
            <a:r>
              <a:rPr lang="en-US" dirty="0"/>
              <a:t>UI Demo</a:t>
            </a:r>
          </a:p>
        </p:txBody>
      </p:sp>
      <p:pic>
        <p:nvPicPr>
          <p:cNvPr id="4" name="Picture 3">
            <a:extLst>
              <a:ext uri="{FF2B5EF4-FFF2-40B4-BE49-F238E27FC236}">
                <a16:creationId xmlns:a16="http://schemas.microsoft.com/office/drawing/2014/main" id="{148D2AB4-268A-75F4-A56A-275678C015C4}"/>
              </a:ext>
            </a:extLst>
          </p:cNvPr>
          <p:cNvPicPr>
            <a:picLocks noChangeAspect="1"/>
          </p:cNvPicPr>
          <p:nvPr/>
        </p:nvPicPr>
        <p:blipFill>
          <a:blip r:embed="rId3"/>
          <a:stretch>
            <a:fillRect/>
          </a:stretch>
        </p:blipFill>
        <p:spPr>
          <a:xfrm>
            <a:off x="285287" y="1159082"/>
            <a:ext cx="10352218" cy="4838948"/>
          </a:xfrm>
          <a:prstGeom prst="rect">
            <a:avLst/>
          </a:prstGeom>
        </p:spPr>
      </p:pic>
    </p:spTree>
    <p:extLst>
      <p:ext uri="{BB962C8B-B14F-4D97-AF65-F5344CB8AC3E}">
        <p14:creationId xmlns:p14="http://schemas.microsoft.com/office/powerpoint/2010/main" val="196107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a:t>Aim</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To develop and deploy an AI/ML model/web app that is capable of accurately predicting from which location a particular sequence originated or spread from.</a:t>
            </a:r>
          </a:p>
        </p:txBody>
      </p:sp>
      <p:grpSp>
        <p:nvGrpSpPr>
          <p:cNvPr id="10" name="Group 9">
            <a:extLst>
              <a:ext uri="{FF2B5EF4-FFF2-40B4-BE49-F238E27FC236}">
                <a16:creationId xmlns:a16="http://schemas.microsoft.com/office/drawing/2014/main" id="{C760504D-B1B8-3D13-884D-EC66E8C76F5E}"/>
              </a:ext>
            </a:extLst>
          </p:cNvPr>
          <p:cNvGrpSpPr/>
          <p:nvPr/>
        </p:nvGrpSpPr>
        <p:grpSpPr>
          <a:xfrm>
            <a:off x="1245325" y="3624673"/>
            <a:ext cx="8929935" cy="1994311"/>
            <a:chOff x="1245325" y="3628860"/>
            <a:chExt cx="8670371" cy="1557972"/>
          </a:xfrm>
        </p:grpSpPr>
        <p:sp>
          <p:nvSpPr>
            <p:cNvPr id="5" name="Rectangle: Rounded Corners 4">
              <a:extLst>
                <a:ext uri="{FF2B5EF4-FFF2-40B4-BE49-F238E27FC236}">
                  <a16:creationId xmlns:a16="http://schemas.microsoft.com/office/drawing/2014/main" id="{C369C62D-3D1B-0171-CB72-98260420E80C}"/>
                </a:ext>
              </a:extLst>
            </p:cNvPr>
            <p:cNvSpPr/>
            <p:nvPr/>
          </p:nvSpPr>
          <p:spPr>
            <a:xfrm>
              <a:off x="1245325" y="4123951"/>
              <a:ext cx="2053479" cy="713226"/>
            </a:xfrm>
            <a:prstGeom prst="roundRect">
              <a:avLst>
                <a:gd name="adj" fmla="val 50000"/>
              </a:avLst>
            </a:prstGeom>
            <a:ln w="285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a:t>Sequence</a:t>
              </a:r>
            </a:p>
          </p:txBody>
        </p:sp>
        <p:sp>
          <p:nvSpPr>
            <p:cNvPr id="6" name="Arrow: Right 5">
              <a:extLst>
                <a:ext uri="{FF2B5EF4-FFF2-40B4-BE49-F238E27FC236}">
                  <a16:creationId xmlns:a16="http://schemas.microsoft.com/office/drawing/2014/main" id="{5106F02D-3377-FD81-28A7-8FDF07FE6C10}"/>
                </a:ext>
              </a:extLst>
            </p:cNvPr>
            <p:cNvSpPr/>
            <p:nvPr/>
          </p:nvSpPr>
          <p:spPr>
            <a:xfrm>
              <a:off x="3557075" y="4202437"/>
              <a:ext cx="738425" cy="567795"/>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7" name="Rectangle: Rounded Corners 6">
              <a:extLst>
                <a:ext uri="{FF2B5EF4-FFF2-40B4-BE49-F238E27FC236}">
                  <a16:creationId xmlns:a16="http://schemas.microsoft.com/office/drawing/2014/main" id="{7E6FEE0D-DCBF-CDA3-4198-99F08FCD4C50}"/>
                </a:ext>
              </a:extLst>
            </p:cNvPr>
            <p:cNvSpPr/>
            <p:nvPr/>
          </p:nvSpPr>
          <p:spPr>
            <a:xfrm>
              <a:off x="4553771" y="3628860"/>
              <a:ext cx="2053479" cy="1557972"/>
            </a:xfrm>
            <a:prstGeom prst="roundRect">
              <a:avLst>
                <a:gd name="adj" fmla="val 50000"/>
              </a:avLst>
            </a:prstGeom>
            <a:solidFill>
              <a:schemeClr val="tx2"/>
            </a:solidFill>
            <a:ln w="285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a:t>Black Box</a:t>
              </a:r>
            </a:p>
          </p:txBody>
        </p:sp>
        <p:sp>
          <p:nvSpPr>
            <p:cNvPr id="8" name="Rectangle: Rounded Corners 7">
              <a:extLst>
                <a:ext uri="{FF2B5EF4-FFF2-40B4-BE49-F238E27FC236}">
                  <a16:creationId xmlns:a16="http://schemas.microsoft.com/office/drawing/2014/main" id="{C28BE305-A3D7-AE7C-5EE7-E7B3D23C408F}"/>
                </a:ext>
              </a:extLst>
            </p:cNvPr>
            <p:cNvSpPr/>
            <p:nvPr/>
          </p:nvSpPr>
          <p:spPr>
            <a:xfrm>
              <a:off x="7862217" y="4123951"/>
              <a:ext cx="2053479" cy="713226"/>
            </a:xfrm>
            <a:prstGeom prst="roundRect">
              <a:avLst>
                <a:gd name="adj" fmla="val 50000"/>
              </a:avLst>
            </a:prstGeom>
            <a:ln w="285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a:t>Location</a:t>
              </a:r>
            </a:p>
          </p:txBody>
        </p:sp>
        <p:sp>
          <p:nvSpPr>
            <p:cNvPr id="9" name="Arrow: Right 8">
              <a:extLst>
                <a:ext uri="{FF2B5EF4-FFF2-40B4-BE49-F238E27FC236}">
                  <a16:creationId xmlns:a16="http://schemas.microsoft.com/office/drawing/2014/main" id="{299F87BD-FDCF-EEA1-45CF-B9C05A68AECB}"/>
                </a:ext>
              </a:extLst>
            </p:cNvPr>
            <p:cNvSpPr/>
            <p:nvPr/>
          </p:nvSpPr>
          <p:spPr>
            <a:xfrm>
              <a:off x="6865521" y="4202437"/>
              <a:ext cx="738425" cy="567795"/>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gr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389127" y="2087625"/>
            <a:ext cx="3358786" cy="2682749"/>
          </a:xfrm>
        </p:spPr>
        <p:txBody>
          <a:bodyPr/>
          <a:lstStyle/>
          <a:p>
            <a:r>
              <a:rPr lang="en-US" dirty="0"/>
              <a:t>Backend and ML Model</a:t>
            </a:r>
          </a:p>
        </p:txBody>
      </p:sp>
    </p:spTree>
    <p:extLst>
      <p:ext uri="{BB962C8B-B14F-4D97-AF65-F5344CB8AC3E}">
        <p14:creationId xmlns:p14="http://schemas.microsoft.com/office/powerpoint/2010/main" val="326501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374321" y="299812"/>
            <a:ext cx="5004708" cy="1570038"/>
          </a:xfrm>
        </p:spPr>
        <p:txBody>
          <a:bodyPr/>
          <a:lstStyle/>
          <a:p>
            <a:r>
              <a:rPr lang="en-US"/>
              <a:t>Data Preprocessing</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228712"/>
            <a:ext cx="5418364" cy="3366815"/>
          </a:xfrm>
        </p:spPr>
        <p:txBody>
          <a:bodyPr vert="horz" lIns="91440" tIns="45720" rIns="91440" bIns="45720" rtlCol="0" anchor="t">
            <a:normAutofit/>
          </a:bodyPr>
          <a:lstStyle/>
          <a:p>
            <a:pPr marL="457200" indent="-457200">
              <a:buFont typeface="Arial" panose="020B0604020202020204" pitchFamily="34" charset="0"/>
              <a:buChar char="•"/>
            </a:pPr>
            <a:r>
              <a:rPr lang="en-US" sz="2000" b="1" dirty="0" err="1"/>
              <a:t>BioPython</a:t>
            </a:r>
            <a:r>
              <a:rPr lang="en-US" sz="2000" dirty="0"/>
              <a:t> is a library for biological computation in Python.</a:t>
            </a:r>
          </a:p>
          <a:p>
            <a:pPr marL="457200" indent="-457200">
              <a:buFont typeface="Arial" panose="020B0604020202020204" pitchFamily="34" charset="0"/>
              <a:buChar char="•"/>
            </a:pPr>
            <a:r>
              <a:rPr lang="en-US" sz="2000" dirty="0"/>
              <a:t>Data preprocessing – </a:t>
            </a:r>
          </a:p>
          <a:p>
            <a:pPr marL="914400" lvl="1" indent="-457200">
              <a:buFont typeface="Arial" panose="020B0604020202020204" pitchFamily="34" charset="0"/>
              <a:buChar char="•"/>
            </a:pPr>
            <a:r>
              <a:rPr lang="en-US" sz="1800" dirty="0"/>
              <a:t>Splitting the FASTA dataset into each individual sequences</a:t>
            </a:r>
          </a:p>
          <a:p>
            <a:pPr marL="914400" lvl="1" indent="-457200">
              <a:buFont typeface="Arial" panose="020B0604020202020204" pitchFamily="34" charset="0"/>
              <a:buChar char="•"/>
            </a:pPr>
            <a:r>
              <a:rPr lang="en-US" sz="1800" dirty="0"/>
              <a:t>FASTA to .txt conversion</a:t>
            </a:r>
          </a:p>
          <a:p>
            <a:pPr marL="914400" lvl="1" indent="-457200">
              <a:buFont typeface="Arial" panose="020B0604020202020204" pitchFamily="34" charset="0"/>
              <a:buChar char="•"/>
            </a:pPr>
            <a:r>
              <a:rPr lang="en-US" sz="1800" dirty="0"/>
              <a:t>FASTA to .csv conversion</a:t>
            </a:r>
          </a:p>
          <a:p>
            <a:pPr marL="914400" lvl="1" indent="-457200">
              <a:buFont typeface="Arial" panose="020B0604020202020204" pitchFamily="34" charset="0"/>
              <a:buChar char="•"/>
            </a:pPr>
            <a:r>
              <a:rPr lang="en-US" sz="1800" dirty="0"/>
              <a:t>Merging of metadata with sequence data with key as ID</a:t>
            </a:r>
          </a:p>
        </p:txBody>
      </p:sp>
      <p:pic>
        <p:nvPicPr>
          <p:cNvPr id="11" name="Picture 10">
            <a:extLst>
              <a:ext uri="{FF2B5EF4-FFF2-40B4-BE49-F238E27FC236}">
                <a16:creationId xmlns:a16="http://schemas.microsoft.com/office/drawing/2014/main" id="{050EDA92-56F3-A92D-D227-999321E251D9}"/>
              </a:ext>
            </a:extLst>
          </p:cNvPr>
          <p:cNvPicPr>
            <a:picLocks noChangeAspect="1"/>
          </p:cNvPicPr>
          <p:nvPr/>
        </p:nvPicPr>
        <p:blipFill>
          <a:blip r:embed="rId3"/>
          <a:stretch>
            <a:fillRect/>
          </a:stretch>
        </p:blipFill>
        <p:spPr>
          <a:xfrm>
            <a:off x="7736273" y="3543988"/>
            <a:ext cx="2159291" cy="1679300"/>
          </a:xfrm>
          <a:prstGeom prst="rect">
            <a:avLst/>
          </a:prstGeom>
          <a:ln w="28575">
            <a:solidFill>
              <a:schemeClr val="tx1"/>
            </a:solidFill>
          </a:ln>
        </p:spPr>
      </p:pic>
      <p:pic>
        <p:nvPicPr>
          <p:cNvPr id="13" name="Picture 12">
            <a:extLst>
              <a:ext uri="{FF2B5EF4-FFF2-40B4-BE49-F238E27FC236}">
                <a16:creationId xmlns:a16="http://schemas.microsoft.com/office/drawing/2014/main" id="{2E1459AE-CEC4-6E28-54B4-A299A5C85A9B}"/>
              </a:ext>
            </a:extLst>
          </p:cNvPr>
          <p:cNvPicPr>
            <a:picLocks noChangeAspect="1"/>
          </p:cNvPicPr>
          <p:nvPr/>
        </p:nvPicPr>
        <p:blipFill>
          <a:blip r:embed="rId4"/>
          <a:stretch>
            <a:fillRect/>
          </a:stretch>
        </p:blipFill>
        <p:spPr>
          <a:xfrm>
            <a:off x="6825088" y="1420432"/>
            <a:ext cx="4047938" cy="1679300"/>
          </a:xfrm>
          <a:prstGeom prst="rect">
            <a:avLst/>
          </a:prstGeom>
          <a:ln w="28575">
            <a:solidFill>
              <a:schemeClr val="tx1"/>
            </a:solidFill>
          </a:ln>
        </p:spPr>
      </p:pic>
      <p:sp>
        <p:nvSpPr>
          <p:cNvPr id="15" name="TextBox 14">
            <a:extLst>
              <a:ext uri="{FF2B5EF4-FFF2-40B4-BE49-F238E27FC236}">
                <a16:creationId xmlns:a16="http://schemas.microsoft.com/office/drawing/2014/main" id="{E9A42667-1173-5517-1FA4-753338015D43}"/>
              </a:ext>
            </a:extLst>
          </p:cNvPr>
          <p:cNvSpPr txBox="1"/>
          <p:nvPr/>
        </p:nvSpPr>
        <p:spPr>
          <a:xfrm>
            <a:off x="8133600" y="3099732"/>
            <a:ext cx="1430915" cy="369332"/>
          </a:xfrm>
          <a:prstGeom prst="rect">
            <a:avLst/>
          </a:prstGeom>
          <a:noFill/>
        </p:spPr>
        <p:txBody>
          <a:bodyPr wrap="square" rtlCol="0">
            <a:spAutoFit/>
          </a:bodyPr>
          <a:lstStyle/>
          <a:p>
            <a:pPr algn="ctr"/>
            <a:r>
              <a:rPr lang="en-IN" b="1" i="1"/>
              <a:t>.csv dataset</a:t>
            </a:r>
          </a:p>
        </p:txBody>
      </p:sp>
      <p:sp>
        <p:nvSpPr>
          <p:cNvPr id="16" name="TextBox 15">
            <a:extLst>
              <a:ext uri="{FF2B5EF4-FFF2-40B4-BE49-F238E27FC236}">
                <a16:creationId xmlns:a16="http://schemas.microsoft.com/office/drawing/2014/main" id="{292ACBB8-FE13-303A-C3D9-CB79D72AC600}"/>
              </a:ext>
            </a:extLst>
          </p:cNvPr>
          <p:cNvSpPr txBox="1"/>
          <p:nvPr/>
        </p:nvSpPr>
        <p:spPr>
          <a:xfrm>
            <a:off x="8101912" y="5226195"/>
            <a:ext cx="1430915" cy="369332"/>
          </a:xfrm>
          <a:prstGeom prst="rect">
            <a:avLst/>
          </a:prstGeom>
          <a:noFill/>
        </p:spPr>
        <p:txBody>
          <a:bodyPr wrap="square" rtlCol="0">
            <a:spAutoFit/>
          </a:bodyPr>
          <a:lstStyle/>
          <a:p>
            <a:pPr algn="ctr"/>
            <a:r>
              <a:rPr lang="en-IN" b="1" i="1"/>
              <a:t>.txt dataset</a:t>
            </a:r>
          </a:p>
        </p:txBody>
      </p:sp>
    </p:spTree>
    <p:extLst>
      <p:ext uri="{BB962C8B-B14F-4D97-AF65-F5344CB8AC3E}">
        <p14:creationId xmlns:p14="http://schemas.microsoft.com/office/powerpoint/2010/main" val="3249669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EB5C4172-DF3F-99A2-9135-D5003F2440A9}"/>
              </a:ext>
            </a:extLst>
          </p:cNvPr>
          <p:cNvSpPr/>
          <p:nvPr/>
        </p:nvSpPr>
        <p:spPr>
          <a:xfrm>
            <a:off x="1157051" y="5458164"/>
            <a:ext cx="681998" cy="652920"/>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sz="1600"/>
          </a:p>
        </p:txBody>
      </p:sp>
      <p:sp>
        <p:nvSpPr>
          <p:cNvPr id="39" name="Oval 38">
            <a:extLst>
              <a:ext uri="{FF2B5EF4-FFF2-40B4-BE49-F238E27FC236}">
                <a16:creationId xmlns:a16="http://schemas.microsoft.com/office/drawing/2014/main" id="{15AEC0B5-B433-7ADA-8EB2-91754931C120}"/>
              </a:ext>
            </a:extLst>
          </p:cNvPr>
          <p:cNvSpPr/>
          <p:nvPr/>
        </p:nvSpPr>
        <p:spPr>
          <a:xfrm>
            <a:off x="1138140" y="4199534"/>
            <a:ext cx="681998" cy="652920"/>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sz="1600"/>
          </a:p>
        </p:txBody>
      </p:sp>
      <p:sp>
        <p:nvSpPr>
          <p:cNvPr id="38" name="Oval 37">
            <a:extLst>
              <a:ext uri="{FF2B5EF4-FFF2-40B4-BE49-F238E27FC236}">
                <a16:creationId xmlns:a16="http://schemas.microsoft.com/office/drawing/2014/main" id="{72970DB1-7043-6524-77EC-2533FC1D12E7}"/>
              </a:ext>
            </a:extLst>
          </p:cNvPr>
          <p:cNvSpPr/>
          <p:nvPr/>
        </p:nvSpPr>
        <p:spPr>
          <a:xfrm>
            <a:off x="1141632" y="1575818"/>
            <a:ext cx="681998" cy="652920"/>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sz="1600"/>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41632" y="382722"/>
            <a:ext cx="5459551" cy="745030"/>
          </a:xfrm>
        </p:spPr>
        <p:txBody>
          <a:bodyPr/>
          <a:lstStyle/>
          <a:p>
            <a:r>
              <a:rPr lang="en-US"/>
              <a:t>ML Model</a:t>
            </a:r>
          </a:p>
        </p:txBody>
      </p:sp>
      <p:grpSp>
        <p:nvGrpSpPr>
          <p:cNvPr id="37" name="Group 36">
            <a:extLst>
              <a:ext uri="{FF2B5EF4-FFF2-40B4-BE49-F238E27FC236}">
                <a16:creationId xmlns:a16="http://schemas.microsoft.com/office/drawing/2014/main" id="{C6EBC036-343D-4B98-6E3B-9E20F8A66F06}"/>
              </a:ext>
            </a:extLst>
          </p:cNvPr>
          <p:cNvGrpSpPr/>
          <p:nvPr/>
        </p:nvGrpSpPr>
        <p:grpSpPr>
          <a:xfrm>
            <a:off x="1157051" y="1353312"/>
            <a:ext cx="9084229" cy="5010325"/>
            <a:chOff x="428598" y="1060433"/>
            <a:chExt cx="10891230" cy="5623244"/>
          </a:xfrm>
        </p:grpSpPr>
        <p:sp>
          <p:nvSpPr>
            <p:cNvPr id="11" name="TextBox 10">
              <a:extLst>
                <a:ext uri="{FF2B5EF4-FFF2-40B4-BE49-F238E27FC236}">
                  <a16:creationId xmlns:a16="http://schemas.microsoft.com/office/drawing/2014/main" id="{5BB20093-A696-25E0-B78B-535E677923DB}"/>
                </a:ext>
              </a:extLst>
            </p:cNvPr>
            <p:cNvSpPr txBox="1"/>
            <p:nvPr/>
          </p:nvSpPr>
          <p:spPr>
            <a:xfrm>
              <a:off x="643843" y="1348400"/>
              <a:ext cx="350196" cy="656311"/>
            </a:xfrm>
            <a:prstGeom prst="rect">
              <a:avLst/>
            </a:prstGeom>
            <a:noFill/>
          </p:spPr>
          <p:txBody>
            <a:bodyPr wrap="square" rtlCol="0">
              <a:spAutoFit/>
            </a:bodyPr>
            <a:lstStyle/>
            <a:p>
              <a:pPr algn="ctr"/>
              <a:r>
                <a:rPr lang="en-US" sz="3200" b="1">
                  <a:solidFill>
                    <a:schemeClr val="bg1"/>
                  </a:solidFill>
                  <a:latin typeface="+mj-lt"/>
                </a:rPr>
                <a:t>1</a:t>
              </a:r>
            </a:p>
          </p:txBody>
        </p:sp>
        <p:sp>
          <p:nvSpPr>
            <p:cNvPr id="15" name="Rectangle: Rounded Corners 14">
              <a:extLst>
                <a:ext uri="{FF2B5EF4-FFF2-40B4-BE49-F238E27FC236}">
                  <a16:creationId xmlns:a16="http://schemas.microsoft.com/office/drawing/2014/main" id="{C6D2DFBF-202E-A559-3648-82A41E6F017E}"/>
                </a:ext>
              </a:extLst>
            </p:cNvPr>
            <p:cNvSpPr/>
            <p:nvPr/>
          </p:nvSpPr>
          <p:spPr>
            <a:xfrm>
              <a:off x="1490314" y="1199347"/>
              <a:ext cx="2971958" cy="955164"/>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K-Merize</a:t>
              </a:r>
            </a:p>
          </p:txBody>
        </p:sp>
        <p:sp>
          <p:nvSpPr>
            <p:cNvPr id="20" name="Rectangle: Rounded Corners 19">
              <a:extLst>
                <a:ext uri="{FF2B5EF4-FFF2-40B4-BE49-F238E27FC236}">
                  <a16:creationId xmlns:a16="http://schemas.microsoft.com/office/drawing/2014/main" id="{A2ACE160-7987-17B5-7B24-7E918F516168}"/>
                </a:ext>
              </a:extLst>
            </p:cNvPr>
            <p:cNvSpPr/>
            <p:nvPr/>
          </p:nvSpPr>
          <p:spPr>
            <a:xfrm>
              <a:off x="4682946" y="1060433"/>
              <a:ext cx="6636882" cy="123299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The sequence is split into K-mers. For example, if K=3 and the sequence is AATGC, the K-Mers are AAT, ATG and TGC.</a:t>
              </a:r>
            </a:p>
          </p:txBody>
        </p:sp>
        <p:grpSp>
          <p:nvGrpSpPr>
            <p:cNvPr id="22" name="Group 21">
              <a:extLst>
                <a:ext uri="{FF2B5EF4-FFF2-40B4-BE49-F238E27FC236}">
                  <a16:creationId xmlns:a16="http://schemas.microsoft.com/office/drawing/2014/main" id="{22B945FB-07F6-ADD4-9317-3D04F55508F9}"/>
                </a:ext>
              </a:extLst>
            </p:cNvPr>
            <p:cNvGrpSpPr/>
            <p:nvPr/>
          </p:nvGrpSpPr>
          <p:grpSpPr>
            <a:xfrm>
              <a:off x="428598" y="2778143"/>
              <a:ext cx="817658" cy="732792"/>
              <a:chOff x="1275389" y="1783702"/>
              <a:chExt cx="817658" cy="732792"/>
            </a:xfrm>
          </p:grpSpPr>
          <p:sp>
            <p:nvSpPr>
              <p:cNvPr id="23" name="Oval 22">
                <a:extLst>
                  <a:ext uri="{FF2B5EF4-FFF2-40B4-BE49-F238E27FC236}">
                    <a16:creationId xmlns:a16="http://schemas.microsoft.com/office/drawing/2014/main" id="{0FC43EDA-2A97-33C0-067A-2E6FAD707787}"/>
                  </a:ext>
                </a:extLst>
              </p:cNvPr>
              <p:cNvSpPr/>
              <p:nvPr/>
            </p:nvSpPr>
            <p:spPr>
              <a:xfrm>
                <a:off x="1275389" y="1783702"/>
                <a:ext cx="817658" cy="732792"/>
              </a:xfrm>
              <a:prstGeom prst="ellipse">
                <a:avLst/>
              </a:prstGeom>
              <a:solidFill>
                <a:schemeClr val="accent1">
                  <a:lumMod val="60000"/>
                  <a:lumOff val="40000"/>
                </a:schemeClr>
              </a:solidFill>
              <a:ln>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N" sz="1600"/>
              </a:p>
            </p:txBody>
          </p:sp>
          <p:sp>
            <p:nvSpPr>
              <p:cNvPr id="24" name="TextBox 23">
                <a:extLst>
                  <a:ext uri="{FF2B5EF4-FFF2-40B4-BE49-F238E27FC236}">
                    <a16:creationId xmlns:a16="http://schemas.microsoft.com/office/drawing/2014/main" id="{87597BFA-0F4F-813A-A721-860C998D5DCF}"/>
                  </a:ext>
                </a:extLst>
              </p:cNvPr>
              <p:cNvSpPr txBox="1"/>
              <p:nvPr/>
            </p:nvSpPr>
            <p:spPr>
              <a:xfrm>
                <a:off x="1490634" y="1826297"/>
                <a:ext cx="350196" cy="656312"/>
              </a:xfrm>
              <a:prstGeom prst="rect">
                <a:avLst/>
              </a:prstGeom>
              <a:noFill/>
            </p:spPr>
            <p:txBody>
              <a:bodyPr wrap="square" rtlCol="0">
                <a:spAutoFit/>
              </a:bodyPr>
              <a:lstStyle/>
              <a:p>
                <a:pPr algn="ctr"/>
                <a:r>
                  <a:rPr lang="en-US" sz="3200" b="1">
                    <a:solidFill>
                      <a:schemeClr val="bg1"/>
                    </a:solidFill>
                    <a:latin typeface="+mj-lt"/>
                  </a:rPr>
                  <a:t>2</a:t>
                </a:r>
              </a:p>
            </p:txBody>
          </p:sp>
        </p:grpSp>
        <p:sp>
          <p:nvSpPr>
            <p:cNvPr id="25" name="Rectangle: Rounded Corners 24">
              <a:extLst>
                <a:ext uri="{FF2B5EF4-FFF2-40B4-BE49-F238E27FC236}">
                  <a16:creationId xmlns:a16="http://schemas.microsoft.com/office/drawing/2014/main" id="{2AF4EC94-0872-54FB-87AC-7102283FB69C}"/>
                </a:ext>
              </a:extLst>
            </p:cNvPr>
            <p:cNvSpPr/>
            <p:nvPr/>
          </p:nvSpPr>
          <p:spPr>
            <a:xfrm>
              <a:off x="1490314" y="2624851"/>
              <a:ext cx="2971958" cy="955164"/>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Convert to N-Grams</a:t>
              </a:r>
            </a:p>
          </p:txBody>
        </p:sp>
        <p:sp>
          <p:nvSpPr>
            <p:cNvPr id="26" name="Rectangle: Rounded Corners 25">
              <a:extLst>
                <a:ext uri="{FF2B5EF4-FFF2-40B4-BE49-F238E27FC236}">
                  <a16:creationId xmlns:a16="http://schemas.microsoft.com/office/drawing/2014/main" id="{A8D2FFE1-E4E5-6FF8-7C8C-8A31783FAB33}"/>
                </a:ext>
              </a:extLst>
            </p:cNvPr>
            <p:cNvSpPr/>
            <p:nvPr/>
          </p:nvSpPr>
          <p:spPr>
            <a:xfrm>
              <a:off x="4675349" y="2523850"/>
              <a:ext cx="6636882" cy="123299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The K-Mers are split into N-grams. For example, if the K-Mers are AAT, ATG and TGC; and N=2, the N-grams are AAT ATC and ATG TGC. This preserves some ordering present in the original sequence.</a:t>
              </a:r>
            </a:p>
          </p:txBody>
        </p:sp>
        <p:sp>
          <p:nvSpPr>
            <p:cNvPr id="29" name="TextBox 28">
              <a:extLst>
                <a:ext uri="{FF2B5EF4-FFF2-40B4-BE49-F238E27FC236}">
                  <a16:creationId xmlns:a16="http://schemas.microsoft.com/office/drawing/2014/main" id="{59164F69-C518-137A-12D3-771D571F1178}"/>
                </a:ext>
              </a:extLst>
            </p:cNvPr>
            <p:cNvSpPr txBox="1"/>
            <p:nvPr/>
          </p:nvSpPr>
          <p:spPr>
            <a:xfrm>
              <a:off x="643843" y="4286293"/>
              <a:ext cx="350196" cy="656311"/>
            </a:xfrm>
            <a:prstGeom prst="rect">
              <a:avLst/>
            </a:prstGeom>
            <a:noFill/>
          </p:spPr>
          <p:txBody>
            <a:bodyPr wrap="square" rtlCol="0">
              <a:spAutoFit/>
            </a:bodyPr>
            <a:lstStyle/>
            <a:p>
              <a:pPr algn="ctr"/>
              <a:r>
                <a:rPr lang="en-US" sz="3200" b="1">
                  <a:solidFill>
                    <a:schemeClr val="bg1"/>
                  </a:solidFill>
                  <a:latin typeface="+mj-lt"/>
                </a:rPr>
                <a:t>3</a:t>
              </a:r>
            </a:p>
          </p:txBody>
        </p:sp>
        <p:sp>
          <p:nvSpPr>
            <p:cNvPr id="30" name="Rectangle: Rounded Corners 29">
              <a:extLst>
                <a:ext uri="{FF2B5EF4-FFF2-40B4-BE49-F238E27FC236}">
                  <a16:creationId xmlns:a16="http://schemas.microsoft.com/office/drawing/2014/main" id="{DEA10724-DA58-F0FA-062E-F78C1A94B3BA}"/>
                </a:ext>
              </a:extLst>
            </p:cNvPr>
            <p:cNvSpPr/>
            <p:nvPr/>
          </p:nvSpPr>
          <p:spPr>
            <a:xfrm>
              <a:off x="1471085" y="4126181"/>
              <a:ext cx="2971958" cy="955164"/>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Vectorize Using Count Vectorizer</a:t>
              </a:r>
            </a:p>
          </p:txBody>
        </p:sp>
        <p:sp>
          <p:nvSpPr>
            <p:cNvPr id="31" name="Rectangle: Rounded Corners 30">
              <a:extLst>
                <a:ext uri="{FF2B5EF4-FFF2-40B4-BE49-F238E27FC236}">
                  <a16:creationId xmlns:a16="http://schemas.microsoft.com/office/drawing/2014/main" id="{15ED8DA7-A408-A5A3-EC05-61A3226C40EC}"/>
                </a:ext>
              </a:extLst>
            </p:cNvPr>
            <p:cNvSpPr/>
            <p:nvPr/>
          </p:nvSpPr>
          <p:spPr>
            <a:xfrm>
              <a:off x="4690543" y="3987267"/>
              <a:ext cx="6621688" cy="123299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The tokens are the N-grams. The tokens are vectorized using a bag of words model (count vectorizer).</a:t>
              </a:r>
            </a:p>
          </p:txBody>
        </p:sp>
        <p:sp>
          <p:nvSpPr>
            <p:cNvPr id="34" name="TextBox 33">
              <a:extLst>
                <a:ext uri="{FF2B5EF4-FFF2-40B4-BE49-F238E27FC236}">
                  <a16:creationId xmlns:a16="http://schemas.microsoft.com/office/drawing/2014/main" id="{5FFEE3F5-DA0A-1776-4A14-E8B845AC29DF}"/>
                </a:ext>
              </a:extLst>
            </p:cNvPr>
            <p:cNvSpPr txBox="1"/>
            <p:nvPr/>
          </p:nvSpPr>
          <p:spPr>
            <a:xfrm>
              <a:off x="643843" y="5705678"/>
              <a:ext cx="350196" cy="656311"/>
            </a:xfrm>
            <a:prstGeom prst="rect">
              <a:avLst/>
            </a:prstGeom>
            <a:noFill/>
          </p:spPr>
          <p:txBody>
            <a:bodyPr wrap="square" rtlCol="0">
              <a:spAutoFit/>
            </a:bodyPr>
            <a:lstStyle/>
            <a:p>
              <a:pPr algn="ctr"/>
              <a:r>
                <a:rPr lang="en-US" sz="3200" b="1">
                  <a:solidFill>
                    <a:schemeClr val="bg1"/>
                  </a:solidFill>
                  <a:latin typeface="+mj-lt"/>
                </a:rPr>
                <a:t>4</a:t>
              </a:r>
            </a:p>
          </p:txBody>
        </p:sp>
        <p:sp>
          <p:nvSpPr>
            <p:cNvPr id="35" name="Rectangle: Rounded Corners 34">
              <a:extLst>
                <a:ext uri="{FF2B5EF4-FFF2-40B4-BE49-F238E27FC236}">
                  <a16:creationId xmlns:a16="http://schemas.microsoft.com/office/drawing/2014/main" id="{335F8E12-E3F3-665B-6B2D-8C78D0B69D63}"/>
                </a:ext>
              </a:extLst>
            </p:cNvPr>
            <p:cNvSpPr/>
            <p:nvPr/>
          </p:nvSpPr>
          <p:spPr>
            <a:xfrm>
              <a:off x="1490314" y="5556252"/>
              <a:ext cx="2971958" cy="955164"/>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Classify Using Suitable Classifier</a:t>
              </a:r>
            </a:p>
          </p:txBody>
        </p:sp>
        <p:sp>
          <p:nvSpPr>
            <p:cNvPr id="36" name="Rectangle: Rounded Corners 35">
              <a:extLst>
                <a:ext uri="{FF2B5EF4-FFF2-40B4-BE49-F238E27FC236}">
                  <a16:creationId xmlns:a16="http://schemas.microsoft.com/office/drawing/2014/main" id="{82932A8B-8E43-1814-BC4C-35AD9F5BF2A1}"/>
                </a:ext>
              </a:extLst>
            </p:cNvPr>
            <p:cNvSpPr/>
            <p:nvPr/>
          </p:nvSpPr>
          <p:spPr>
            <a:xfrm>
              <a:off x="4675349" y="5450684"/>
              <a:ext cx="6621688" cy="123299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tx1"/>
                  </a:solidFill>
                </a:rPr>
                <a:t>The vectors are used to train a location classifier. The classifier predicts the location of test samples.</a:t>
              </a:r>
            </a:p>
          </p:txBody>
        </p:sp>
      </p:grpSp>
    </p:spTree>
    <p:extLst>
      <p:ext uri="{BB962C8B-B14F-4D97-AF65-F5344CB8AC3E}">
        <p14:creationId xmlns:p14="http://schemas.microsoft.com/office/powerpoint/2010/main" val="281433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a:t>Classifier Models</a:t>
            </a:r>
          </a:p>
        </p:txBody>
      </p:sp>
      <p:sp>
        <p:nvSpPr>
          <p:cNvPr id="3" name="Content Placeholder 2">
            <a:extLst>
              <a:ext uri="{FF2B5EF4-FFF2-40B4-BE49-F238E27FC236}">
                <a16:creationId xmlns:a16="http://schemas.microsoft.com/office/drawing/2014/main" id="{8D32D213-8D13-F0DD-D25E-CF7B65AAAD2E}"/>
              </a:ext>
            </a:extLst>
          </p:cNvPr>
          <p:cNvSpPr>
            <a:spLocks noGrp="1"/>
          </p:cNvSpPr>
          <p:nvPr>
            <p:ph idx="1"/>
          </p:nvPr>
        </p:nvSpPr>
        <p:spPr>
          <a:xfrm>
            <a:off x="1167492" y="1984811"/>
            <a:ext cx="9358993" cy="4307132"/>
          </a:xfrm>
        </p:spPr>
        <p:txBody>
          <a:bodyPr>
            <a:normAutofit lnSpcReduction="10000"/>
          </a:bodyPr>
          <a:lstStyle/>
          <a:p>
            <a:r>
              <a:rPr lang="en-IN" sz="2000" dirty="0"/>
              <a:t>Multiple models were tested, namely – </a:t>
            </a:r>
          </a:p>
          <a:p>
            <a:pPr marL="457200" indent="-457200">
              <a:buFont typeface="Arial" panose="020B0604020202020204" pitchFamily="34" charset="0"/>
              <a:buChar char="•"/>
            </a:pPr>
            <a:r>
              <a:rPr lang="en-IN" sz="2000" dirty="0"/>
              <a:t>Bayes Classifier</a:t>
            </a:r>
          </a:p>
          <a:p>
            <a:pPr marL="457200" indent="-457200">
              <a:buFont typeface="Arial" panose="020B0604020202020204" pitchFamily="34" charset="0"/>
              <a:buChar char="•"/>
            </a:pPr>
            <a:r>
              <a:rPr lang="en-IN" sz="2000" dirty="0"/>
              <a:t>Logistic Regression</a:t>
            </a:r>
          </a:p>
          <a:p>
            <a:pPr marL="457200" indent="-457200">
              <a:buFont typeface="Arial" panose="020B0604020202020204" pitchFamily="34" charset="0"/>
              <a:buChar char="•"/>
            </a:pPr>
            <a:r>
              <a:rPr lang="en-IN" sz="2000" dirty="0"/>
              <a:t>Random Forest </a:t>
            </a:r>
          </a:p>
          <a:p>
            <a:pPr marL="457200" indent="-457200">
              <a:buFont typeface="Arial" panose="020B0604020202020204" pitchFamily="34" charset="0"/>
              <a:buChar char="•"/>
            </a:pPr>
            <a:r>
              <a:rPr lang="en-IN" sz="2000" dirty="0"/>
              <a:t>Support Vector Classifier</a:t>
            </a:r>
          </a:p>
          <a:p>
            <a:pPr marL="457200" indent="-457200">
              <a:buFont typeface="Arial" panose="020B0604020202020204" pitchFamily="34" charset="0"/>
              <a:buChar char="•"/>
            </a:pPr>
            <a:r>
              <a:rPr lang="en-IN" sz="2000" dirty="0"/>
              <a:t>K Nearest Neighbours </a:t>
            </a:r>
          </a:p>
          <a:p>
            <a:pPr marL="457200" indent="-457200">
              <a:buFont typeface="Arial" panose="020B0604020202020204" pitchFamily="34" charset="0"/>
              <a:buChar char="•"/>
            </a:pPr>
            <a:r>
              <a:rPr lang="en-IN" sz="2000" dirty="0"/>
              <a:t>Decision Tree </a:t>
            </a:r>
          </a:p>
          <a:p>
            <a:pPr marL="457200" indent="-457200">
              <a:buFont typeface="Arial" panose="020B0604020202020204" pitchFamily="34" charset="0"/>
              <a:buChar char="•"/>
            </a:pPr>
            <a:r>
              <a:rPr lang="en-IN" sz="2000" dirty="0"/>
              <a:t>Multi-Layer Perceptron </a:t>
            </a:r>
          </a:p>
          <a:p>
            <a:pPr marL="457200" indent="-457200">
              <a:buFont typeface="Arial" panose="020B0604020202020204" pitchFamily="34" charset="0"/>
              <a:buChar char="•"/>
            </a:pPr>
            <a:r>
              <a:rPr lang="en-IN" sz="2000" dirty="0"/>
              <a:t>Gradient Boosting Classifier</a:t>
            </a:r>
          </a:p>
          <a:p>
            <a:pPr marL="457200" indent="-457200">
              <a:buFont typeface="Arial" panose="020B0604020202020204" pitchFamily="34" charset="0"/>
              <a:buChar char="•"/>
            </a:pPr>
            <a:r>
              <a:rPr lang="en-IN" sz="2000" dirty="0"/>
              <a:t>Ada Boost Classifier</a:t>
            </a:r>
          </a:p>
          <a:p>
            <a:pPr marL="457200" indent="-457200">
              <a:buFont typeface="Arial" panose="020B0604020202020204" pitchFamily="34" charset="0"/>
              <a:buChar char="•"/>
            </a:pPr>
            <a:r>
              <a:rPr lang="en-IN" sz="2000" dirty="0"/>
              <a:t>Deep Learning</a:t>
            </a:r>
          </a:p>
          <a:p>
            <a:pPr marL="457200" indent="-457200">
              <a:buFont typeface="Arial" panose="020B0604020202020204" pitchFamily="34" charset="0"/>
              <a:buChar char="•"/>
            </a:pPr>
            <a:endParaRPr lang="en-IN" sz="2400" dirty="0"/>
          </a:p>
        </p:txBody>
      </p:sp>
    </p:spTree>
    <p:extLst>
      <p:ext uri="{BB962C8B-B14F-4D97-AF65-F5344CB8AC3E}">
        <p14:creationId xmlns:p14="http://schemas.microsoft.com/office/powerpoint/2010/main" val="2401219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83443" y="414370"/>
            <a:ext cx="9779183" cy="755588"/>
          </a:xfrm>
        </p:spPr>
        <p:txBody>
          <a:bodyPr/>
          <a:lstStyle/>
          <a:p>
            <a:r>
              <a:rPr lang="en-US"/>
              <a:t>Classifier Accuracy Comparison</a:t>
            </a:r>
          </a:p>
        </p:txBody>
      </p:sp>
      <p:sp>
        <p:nvSpPr>
          <p:cNvPr id="3" name="Content Placeholder 2">
            <a:extLst>
              <a:ext uri="{FF2B5EF4-FFF2-40B4-BE49-F238E27FC236}">
                <a16:creationId xmlns:a16="http://schemas.microsoft.com/office/drawing/2014/main" id="{8D32D213-8D13-F0DD-D25E-CF7B65AAAD2E}"/>
              </a:ext>
            </a:extLst>
          </p:cNvPr>
          <p:cNvSpPr>
            <a:spLocks noGrp="1"/>
          </p:cNvSpPr>
          <p:nvPr>
            <p:ph idx="1"/>
          </p:nvPr>
        </p:nvSpPr>
        <p:spPr>
          <a:xfrm>
            <a:off x="8626545" y="2998218"/>
            <a:ext cx="3380397" cy="1060704"/>
          </a:xfrm>
        </p:spPr>
        <p:txBody>
          <a:bodyPr/>
          <a:lstStyle/>
          <a:p>
            <a:r>
              <a:rPr lang="en-IN" dirty="0"/>
              <a:t>Random forest classifier provided the best accuracy of </a:t>
            </a:r>
            <a:r>
              <a:rPr lang="en-IN" b="1" dirty="0"/>
              <a:t>97% (old dataset).</a:t>
            </a:r>
            <a:endParaRPr lang="en-IN" sz="2000" b="1" dirty="0"/>
          </a:p>
          <a:p>
            <a:pPr marL="457200" indent="-45720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5EE2747D-DAF3-957E-B250-195A02797760}"/>
              </a:ext>
            </a:extLst>
          </p:cNvPr>
          <p:cNvPicPr>
            <a:picLocks noChangeAspect="1"/>
          </p:cNvPicPr>
          <p:nvPr/>
        </p:nvPicPr>
        <p:blipFill>
          <a:blip r:embed="rId3"/>
          <a:srcRect/>
          <a:stretch/>
        </p:blipFill>
        <p:spPr>
          <a:xfrm>
            <a:off x="783443" y="1440298"/>
            <a:ext cx="7504998" cy="5003332"/>
          </a:xfrm>
          <a:prstGeom prst="rect">
            <a:avLst/>
          </a:prstGeom>
        </p:spPr>
      </p:pic>
    </p:spTree>
    <p:extLst>
      <p:ext uri="{BB962C8B-B14F-4D97-AF65-F5344CB8AC3E}">
        <p14:creationId xmlns:p14="http://schemas.microsoft.com/office/powerpoint/2010/main" val="3542951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96358" y="131341"/>
            <a:ext cx="9779183" cy="755588"/>
          </a:xfrm>
        </p:spPr>
        <p:txBody>
          <a:bodyPr/>
          <a:lstStyle/>
          <a:p>
            <a:r>
              <a:rPr lang="en-US" dirty="0"/>
              <a:t>Random Forest Classifier Accuracy</a:t>
            </a:r>
          </a:p>
        </p:txBody>
      </p:sp>
      <p:sp>
        <p:nvSpPr>
          <p:cNvPr id="3" name="Content Placeholder 2">
            <a:extLst>
              <a:ext uri="{FF2B5EF4-FFF2-40B4-BE49-F238E27FC236}">
                <a16:creationId xmlns:a16="http://schemas.microsoft.com/office/drawing/2014/main" id="{8D32D213-8D13-F0DD-D25E-CF7B65AAAD2E}"/>
              </a:ext>
            </a:extLst>
          </p:cNvPr>
          <p:cNvSpPr>
            <a:spLocks noGrp="1"/>
          </p:cNvSpPr>
          <p:nvPr>
            <p:ph idx="1"/>
          </p:nvPr>
        </p:nvSpPr>
        <p:spPr>
          <a:xfrm>
            <a:off x="9503229" y="3051206"/>
            <a:ext cx="2688771" cy="755588"/>
          </a:xfrm>
        </p:spPr>
        <p:txBody>
          <a:bodyPr/>
          <a:lstStyle/>
          <a:p>
            <a:r>
              <a:rPr lang="en-IN" sz="2000" dirty="0"/>
              <a:t>Random forest classifier provided the best accuracy of </a:t>
            </a:r>
            <a:r>
              <a:rPr lang="en-IN" sz="2000" b="1" dirty="0"/>
              <a:t>94.8% (new dataset).</a:t>
            </a:r>
            <a:endParaRPr lang="en-IN" sz="1600" b="1" dirty="0"/>
          </a:p>
        </p:txBody>
      </p:sp>
      <p:pic>
        <p:nvPicPr>
          <p:cNvPr id="5" name="Picture 4">
            <a:extLst>
              <a:ext uri="{FF2B5EF4-FFF2-40B4-BE49-F238E27FC236}">
                <a16:creationId xmlns:a16="http://schemas.microsoft.com/office/drawing/2014/main" id="{5EE2747D-DAF3-957E-B250-195A02797760}"/>
              </a:ext>
            </a:extLst>
          </p:cNvPr>
          <p:cNvPicPr>
            <a:picLocks noChangeAspect="1"/>
          </p:cNvPicPr>
          <p:nvPr/>
        </p:nvPicPr>
        <p:blipFill>
          <a:blip r:embed="rId3"/>
          <a:srcRect/>
          <a:stretch/>
        </p:blipFill>
        <p:spPr>
          <a:xfrm>
            <a:off x="358901" y="886929"/>
            <a:ext cx="9046356" cy="5180267"/>
          </a:xfrm>
          <a:prstGeom prst="rect">
            <a:avLst/>
          </a:prstGeom>
        </p:spPr>
      </p:pic>
      <p:sp>
        <p:nvSpPr>
          <p:cNvPr id="4" name="TextBox 3">
            <a:extLst>
              <a:ext uri="{FF2B5EF4-FFF2-40B4-BE49-F238E27FC236}">
                <a16:creationId xmlns:a16="http://schemas.microsoft.com/office/drawing/2014/main" id="{BF4B4211-316F-84DD-86FC-E1294FB61BC2}"/>
              </a:ext>
            </a:extLst>
          </p:cNvPr>
          <p:cNvSpPr txBox="1"/>
          <p:nvPr/>
        </p:nvSpPr>
        <p:spPr>
          <a:xfrm>
            <a:off x="2205225" y="6188471"/>
            <a:ext cx="4326203" cy="400110"/>
          </a:xfrm>
          <a:prstGeom prst="rect">
            <a:avLst/>
          </a:prstGeom>
          <a:noFill/>
        </p:spPr>
        <p:txBody>
          <a:bodyPr wrap="square">
            <a:spAutoFit/>
          </a:bodyPr>
          <a:lstStyle/>
          <a:p>
            <a:pPr algn="l"/>
            <a:r>
              <a:rPr lang="en-US" sz="2000" i="1" dirty="0">
                <a:effectLst/>
                <a:latin typeface="Söhne"/>
              </a:rPr>
              <a:t>Low accuracy due to small sample size</a:t>
            </a:r>
          </a:p>
        </p:txBody>
      </p:sp>
      <p:cxnSp>
        <p:nvCxnSpPr>
          <p:cNvPr id="6" name="Straight Arrow Connector 5">
            <a:extLst>
              <a:ext uri="{FF2B5EF4-FFF2-40B4-BE49-F238E27FC236}">
                <a16:creationId xmlns:a16="http://schemas.microsoft.com/office/drawing/2014/main" id="{64254A3D-1322-36E4-F441-8FCF0FD6EF3E}"/>
              </a:ext>
            </a:extLst>
          </p:cNvPr>
          <p:cNvCxnSpPr>
            <a:cxnSpLocks/>
            <a:stCxn id="4" idx="0"/>
          </p:cNvCxnSpPr>
          <p:nvPr/>
        </p:nvCxnSpPr>
        <p:spPr>
          <a:xfrm flipH="1" flipV="1">
            <a:off x="1012371" y="5780314"/>
            <a:ext cx="3355956" cy="4081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9CAB1C-040B-7CE3-D361-E0DC65DE7A1E}"/>
              </a:ext>
            </a:extLst>
          </p:cNvPr>
          <p:cNvCxnSpPr>
            <a:cxnSpLocks/>
            <a:stCxn id="4" idx="0"/>
          </p:cNvCxnSpPr>
          <p:nvPr/>
        </p:nvCxnSpPr>
        <p:spPr>
          <a:xfrm flipH="1" flipV="1">
            <a:off x="2644940" y="5576235"/>
            <a:ext cx="1723387" cy="6122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A2F5921-3F87-F764-EA65-04FEB9107247}"/>
              </a:ext>
            </a:extLst>
          </p:cNvPr>
          <p:cNvCxnSpPr>
            <a:cxnSpLocks/>
            <a:stCxn id="4" idx="0"/>
          </p:cNvCxnSpPr>
          <p:nvPr/>
        </p:nvCxnSpPr>
        <p:spPr>
          <a:xfrm flipH="1" flipV="1">
            <a:off x="2864797" y="5234709"/>
            <a:ext cx="1503530" cy="9537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969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5472" y="301092"/>
            <a:ext cx="9779183" cy="755588"/>
          </a:xfrm>
        </p:spPr>
        <p:txBody>
          <a:bodyPr/>
          <a:lstStyle/>
          <a:p>
            <a:r>
              <a:rPr lang="en-US" dirty="0"/>
              <a:t>Lineage Analysis</a:t>
            </a:r>
          </a:p>
        </p:txBody>
      </p:sp>
      <p:sp>
        <p:nvSpPr>
          <p:cNvPr id="3" name="Content Placeholder 2">
            <a:extLst>
              <a:ext uri="{FF2B5EF4-FFF2-40B4-BE49-F238E27FC236}">
                <a16:creationId xmlns:a16="http://schemas.microsoft.com/office/drawing/2014/main" id="{8D32D213-8D13-F0DD-D25E-CF7B65AAAD2E}"/>
              </a:ext>
            </a:extLst>
          </p:cNvPr>
          <p:cNvSpPr>
            <a:spLocks noGrp="1"/>
          </p:cNvSpPr>
          <p:nvPr>
            <p:ph idx="1"/>
          </p:nvPr>
        </p:nvSpPr>
        <p:spPr>
          <a:xfrm>
            <a:off x="9503229" y="3051206"/>
            <a:ext cx="2688771" cy="755588"/>
          </a:xfrm>
        </p:spPr>
        <p:txBody>
          <a:bodyPr/>
          <a:lstStyle/>
          <a:p>
            <a:r>
              <a:rPr lang="en-IN" sz="2000" dirty="0"/>
              <a:t>B.1.617 and its subvariants were the most dominant in India.</a:t>
            </a:r>
            <a:endParaRPr lang="en-IN" sz="1600" b="1" dirty="0"/>
          </a:p>
        </p:txBody>
      </p:sp>
      <p:pic>
        <p:nvPicPr>
          <p:cNvPr id="5" name="Picture 4">
            <a:extLst>
              <a:ext uri="{FF2B5EF4-FFF2-40B4-BE49-F238E27FC236}">
                <a16:creationId xmlns:a16="http://schemas.microsoft.com/office/drawing/2014/main" id="{5EE2747D-DAF3-957E-B250-195A02797760}"/>
              </a:ext>
            </a:extLst>
          </p:cNvPr>
          <p:cNvPicPr>
            <a:picLocks noChangeAspect="1"/>
          </p:cNvPicPr>
          <p:nvPr/>
        </p:nvPicPr>
        <p:blipFill>
          <a:blip r:embed="rId3"/>
          <a:srcRect/>
          <a:stretch/>
        </p:blipFill>
        <p:spPr>
          <a:xfrm>
            <a:off x="341777" y="1216660"/>
            <a:ext cx="8993518" cy="5180267"/>
          </a:xfrm>
          <a:prstGeom prst="rect">
            <a:avLst/>
          </a:prstGeom>
        </p:spPr>
      </p:pic>
      <p:sp>
        <p:nvSpPr>
          <p:cNvPr id="4" name="TextBox 3">
            <a:extLst>
              <a:ext uri="{FF2B5EF4-FFF2-40B4-BE49-F238E27FC236}">
                <a16:creationId xmlns:a16="http://schemas.microsoft.com/office/drawing/2014/main" id="{BF4B4211-316F-84DD-86FC-E1294FB61BC2}"/>
              </a:ext>
            </a:extLst>
          </p:cNvPr>
          <p:cNvSpPr txBox="1"/>
          <p:nvPr/>
        </p:nvSpPr>
        <p:spPr>
          <a:xfrm>
            <a:off x="1641327" y="2196574"/>
            <a:ext cx="3024069" cy="707886"/>
          </a:xfrm>
          <a:prstGeom prst="rect">
            <a:avLst/>
          </a:prstGeom>
          <a:noFill/>
        </p:spPr>
        <p:txBody>
          <a:bodyPr wrap="square">
            <a:spAutoFit/>
          </a:bodyPr>
          <a:lstStyle/>
          <a:p>
            <a:pPr algn="ctr"/>
            <a:r>
              <a:rPr lang="en-US" sz="2000" i="1" dirty="0">
                <a:latin typeface="Söhne"/>
              </a:rPr>
              <a:t>B.1.617.2 (Delta)</a:t>
            </a:r>
          </a:p>
          <a:p>
            <a:pPr algn="ctr"/>
            <a:r>
              <a:rPr lang="en-US" sz="2000" i="1" dirty="0">
                <a:effectLst/>
                <a:latin typeface="Söhne"/>
              </a:rPr>
              <a:t>(First </a:t>
            </a:r>
            <a:r>
              <a:rPr lang="en-US" sz="2000" i="1" dirty="0">
                <a:latin typeface="Söhne"/>
              </a:rPr>
              <a:t>i</a:t>
            </a:r>
            <a:r>
              <a:rPr lang="en-US" sz="2000" i="1" dirty="0">
                <a:effectLst/>
                <a:latin typeface="Söhne"/>
              </a:rPr>
              <a:t>dentified in India)</a:t>
            </a:r>
          </a:p>
        </p:txBody>
      </p:sp>
      <p:cxnSp>
        <p:nvCxnSpPr>
          <p:cNvPr id="6" name="Straight Arrow Connector 5">
            <a:extLst>
              <a:ext uri="{FF2B5EF4-FFF2-40B4-BE49-F238E27FC236}">
                <a16:creationId xmlns:a16="http://schemas.microsoft.com/office/drawing/2014/main" id="{64254A3D-1322-36E4-F441-8FCF0FD6EF3E}"/>
              </a:ext>
            </a:extLst>
          </p:cNvPr>
          <p:cNvCxnSpPr>
            <a:cxnSpLocks/>
            <a:stCxn id="4" idx="0"/>
          </p:cNvCxnSpPr>
          <p:nvPr/>
        </p:nvCxnSpPr>
        <p:spPr>
          <a:xfrm flipH="1" flipV="1">
            <a:off x="925285" y="1788417"/>
            <a:ext cx="2228077" cy="4081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F6DA1A-4139-4756-6882-B59431F0922E}"/>
              </a:ext>
            </a:extLst>
          </p:cNvPr>
          <p:cNvSpPr txBox="1"/>
          <p:nvPr/>
        </p:nvSpPr>
        <p:spPr>
          <a:xfrm>
            <a:off x="4665397" y="2387869"/>
            <a:ext cx="1234661" cy="707886"/>
          </a:xfrm>
          <a:prstGeom prst="rect">
            <a:avLst/>
          </a:prstGeom>
          <a:noFill/>
        </p:spPr>
        <p:txBody>
          <a:bodyPr wrap="square">
            <a:spAutoFit/>
          </a:bodyPr>
          <a:lstStyle/>
          <a:p>
            <a:pPr algn="ctr"/>
            <a:r>
              <a:rPr lang="en-US" sz="2000" i="1" dirty="0">
                <a:latin typeface="Söhne"/>
              </a:rPr>
              <a:t>B.1</a:t>
            </a:r>
          </a:p>
          <a:p>
            <a:pPr algn="ctr"/>
            <a:r>
              <a:rPr lang="en-US" sz="2000" i="1" dirty="0">
                <a:effectLst/>
                <a:latin typeface="Söhne"/>
              </a:rPr>
              <a:t>(Omicron)</a:t>
            </a:r>
          </a:p>
        </p:txBody>
      </p:sp>
      <p:cxnSp>
        <p:nvCxnSpPr>
          <p:cNvPr id="10" name="Straight Arrow Connector 9">
            <a:extLst>
              <a:ext uri="{FF2B5EF4-FFF2-40B4-BE49-F238E27FC236}">
                <a16:creationId xmlns:a16="http://schemas.microsoft.com/office/drawing/2014/main" id="{C6D10EB5-4CA7-7E99-817B-7E08DE7D43A5}"/>
              </a:ext>
            </a:extLst>
          </p:cNvPr>
          <p:cNvCxnSpPr>
            <a:cxnSpLocks/>
            <a:stCxn id="8" idx="2"/>
          </p:cNvCxnSpPr>
          <p:nvPr/>
        </p:nvCxnSpPr>
        <p:spPr>
          <a:xfrm flipH="1">
            <a:off x="1295400" y="3095755"/>
            <a:ext cx="3987328" cy="15172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DA11D34-F98A-30F4-C36A-591A797ADAAB}"/>
              </a:ext>
            </a:extLst>
          </p:cNvPr>
          <p:cNvSpPr txBox="1"/>
          <p:nvPr/>
        </p:nvSpPr>
        <p:spPr>
          <a:xfrm>
            <a:off x="6313714" y="2387869"/>
            <a:ext cx="2438403" cy="707886"/>
          </a:xfrm>
          <a:prstGeom prst="rect">
            <a:avLst/>
          </a:prstGeom>
          <a:noFill/>
        </p:spPr>
        <p:txBody>
          <a:bodyPr wrap="square">
            <a:spAutoFit/>
          </a:bodyPr>
          <a:lstStyle/>
          <a:p>
            <a:pPr algn="ctr"/>
            <a:r>
              <a:rPr lang="en-US" sz="2000" i="1" dirty="0">
                <a:latin typeface="Söhne"/>
              </a:rPr>
              <a:t>BA.2, BA.2.75</a:t>
            </a:r>
          </a:p>
          <a:p>
            <a:pPr algn="ctr"/>
            <a:r>
              <a:rPr lang="en-US" sz="2000" i="1" dirty="0">
                <a:effectLst/>
                <a:latin typeface="Söhne"/>
              </a:rPr>
              <a:t>(Omicron subva</a:t>
            </a:r>
            <a:r>
              <a:rPr lang="en-US" sz="2000" i="1" dirty="0">
                <a:latin typeface="Söhne"/>
              </a:rPr>
              <a:t>riant</a:t>
            </a:r>
            <a:r>
              <a:rPr lang="en-US" sz="2000" i="1" dirty="0">
                <a:effectLst/>
                <a:latin typeface="Söhne"/>
              </a:rPr>
              <a:t>)</a:t>
            </a:r>
          </a:p>
        </p:txBody>
      </p:sp>
      <p:cxnSp>
        <p:nvCxnSpPr>
          <p:cNvPr id="18" name="Straight Arrow Connector 17">
            <a:extLst>
              <a:ext uri="{FF2B5EF4-FFF2-40B4-BE49-F238E27FC236}">
                <a16:creationId xmlns:a16="http://schemas.microsoft.com/office/drawing/2014/main" id="{1325CEA4-3FF2-29BB-4B48-D39C4F6A446F}"/>
              </a:ext>
            </a:extLst>
          </p:cNvPr>
          <p:cNvCxnSpPr>
            <a:cxnSpLocks/>
            <a:stCxn id="17" idx="2"/>
          </p:cNvCxnSpPr>
          <p:nvPr/>
        </p:nvCxnSpPr>
        <p:spPr>
          <a:xfrm>
            <a:off x="7532916" y="3095755"/>
            <a:ext cx="468084" cy="24155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1A22BFE-7E5B-CC6C-FF33-5C074824906A}"/>
              </a:ext>
            </a:extLst>
          </p:cNvPr>
          <p:cNvCxnSpPr>
            <a:cxnSpLocks/>
          </p:cNvCxnSpPr>
          <p:nvPr/>
        </p:nvCxnSpPr>
        <p:spPr>
          <a:xfrm flipH="1">
            <a:off x="1641328" y="3095755"/>
            <a:ext cx="5891587" cy="18703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306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5472" y="301092"/>
            <a:ext cx="9779183" cy="755588"/>
          </a:xfrm>
        </p:spPr>
        <p:txBody>
          <a:bodyPr/>
          <a:lstStyle/>
          <a:p>
            <a:r>
              <a:rPr lang="en-US" dirty="0"/>
              <a:t>Lineage Analysis</a:t>
            </a:r>
          </a:p>
        </p:txBody>
      </p:sp>
      <p:pic>
        <p:nvPicPr>
          <p:cNvPr id="5" name="Picture 4">
            <a:extLst>
              <a:ext uri="{FF2B5EF4-FFF2-40B4-BE49-F238E27FC236}">
                <a16:creationId xmlns:a16="http://schemas.microsoft.com/office/drawing/2014/main" id="{5EE2747D-DAF3-957E-B250-195A02797760}"/>
              </a:ext>
            </a:extLst>
          </p:cNvPr>
          <p:cNvPicPr>
            <a:picLocks noChangeAspect="1"/>
          </p:cNvPicPr>
          <p:nvPr/>
        </p:nvPicPr>
        <p:blipFill>
          <a:blip r:embed="rId3"/>
          <a:srcRect/>
          <a:stretch/>
        </p:blipFill>
        <p:spPr>
          <a:xfrm>
            <a:off x="2407989" y="1281974"/>
            <a:ext cx="8300978" cy="5180267"/>
          </a:xfrm>
          <a:prstGeom prst="rect">
            <a:avLst/>
          </a:prstGeom>
        </p:spPr>
      </p:pic>
      <p:sp>
        <p:nvSpPr>
          <p:cNvPr id="11" name="TextBox 10">
            <a:extLst>
              <a:ext uri="{FF2B5EF4-FFF2-40B4-BE49-F238E27FC236}">
                <a16:creationId xmlns:a16="http://schemas.microsoft.com/office/drawing/2014/main" id="{2A5CDBBA-1E62-9C5F-316E-0FCCA8C5A6A8}"/>
              </a:ext>
            </a:extLst>
          </p:cNvPr>
          <p:cNvSpPr txBox="1"/>
          <p:nvPr/>
        </p:nvSpPr>
        <p:spPr>
          <a:xfrm>
            <a:off x="248372" y="1418204"/>
            <a:ext cx="1798142" cy="1015663"/>
          </a:xfrm>
          <a:prstGeom prst="rect">
            <a:avLst/>
          </a:prstGeom>
          <a:noFill/>
        </p:spPr>
        <p:txBody>
          <a:bodyPr wrap="square">
            <a:spAutoFit/>
          </a:bodyPr>
          <a:lstStyle/>
          <a:p>
            <a:pPr algn="ctr"/>
            <a:r>
              <a:rPr lang="en-US" sz="2000" i="1" dirty="0">
                <a:latin typeface="Söhne"/>
              </a:rPr>
              <a:t>Omicron cases start to spread in Gujarat</a:t>
            </a:r>
            <a:endParaRPr lang="en-US" sz="2000" i="1" dirty="0">
              <a:effectLst/>
              <a:latin typeface="Söhne"/>
            </a:endParaRPr>
          </a:p>
        </p:txBody>
      </p:sp>
      <p:cxnSp>
        <p:nvCxnSpPr>
          <p:cNvPr id="12" name="Straight Arrow Connector 11">
            <a:extLst>
              <a:ext uri="{FF2B5EF4-FFF2-40B4-BE49-F238E27FC236}">
                <a16:creationId xmlns:a16="http://schemas.microsoft.com/office/drawing/2014/main" id="{D2FFBB13-3B54-7539-A871-03DDC79FDDC6}"/>
              </a:ext>
            </a:extLst>
          </p:cNvPr>
          <p:cNvCxnSpPr>
            <a:cxnSpLocks/>
            <a:stCxn id="11" idx="3"/>
          </p:cNvCxnSpPr>
          <p:nvPr/>
        </p:nvCxnSpPr>
        <p:spPr>
          <a:xfrm>
            <a:off x="2046514" y="1926036"/>
            <a:ext cx="816429" cy="4253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931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685472" y="301092"/>
            <a:ext cx="9779183" cy="755588"/>
          </a:xfrm>
        </p:spPr>
        <p:txBody>
          <a:bodyPr/>
          <a:lstStyle/>
          <a:p>
            <a:r>
              <a:rPr lang="en-US" dirty="0"/>
              <a:t>Lineage Analysis</a:t>
            </a:r>
          </a:p>
        </p:txBody>
      </p:sp>
      <p:pic>
        <p:nvPicPr>
          <p:cNvPr id="5" name="Picture 4">
            <a:extLst>
              <a:ext uri="{FF2B5EF4-FFF2-40B4-BE49-F238E27FC236}">
                <a16:creationId xmlns:a16="http://schemas.microsoft.com/office/drawing/2014/main" id="{5EE2747D-DAF3-957E-B250-195A02797760}"/>
              </a:ext>
            </a:extLst>
          </p:cNvPr>
          <p:cNvPicPr>
            <a:picLocks noChangeAspect="1"/>
          </p:cNvPicPr>
          <p:nvPr/>
        </p:nvPicPr>
        <p:blipFill>
          <a:blip r:embed="rId3"/>
          <a:srcRect/>
          <a:stretch/>
        </p:blipFill>
        <p:spPr>
          <a:xfrm>
            <a:off x="185058" y="1052408"/>
            <a:ext cx="9241971" cy="5632019"/>
          </a:xfrm>
          <a:prstGeom prst="rect">
            <a:avLst/>
          </a:prstGeom>
        </p:spPr>
      </p:pic>
      <p:sp>
        <p:nvSpPr>
          <p:cNvPr id="7" name="TextBox 6">
            <a:extLst>
              <a:ext uri="{FF2B5EF4-FFF2-40B4-BE49-F238E27FC236}">
                <a16:creationId xmlns:a16="http://schemas.microsoft.com/office/drawing/2014/main" id="{1FA5DB82-8952-84FB-6F16-DE8119327E0B}"/>
              </a:ext>
            </a:extLst>
          </p:cNvPr>
          <p:cNvSpPr txBox="1"/>
          <p:nvPr/>
        </p:nvSpPr>
        <p:spPr>
          <a:xfrm>
            <a:off x="9806029" y="3736862"/>
            <a:ext cx="2200913" cy="1015663"/>
          </a:xfrm>
          <a:prstGeom prst="rect">
            <a:avLst/>
          </a:prstGeom>
          <a:noFill/>
        </p:spPr>
        <p:txBody>
          <a:bodyPr wrap="square">
            <a:spAutoFit/>
          </a:bodyPr>
          <a:lstStyle/>
          <a:p>
            <a:pPr algn="ctr"/>
            <a:r>
              <a:rPr lang="en-US" sz="2000" i="1" dirty="0">
                <a:latin typeface="Söhne"/>
              </a:rPr>
              <a:t>Omicron variants dominated from early 2022</a:t>
            </a:r>
            <a:endParaRPr lang="en-US" sz="2000" i="1" dirty="0">
              <a:effectLst/>
              <a:latin typeface="Söhne"/>
            </a:endParaRPr>
          </a:p>
        </p:txBody>
      </p:sp>
      <p:cxnSp>
        <p:nvCxnSpPr>
          <p:cNvPr id="8" name="Straight Arrow Connector 7">
            <a:extLst>
              <a:ext uri="{FF2B5EF4-FFF2-40B4-BE49-F238E27FC236}">
                <a16:creationId xmlns:a16="http://schemas.microsoft.com/office/drawing/2014/main" id="{4DD4C4A1-2947-2114-4DA7-B239F4D700E9}"/>
              </a:ext>
            </a:extLst>
          </p:cNvPr>
          <p:cNvCxnSpPr>
            <a:cxnSpLocks/>
            <a:stCxn id="7" idx="1"/>
          </p:cNvCxnSpPr>
          <p:nvPr/>
        </p:nvCxnSpPr>
        <p:spPr>
          <a:xfrm flipH="1" flipV="1">
            <a:off x="8098971" y="3951514"/>
            <a:ext cx="1707058" cy="29318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742BD7A-0F97-EDF0-C89D-EEA1D88B06AD}"/>
              </a:ext>
            </a:extLst>
          </p:cNvPr>
          <p:cNvSpPr txBox="1"/>
          <p:nvPr/>
        </p:nvSpPr>
        <p:spPr>
          <a:xfrm>
            <a:off x="9664515" y="2105475"/>
            <a:ext cx="2200913" cy="1015663"/>
          </a:xfrm>
          <a:prstGeom prst="rect">
            <a:avLst/>
          </a:prstGeom>
          <a:noFill/>
        </p:spPr>
        <p:txBody>
          <a:bodyPr wrap="square">
            <a:spAutoFit/>
          </a:bodyPr>
          <a:lstStyle/>
          <a:p>
            <a:pPr algn="ctr"/>
            <a:r>
              <a:rPr lang="en-US" sz="2000" i="1" dirty="0">
                <a:latin typeface="Söhne"/>
              </a:rPr>
              <a:t>Delta variants spread a lot in 2021</a:t>
            </a:r>
            <a:endParaRPr lang="en-US" sz="2000" i="1" dirty="0">
              <a:effectLst/>
              <a:latin typeface="Söhne"/>
            </a:endParaRPr>
          </a:p>
        </p:txBody>
      </p:sp>
      <p:cxnSp>
        <p:nvCxnSpPr>
          <p:cNvPr id="17" name="Straight Arrow Connector 16">
            <a:extLst>
              <a:ext uri="{FF2B5EF4-FFF2-40B4-BE49-F238E27FC236}">
                <a16:creationId xmlns:a16="http://schemas.microsoft.com/office/drawing/2014/main" id="{CECD4983-1523-6F6F-2228-FCF4351F6584}"/>
              </a:ext>
            </a:extLst>
          </p:cNvPr>
          <p:cNvCxnSpPr>
            <a:cxnSpLocks/>
            <a:stCxn id="16" idx="1"/>
          </p:cNvCxnSpPr>
          <p:nvPr/>
        </p:nvCxnSpPr>
        <p:spPr>
          <a:xfrm flipH="1">
            <a:off x="6259286" y="2613307"/>
            <a:ext cx="3405229" cy="1190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11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lstStyle/>
          <a:p>
            <a:r>
              <a:rPr lang="en-US" dirty="0"/>
              <a:t>Timeline</a:t>
            </a:r>
          </a:p>
        </p:txBody>
      </p:sp>
      <p:sp>
        <p:nvSpPr>
          <p:cNvPr id="5" name="AutoShape 5">
            <a:extLst>
              <a:ext uri="{FF2B5EF4-FFF2-40B4-BE49-F238E27FC236}">
                <a16:creationId xmlns:a16="http://schemas.microsoft.com/office/drawing/2014/main" id="{9DD022B2-3EDA-B804-839F-A98C461C81F7}"/>
              </a:ext>
            </a:extLst>
          </p:cNvPr>
          <p:cNvSpPr/>
          <p:nvPr/>
        </p:nvSpPr>
        <p:spPr>
          <a:xfrm>
            <a:off x="2712613" y="4230355"/>
            <a:ext cx="6901432" cy="10906"/>
          </a:xfrm>
          <a:prstGeom prst="line">
            <a:avLst/>
          </a:prstGeom>
          <a:ln w="38100" cap="flat">
            <a:solidFill>
              <a:srgbClr val="000000"/>
            </a:solidFill>
            <a:prstDash val="solid"/>
            <a:headEnd type="none" w="sm" len="sm"/>
            <a:tailEnd type="none" w="sm" len="sm"/>
          </a:ln>
        </p:spPr>
        <p:txBody>
          <a:bodyPr/>
          <a:lstStyle/>
          <a:p>
            <a:endParaRPr lang="en-IN"/>
          </a:p>
        </p:txBody>
      </p:sp>
      <p:grpSp>
        <p:nvGrpSpPr>
          <p:cNvPr id="6" name="Group 5">
            <a:extLst>
              <a:ext uri="{FF2B5EF4-FFF2-40B4-BE49-F238E27FC236}">
                <a16:creationId xmlns:a16="http://schemas.microsoft.com/office/drawing/2014/main" id="{7DD65D76-B7FF-78DA-AFEE-42F4451B15EF}"/>
              </a:ext>
            </a:extLst>
          </p:cNvPr>
          <p:cNvGrpSpPr/>
          <p:nvPr/>
        </p:nvGrpSpPr>
        <p:grpSpPr>
          <a:xfrm>
            <a:off x="2549563" y="3979813"/>
            <a:ext cx="501082" cy="501082"/>
            <a:chOff x="0" y="0"/>
            <a:chExt cx="812800" cy="812800"/>
          </a:xfrm>
        </p:grpSpPr>
        <p:sp>
          <p:nvSpPr>
            <p:cNvPr id="35" name="Freeform 7">
              <a:extLst>
                <a:ext uri="{FF2B5EF4-FFF2-40B4-BE49-F238E27FC236}">
                  <a16:creationId xmlns:a16="http://schemas.microsoft.com/office/drawing/2014/main" id="{3C531FF8-F630-484E-AF02-A13E239787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en-IN" dirty="0">
                <a:solidFill>
                  <a:schemeClr val="tx2"/>
                </a:solidFill>
              </a:endParaRPr>
            </a:p>
          </p:txBody>
        </p:sp>
        <p:sp>
          <p:nvSpPr>
            <p:cNvPr id="36" name="TextBox 8">
              <a:extLst>
                <a:ext uri="{FF2B5EF4-FFF2-40B4-BE49-F238E27FC236}">
                  <a16:creationId xmlns:a16="http://schemas.microsoft.com/office/drawing/2014/main" id="{D521957A-5B99-0C88-D64A-A538D3EA69B5}"/>
                </a:ext>
              </a:extLst>
            </p:cNvPr>
            <p:cNvSpPr txBox="1"/>
            <p:nvPr/>
          </p:nvSpPr>
          <p:spPr>
            <a:xfrm>
              <a:off x="76200" y="57150"/>
              <a:ext cx="660400" cy="6794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59"/>
                </a:lnSpc>
              </a:pPr>
              <a:endParaRPr>
                <a:solidFill>
                  <a:schemeClr val="tx2"/>
                </a:solidFill>
              </a:endParaRPr>
            </a:p>
          </p:txBody>
        </p:sp>
      </p:grpSp>
      <p:grpSp>
        <p:nvGrpSpPr>
          <p:cNvPr id="37" name="Group 36">
            <a:extLst>
              <a:ext uri="{FF2B5EF4-FFF2-40B4-BE49-F238E27FC236}">
                <a16:creationId xmlns:a16="http://schemas.microsoft.com/office/drawing/2014/main" id="{1DF8FC94-B251-EC2A-63F6-6596ADFFB97E}"/>
              </a:ext>
            </a:extLst>
          </p:cNvPr>
          <p:cNvGrpSpPr/>
          <p:nvPr/>
        </p:nvGrpSpPr>
        <p:grpSpPr>
          <a:xfrm>
            <a:off x="2168843" y="2052045"/>
            <a:ext cx="1438045" cy="1743319"/>
            <a:chOff x="4448096" y="2995454"/>
            <a:chExt cx="1438045" cy="1743319"/>
          </a:xfrm>
        </p:grpSpPr>
        <p:sp>
          <p:nvSpPr>
            <p:cNvPr id="24" name="Freeform 33">
              <a:extLst>
                <a:ext uri="{FF2B5EF4-FFF2-40B4-BE49-F238E27FC236}">
                  <a16:creationId xmlns:a16="http://schemas.microsoft.com/office/drawing/2014/main" id="{5AEECFE3-C7D7-3673-55E7-1AED699F3307}"/>
                </a:ext>
              </a:extLst>
            </p:cNvPr>
            <p:cNvSpPr/>
            <p:nvPr/>
          </p:nvSpPr>
          <p:spPr>
            <a:xfrm>
              <a:off x="4611145" y="3161194"/>
              <a:ext cx="984112" cy="1577579"/>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25" name="TextBox 34">
              <a:extLst>
                <a:ext uri="{FF2B5EF4-FFF2-40B4-BE49-F238E27FC236}">
                  <a16:creationId xmlns:a16="http://schemas.microsoft.com/office/drawing/2014/main" id="{FFAC6069-1027-FA10-1CB8-F184D89B32F3}"/>
                </a:ext>
              </a:extLst>
            </p:cNvPr>
            <p:cNvSpPr txBox="1"/>
            <p:nvPr/>
          </p:nvSpPr>
          <p:spPr>
            <a:xfrm>
              <a:off x="4448096" y="2995454"/>
              <a:ext cx="1438045" cy="97783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141"/>
                </a:lnSpc>
              </a:pPr>
              <a:r>
                <a:rPr lang="en-US" sz="3200" b="1" spc="649" dirty="0">
                  <a:solidFill>
                    <a:schemeClr val="bg1"/>
                  </a:solidFill>
                  <a:latin typeface="DM Sans Bold"/>
                </a:rPr>
                <a:t>1</a:t>
              </a:r>
            </a:p>
          </p:txBody>
        </p:sp>
      </p:grpSp>
      <p:sp>
        <p:nvSpPr>
          <p:cNvPr id="40" name="TextBox 39">
            <a:extLst>
              <a:ext uri="{FF2B5EF4-FFF2-40B4-BE49-F238E27FC236}">
                <a16:creationId xmlns:a16="http://schemas.microsoft.com/office/drawing/2014/main" id="{FE09A6AA-BD30-F2CB-617E-38E11DD3E394}"/>
              </a:ext>
            </a:extLst>
          </p:cNvPr>
          <p:cNvSpPr txBox="1"/>
          <p:nvPr/>
        </p:nvSpPr>
        <p:spPr>
          <a:xfrm>
            <a:off x="1718401" y="4641992"/>
            <a:ext cx="2163403" cy="1200329"/>
          </a:xfrm>
          <a:prstGeom prst="rect">
            <a:avLst/>
          </a:prstGeom>
          <a:noFill/>
        </p:spPr>
        <p:txBody>
          <a:bodyPr wrap="square">
            <a:spAutoFit/>
          </a:bodyPr>
          <a:lstStyle/>
          <a:p>
            <a:pPr algn="ctr"/>
            <a:r>
              <a:rPr lang="en-US" b="1" dirty="0"/>
              <a:t>September</a:t>
            </a:r>
          </a:p>
          <a:p>
            <a:pPr algn="ctr"/>
            <a:r>
              <a:rPr lang="en-US" dirty="0"/>
              <a:t>Team formation, project allocation and initial efforts</a:t>
            </a:r>
            <a:endParaRPr lang="en-IN" dirty="0"/>
          </a:p>
        </p:txBody>
      </p:sp>
      <p:grpSp>
        <p:nvGrpSpPr>
          <p:cNvPr id="60" name="Group 59">
            <a:extLst>
              <a:ext uri="{FF2B5EF4-FFF2-40B4-BE49-F238E27FC236}">
                <a16:creationId xmlns:a16="http://schemas.microsoft.com/office/drawing/2014/main" id="{D5C2FBE2-8A25-160F-C609-415FF31F60CD}"/>
              </a:ext>
            </a:extLst>
          </p:cNvPr>
          <p:cNvGrpSpPr/>
          <p:nvPr/>
        </p:nvGrpSpPr>
        <p:grpSpPr>
          <a:xfrm>
            <a:off x="4767088" y="3979813"/>
            <a:ext cx="501082" cy="501082"/>
            <a:chOff x="0" y="0"/>
            <a:chExt cx="812800" cy="812800"/>
          </a:xfrm>
        </p:grpSpPr>
        <p:sp>
          <p:nvSpPr>
            <p:cNvPr id="61" name="Freeform 7">
              <a:extLst>
                <a:ext uri="{FF2B5EF4-FFF2-40B4-BE49-F238E27FC236}">
                  <a16:creationId xmlns:a16="http://schemas.microsoft.com/office/drawing/2014/main" id="{61245AF1-050F-631E-8D08-E833160B534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en-IN" dirty="0">
                <a:solidFill>
                  <a:schemeClr val="tx2"/>
                </a:solidFill>
              </a:endParaRPr>
            </a:p>
          </p:txBody>
        </p:sp>
        <p:sp>
          <p:nvSpPr>
            <p:cNvPr id="62" name="TextBox 8">
              <a:extLst>
                <a:ext uri="{FF2B5EF4-FFF2-40B4-BE49-F238E27FC236}">
                  <a16:creationId xmlns:a16="http://schemas.microsoft.com/office/drawing/2014/main" id="{FCDCA2CC-FC20-D3C1-48DA-3B58EB19960D}"/>
                </a:ext>
              </a:extLst>
            </p:cNvPr>
            <p:cNvSpPr txBox="1"/>
            <p:nvPr/>
          </p:nvSpPr>
          <p:spPr>
            <a:xfrm>
              <a:off x="76200" y="57150"/>
              <a:ext cx="660400" cy="6794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59"/>
                </a:lnSpc>
              </a:pPr>
              <a:endParaRPr>
                <a:solidFill>
                  <a:schemeClr val="tx2"/>
                </a:solidFill>
              </a:endParaRPr>
            </a:p>
          </p:txBody>
        </p:sp>
      </p:grpSp>
      <p:grpSp>
        <p:nvGrpSpPr>
          <p:cNvPr id="63" name="Group 62">
            <a:extLst>
              <a:ext uri="{FF2B5EF4-FFF2-40B4-BE49-F238E27FC236}">
                <a16:creationId xmlns:a16="http://schemas.microsoft.com/office/drawing/2014/main" id="{881777FD-AF4D-BDB8-E0F6-0075D6B0CED5}"/>
              </a:ext>
            </a:extLst>
          </p:cNvPr>
          <p:cNvGrpSpPr/>
          <p:nvPr/>
        </p:nvGrpSpPr>
        <p:grpSpPr>
          <a:xfrm>
            <a:off x="4386368" y="2052045"/>
            <a:ext cx="1438045" cy="1743319"/>
            <a:chOff x="4448096" y="2995454"/>
            <a:chExt cx="1438045" cy="1743319"/>
          </a:xfrm>
        </p:grpSpPr>
        <p:sp>
          <p:nvSpPr>
            <p:cNvPr id="64" name="Freeform 33">
              <a:extLst>
                <a:ext uri="{FF2B5EF4-FFF2-40B4-BE49-F238E27FC236}">
                  <a16:creationId xmlns:a16="http://schemas.microsoft.com/office/drawing/2014/main" id="{C26E97D5-B31F-F683-8F96-C9FA73DAA935}"/>
                </a:ext>
              </a:extLst>
            </p:cNvPr>
            <p:cNvSpPr/>
            <p:nvPr/>
          </p:nvSpPr>
          <p:spPr>
            <a:xfrm>
              <a:off x="4611145" y="3161194"/>
              <a:ext cx="984112" cy="1577579"/>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5" name="TextBox 34">
              <a:extLst>
                <a:ext uri="{FF2B5EF4-FFF2-40B4-BE49-F238E27FC236}">
                  <a16:creationId xmlns:a16="http://schemas.microsoft.com/office/drawing/2014/main" id="{235A6EAD-A1B8-A919-5A3D-0B7847DE8C47}"/>
                </a:ext>
              </a:extLst>
            </p:cNvPr>
            <p:cNvSpPr txBox="1"/>
            <p:nvPr/>
          </p:nvSpPr>
          <p:spPr>
            <a:xfrm>
              <a:off x="4448096" y="2995454"/>
              <a:ext cx="1438045" cy="97783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141"/>
                </a:lnSpc>
              </a:pPr>
              <a:r>
                <a:rPr lang="en-US" sz="3200" b="1" spc="649" dirty="0">
                  <a:solidFill>
                    <a:schemeClr val="bg1"/>
                  </a:solidFill>
                  <a:latin typeface="DM Sans Bold"/>
                </a:rPr>
                <a:t>2</a:t>
              </a:r>
            </a:p>
          </p:txBody>
        </p:sp>
      </p:grpSp>
      <p:sp>
        <p:nvSpPr>
          <p:cNvPr id="66" name="TextBox 65">
            <a:extLst>
              <a:ext uri="{FF2B5EF4-FFF2-40B4-BE49-F238E27FC236}">
                <a16:creationId xmlns:a16="http://schemas.microsoft.com/office/drawing/2014/main" id="{89E7A9A9-7896-CF91-D0FD-070D181D4375}"/>
              </a:ext>
            </a:extLst>
          </p:cNvPr>
          <p:cNvSpPr txBox="1"/>
          <p:nvPr/>
        </p:nvSpPr>
        <p:spPr>
          <a:xfrm>
            <a:off x="3935926" y="4641992"/>
            <a:ext cx="2163403" cy="1200329"/>
          </a:xfrm>
          <a:prstGeom prst="rect">
            <a:avLst/>
          </a:prstGeom>
          <a:noFill/>
        </p:spPr>
        <p:txBody>
          <a:bodyPr wrap="square">
            <a:spAutoFit/>
          </a:bodyPr>
          <a:lstStyle/>
          <a:p>
            <a:pPr algn="ctr"/>
            <a:r>
              <a:rPr lang="en-US" b="1" dirty="0"/>
              <a:t>October</a:t>
            </a:r>
          </a:p>
          <a:p>
            <a:pPr algn="ctr"/>
            <a:r>
              <a:rPr lang="en-US" dirty="0"/>
              <a:t>Dataset scraping, initial model training and testing</a:t>
            </a:r>
            <a:endParaRPr lang="en-IN" dirty="0"/>
          </a:p>
        </p:txBody>
      </p:sp>
      <p:grpSp>
        <p:nvGrpSpPr>
          <p:cNvPr id="67" name="Group 66">
            <a:extLst>
              <a:ext uri="{FF2B5EF4-FFF2-40B4-BE49-F238E27FC236}">
                <a16:creationId xmlns:a16="http://schemas.microsoft.com/office/drawing/2014/main" id="{FC63FC5E-7673-8A80-41B9-E1C4D743715F}"/>
              </a:ext>
            </a:extLst>
          </p:cNvPr>
          <p:cNvGrpSpPr/>
          <p:nvPr/>
        </p:nvGrpSpPr>
        <p:grpSpPr>
          <a:xfrm>
            <a:off x="6930491" y="3979813"/>
            <a:ext cx="501082" cy="501082"/>
            <a:chOff x="0" y="0"/>
            <a:chExt cx="812800" cy="812800"/>
          </a:xfrm>
        </p:grpSpPr>
        <p:sp>
          <p:nvSpPr>
            <p:cNvPr id="68" name="Freeform 7">
              <a:extLst>
                <a:ext uri="{FF2B5EF4-FFF2-40B4-BE49-F238E27FC236}">
                  <a16:creationId xmlns:a16="http://schemas.microsoft.com/office/drawing/2014/main" id="{E455BB76-1061-1C42-C743-A0BA5E5CF28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en-IN" dirty="0">
                <a:solidFill>
                  <a:schemeClr val="tx2"/>
                </a:solidFill>
              </a:endParaRPr>
            </a:p>
          </p:txBody>
        </p:sp>
        <p:sp>
          <p:nvSpPr>
            <p:cNvPr id="69" name="TextBox 8">
              <a:extLst>
                <a:ext uri="{FF2B5EF4-FFF2-40B4-BE49-F238E27FC236}">
                  <a16:creationId xmlns:a16="http://schemas.microsoft.com/office/drawing/2014/main" id="{4BDCBC29-48FC-83AA-19F1-959B36C86437}"/>
                </a:ext>
              </a:extLst>
            </p:cNvPr>
            <p:cNvSpPr txBox="1"/>
            <p:nvPr/>
          </p:nvSpPr>
          <p:spPr>
            <a:xfrm>
              <a:off x="76200" y="57150"/>
              <a:ext cx="660400" cy="6794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59"/>
                </a:lnSpc>
              </a:pPr>
              <a:endParaRPr>
                <a:solidFill>
                  <a:schemeClr val="tx2"/>
                </a:solidFill>
              </a:endParaRPr>
            </a:p>
          </p:txBody>
        </p:sp>
      </p:grpSp>
      <p:grpSp>
        <p:nvGrpSpPr>
          <p:cNvPr id="70" name="Group 69">
            <a:extLst>
              <a:ext uri="{FF2B5EF4-FFF2-40B4-BE49-F238E27FC236}">
                <a16:creationId xmlns:a16="http://schemas.microsoft.com/office/drawing/2014/main" id="{7D029BB5-10E2-6B70-07BB-C67F348B6D25}"/>
              </a:ext>
            </a:extLst>
          </p:cNvPr>
          <p:cNvGrpSpPr/>
          <p:nvPr/>
        </p:nvGrpSpPr>
        <p:grpSpPr>
          <a:xfrm>
            <a:off x="6538432" y="2052045"/>
            <a:ext cx="1438045" cy="1743319"/>
            <a:chOff x="4436757" y="2995454"/>
            <a:chExt cx="1438045" cy="1743319"/>
          </a:xfrm>
        </p:grpSpPr>
        <p:sp>
          <p:nvSpPr>
            <p:cNvPr id="71" name="Freeform 33">
              <a:extLst>
                <a:ext uri="{FF2B5EF4-FFF2-40B4-BE49-F238E27FC236}">
                  <a16:creationId xmlns:a16="http://schemas.microsoft.com/office/drawing/2014/main" id="{01518331-7EB1-9829-8C49-B83CF03673B1}"/>
                </a:ext>
              </a:extLst>
            </p:cNvPr>
            <p:cNvSpPr/>
            <p:nvPr/>
          </p:nvSpPr>
          <p:spPr>
            <a:xfrm>
              <a:off x="4611145" y="3161194"/>
              <a:ext cx="984112" cy="1577579"/>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2" name="TextBox 34">
              <a:extLst>
                <a:ext uri="{FF2B5EF4-FFF2-40B4-BE49-F238E27FC236}">
                  <a16:creationId xmlns:a16="http://schemas.microsoft.com/office/drawing/2014/main" id="{FB949B04-614E-BDB7-10E1-516BB3BFEB09}"/>
                </a:ext>
              </a:extLst>
            </p:cNvPr>
            <p:cNvSpPr txBox="1"/>
            <p:nvPr/>
          </p:nvSpPr>
          <p:spPr>
            <a:xfrm>
              <a:off x="4436757" y="2995454"/>
              <a:ext cx="1438045" cy="97783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141"/>
                </a:lnSpc>
              </a:pPr>
              <a:r>
                <a:rPr lang="en-US" sz="3200" b="1" spc="649" dirty="0">
                  <a:solidFill>
                    <a:schemeClr val="bg1"/>
                  </a:solidFill>
                  <a:latin typeface="DM Sans Bold"/>
                </a:rPr>
                <a:t>3</a:t>
              </a:r>
            </a:p>
          </p:txBody>
        </p:sp>
      </p:grpSp>
      <p:sp>
        <p:nvSpPr>
          <p:cNvPr id="73" name="TextBox 72">
            <a:extLst>
              <a:ext uri="{FF2B5EF4-FFF2-40B4-BE49-F238E27FC236}">
                <a16:creationId xmlns:a16="http://schemas.microsoft.com/office/drawing/2014/main" id="{66C25248-D0D9-E68F-6172-83FC6347C1B8}"/>
              </a:ext>
            </a:extLst>
          </p:cNvPr>
          <p:cNvSpPr txBox="1"/>
          <p:nvPr/>
        </p:nvSpPr>
        <p:spPr>
          <a:xfrm>
            <a:off x="5951686" y="4641992"/>
            <a:ext cx="2473855" cy="1477328"/>
          </a:xfrm>
          <a:prstGeom prst="rect">
            <a:avLst/>
          </a:prstGeom>
          <a:noFill/>
        </p:spPr>
        <p:txBody>
          <a:bodyPr wrap="square">
            <a:spAutoFit/>
          </a:bodyPr>
          <a:lstStyle/>
          <a:p>
            <a:pPr algn="ctr"/>
            <a:r>
              <a:rPr lang="en-US" b="1" dirty="0"/>
              <a:t>November</a:t>
            </a:r>
          </a:p>
          <a:p>
            <a:pPr algn="ctr"/>
            <a:r>
              <a:rPr lang="en-US" dirty="0"/>
              <a:t>Frontend and backend development, shifting to new dataset and model training</a:t>
            </a:r>
            <a:endParaRPr lang="en-IN" dirty="0"/>
          </a:p>
        </p:txBody>
      </p:sp>
      <p:grpSp>
        <p:nvGrpSpPr>
          <p:cNvPr id="74" name="Group 73">
            <a:extLst>
              <a:ext uri="{FF2B5EF4-FFF2-40B4-BE49-F238E27FC236}">
                <a16:creationId xmlns:a16="http://schemas.microsoft.com/office/drawing/2014/main" id="{9B390985-BF6C-6CE7-768C-E53100A3078B}"/>
              </a:ext>
            </a:extLst>
          </p:cNvPr>
          <p:cNvGrpSpPr/>
          <p:nvPr/>
        </p:nvGrpSpPr>
        <p:grpSpPr>
          <a:xfrm>
            <a:off x="9347645" y="3979813"/>
            <a:ext cx="501082" cy="501082"/>
            <a:chOff x="0" y="0"/>
            <a:chExt cx="812800" cy="812800"/>
          </a:xfrm>
        </p:grpSpPr>
        <p:sp>
          <p:nvSpPr>
            <p:cNvPr id="75" name="Freeform 7">
              <a:extLst>
                <a:ext uri="{FF2B5EF4-FFF2-40B4-BE49-F238E27FC236}">
                  <a16:creationId xmlns:a16="http://schemas.microsoft.com/office/drawing/2014/main" id="{E4AAB837-3F6D-8D42-6D3B-D1BC9B3986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en-IN" dirty="0">
                <a:solidFill>
                  <a:schemeClr val="tx2"/>
                </a:solidFill>
              </a:endParaRPr>
            </a:p>
          </p:txBody>
        </p:sp>
        <p:sp>
          <p:nvSpPr>
            <p:cNvPr id="76" name="TextBox 8">
              <a:extLst>
                <a:ext uri="{FF2B5EF4-FFF2-40B4-BE49-F238E27FC236}">
                  <a16:creationId xmlns:a16="http://schemas.microsoft.com/office/drawing/2014/main" id="{EF82AE19-C56C-D1D0-7403-6C0DCB48CFBF}"/>
                </a:ext>
              </a:extLst>
            </p:cNvPr>
            <p:cNvSpPr txBox="1"/>
            <p:nvPr/>
          </p:nvSpPr>
          <p:spPr>
            <a:xfrm>
              <a:off x="76200" y="57150"/>
              <a:ext cx="660400" cy="6794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859"/>
                </a:lnSpc>
              </a:pPr>
              <a:endParaRPr>
                <a:solidFill>
                  <a:schemeClr val="tx2"/>
                </a:solidFill>
              </a:endParaRPr>
            </a:p>
          </p:txBody>
        </p:sp>
      </p:grpSp>
      <p:grpSp>
        <p:nvGrpSpPr>
          <p:cNvPr id="77" name="Group 76">
            <a:extLst>
              <a:ext uri="{FF2B5EF4-FFF2-40B4-BE49-F238E27FC236}">
                <a16:creationId xmlns:a16="http://schemas.microsoft.com/office/drawing/2014/main" id="{5AA0452E-50B0-C75E-04D3-DDCB06F62D84}"/>
              </a:ext>
            </a:extLst>
          </p:cNvPr>
          <p:cNvGrpSpPr/>
          <p:nvPr/>
        </p:nvGrpSpPr>
        <p:grpSpPr>
          <a:xfrm>
            <a:off x="8903007" y="2064276"/>
            <a:ext cx="1438045" cy="1731088"/>
            <a:chOff x="4384178" y="3007685"/>
            <a:chExt cx="1438045" cy="1731088"/>
          </a:xfrm>
        </p:grpSpPr>
        <p:sp>
          <p:nvSpPr>
            <p:cNvPr id="78" name="Freeform 33">
              <a:extLst>
                <a:ext uri="{FF2B5EF4-FFF2-40B4-BE49-F238E27FC236}">
                  <a16:creationId xmlns:a16="http://schemas.microsoft.com/office/drawing/2014/main" id="{3441A91B-5A0A-AE8A-165A-375DBEB6A869}"/>
                </a:ext>
              </a:extLst>
            </p:cNvPr>
            <p:cNvSpPr/>
            <p:nvPr/>
          </p:nvSpPr>
          <p:spPr>
            <a:xfrm>
              <a:off x="4611145" y="3161194"/>
              <a:ext cx="984112" cy="1577579"/>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9" name="TextBox 34">
              <a:extLst>
                <a:ext uri="{FF2B5EF4-FFF2-40B4-BE49-F238E27FC236}">
                  <a16:creationId xmlns:a16="http://schemas.microsoft.com/office/drawing/2014/main" id="{7FB26AF2-2788-A1F4-C8D5-2C82069FEAF8}"/>
                </a:ext>
              </a:extLst>
            </p:cNvPr>
            <p:cNvSpPr txBox="1"/>
            <p:nvPr/>
          </p:nvSpPr>
          <p:spPr>
            <a:xfrm>
              <a:off x="4384178" y="3007685"/>
              <a:ext cx="1438045" cy="97783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9141"/>
                </a:lnSpc>
              </a:pPr>
              <a:r>
                <a:rPr lang="en-US" sz="3200" b="1" spc="649" dirty="0">
                  <a:solidFill>
                    <a:schemeClr val="bg1"/>
                  </a:solidFill>
                  <a:latin typeface="DM Sans Bold"/>
                </a:rPr>
                <a:t>4</a:t>
              </a:r>
            </a:p>
          </p:txBody>
        </p:sp>
      </p:grpSp>
      <p:sp>
        <p:nvSpPr>
          <p:cNvPr id="80" name="TextBox 79">
            <a:extLst>
              <a:ext uri="{FF2B5EF4-FFF2-40B4-BE49-F238E27FC236}">
                <a16:creationId xmlns:a16="http://schemas.microsoft.com/office/drawing/2014/main" id="{713FBC8F-B058-B579-3D99-DBE627F32FD9}"/>
              </a:ext>
            </a:extLst>
          </p:cNvPr>
          <p:cNvSpPr txBox="1"/>
          <p:nvPr/>
        </p:nvSpPr>
        <p:spPr>
          <a:xfrm>
            <a:off x="8368840" y="4641992"/>
            <a:ext cx="2473855" cy="1477328"/>
          </a:xfrm>
          <a:prstGeom prst="rect">
            <a:avLst/>
          </a:prstGeom>
          <a:noFill/>
        </p:spPr>
        <p:txBody>
          <a:bodyPr wrap="square">
            <a:spAutoFit/>
          </a:bodyPr>
          <a:lstStyle/>
          <a:p>
            <a:pPr algn="ctr"/>
            <a:r>
              <a:rPr lang="en-US" b="1" dirty="0"/>
              <a:t>December</a:t>
            </a:r>
          </a:p>
          <a:p>
            <a:pPr algn="ctr"/>
            <a:r>
              <a:rPr lang="en-US" dirty="0"/>
              <a:t>Frontend and backend integration, optimization and model fine tuning</a:t>
            </a:r>
            <a:endParaRPr lang="en-IN" dirty="0"/>
          </a:p>
        </p:txBody>
      </p:sp>
    </p:spTree>
    <p:extLst>
      <p:ext uri="{BB962C8B-B14F-4D97-AF65-F5344CB8AC3E}">
        <p14:creationId xmlns:p14="http://schemas.microsoft.com/office/powerpoint/2010/main" val="345898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a:t>Concept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8762891" cy="3366815"/>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US" sz="2400" b="1"/>
              <a:t>Common Transmission Chains -</a:t>
            </a:r>
            <a:r>
              <a:rPr lang="en-US" sz="2400"/>
              <a:t>  In a given location, if multiple individuals are infected with the same viral strain and they pass it on to others in a similar way, a common transmission chain is established. This means that the virus is being transmitted locally within a specific geographic area.</a:t>
            </a:r>
          </a:p>
          <a:p>
            <a:pPr marL="457200" indent="-457200">
              <a:buFont typeface="Arial" panose="020B0604020202020204" pitchFamily="34" charset="0"/>
              <a:buChar char="•"/>
            </a:pPr>
            <a:r>
              <a:rPr lang="en-US" sz="2400" b="1"/>
              <a:t>Limited Introduction of New Variants –</a:t>
            </a:r>
            <a:r>
              <a:rPr lang="en-US" sz="2400"/>
              <a:t> There may be limited introduction of new viral variants from outside the location. This is because most cases are linked by local transmission, and new variants have a lesser chance of being introduced from other locations.</a:t>
            </a:r>
          </a:p>
        </p:txBody>
      </p:sp>
    </p:spTree>
    <p:extLst>
      <p:ext uri="{BB962C8B-B14F-4D97-AF65-F5344CB8AC3E}">
        <p14:creationId xmlns:p14="http://schemas.microsoft.com/office/powerpoint/2010/main" val="381845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0"/>
            <a:ext cx="9779183" cy="1570038"/>
          </a:xfrm>
        </p:spPr>
        <p:txBody>
          <a:bodyPr/>
          <a:lstStyle/>
          <a:p>
            <a:r>
              <a:rPr lang="en-US" dirty="0"/>
              <a:t>Challenges Faced</a:t>
            </a:r>
          </a:p>
        </p:txBody>
      </p:sp>
      <p:sp>
        <p:nvSpPr>
          <p:cNvPr id="3" name="Content Placeholder 2">
            <a:extLst>
              <a:ext uri="{FF2B5EF4-FFF2-40B4-BE49-F238E27FC236}">
                <a16:creationId xmlns:a16="http://schemas.microsoft.com/office/drawing/2014/main" id="{8D32D213-8D13-F0DD-D25E-CF7B65AAAD2E}"/>
              </a:ext>
            </a:extLst>
          </p:cNvPr>
          <p:cNvSpPr>
            <a:spLocks noGrp="1"/>
          </p:cNvSpPr>
          <p:nvPr>
            <p:ph idx="1"/>
          </p:nvPr>
        </p:nvSpPr>
        <p:spPr>
          <a:xfrm>
            <a:off x="1206408" y="1669125"/>
            <a:ext cx="9358993" cy="3011732"/>
          </a:xfrm>
        </p:spPr>
        <p:txBody>
          <a:bodyPr>
            <a:normAutofit/>
          </a:bodyPr>
          <a:lstStyle/>
          <a:p>
            <a:pPr marL="457200" indent="-457200">
              <a:buFont typeface="Arial" panose="020B0604020202020204" pitchFamily="34" charset="0"/>
              <a:buChar char="•"/>
            </a:pPr>
            <a:r>
              <a:rPr lang="en-IN" sz="2400" dirty="0"/>
              <a:t>Due to the length of sequences (30 kilobases), the feature dimensionality needed for model training is very high (~2000).</a:t>
            </a:r>
          </a:p>
          <a:p>
            <a:pPr marL="457200" indent="-457200">
              <a:buFont typeface="Arial" panose="020B0604020202020204" pitchFamily="34" charset="0"/>
              <a:buChar char="•"/>
            </a:pPr>
            <a:r>
              <a:rPr lang="en-IN" sz="2400" dirty="0"/>
              <a:t>Better accuracy can be obtained if dimensionality is increased but this amount of computation is not possible on a personal computer.</a:t>
            </a:r>
          </a:p>
          <a:p>
            <a:pPr marL="457200" indent="-457200">
              <a:buFont typeface="Arial" panose="020B0604020202020204" pitchFamily="34" charset="0"/>
              <a:buChar char="•"/>
            </a:pPr>
            <a:r>
              <a:rPr lang="en-IN" sz="2400" dirty="0"/>
              <a:t>Full dataset is 230GB! Processing this in Python would prove to be difficult due to memory constraints.</a:t>
            </a:r>
          </a:p>
        </p:txBody>
      </p:sp>
    </p:spTree>
    <p:extLst>
      <p:ext uri="{BB962C8B-B14F-4D97-AF65-F5344CB8AC3E}">
        <p14:creationId xmlns:p14="http://schemas.microsoft.com/office/powerpoint/2010/main" val="2542451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49206" y="2871882"/>
            <a:ext cx="6220278" cy="1114235"/>
          </a:xfrm>
        </p:spPr>
        <p:txBody>
          <a:bodyPr/>
          <a:lstStyle/>
          <a:p>
            <a:r>
              <a:rPr lang="en-US"/>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BAF8AF-8E1B-928B-4640-54FD4E0C7FD3}"/>
              </a:ext>
            </a:extLst>
          </p:cNvPr>
          <p:cNvSpPr>
            <a:spLocks noGrp="1"/>
          </p:cNvSpPr>
          <p:nvPr>
            <p:ph type="title"/>
          </p:nvPr>
        </p:nvSpPr>
        <p:spPr>
          <a:xfrm>
            <a:off x="430283" y="65314"/>
            <a:ext cx="2678570" cy="906480"/>
          </a:xfrm>
        </p:spPr>
        <p:txBody>
          <a:bodyPr/>
          <a:lstStyle/>
          <a:p>
            <a:r>
              <a:rPr lang="en-IN"/>
              <a:t>Example</a:t>
            </a:r>
          </a:p>
        </p:txBody>
      </p:sp>
      <p:grpSp>
        <p:nvGrpSpPr>
          <p:cNvPr id="82" name="Group 81">
            <a:extLst>
              <a:ext uri="{FF2B5EF4-FFF2-40B4-BE49-F238E27FC236}">
                <a16:creationId xmlns:a16="http://schemas.microsoft.com/office/drawing/2014/main" id="{F766AFA6-8526-FA03-54E5-8F763F318303}"/>
              </a:ext>
            </a:extLst>
          </p:cNvPr>
          <p:cNvGrpSpPr/>
          <p:nvPr/>
        </p:nvGrpSpPr>
        <p:grpSpPr>
          <a:xfrm>
            <a:off x="430283" y="1150488"/>
            <a:ext cx="8978893" cy="5428791"/>
            <a:chOff x="558299" y="1150488"/>
            <a:chExt cx="8960605" cy="5428791"/>
          </a:xfrm>
        </p:grpSpPr>
        <p:grpSp>
          <p:nvGrpSpPr>
            <p:cNvPr id="76" name="Group 75">
              <a:extLst>
                <a:ext uri="{FF2B5EF4-FFF2-40B4-BE49-F238E27FC236}">
                  <a16:creationId xmlns:a16="http://schemas.microsoft.com/office/drawing/2014/main" id="{7FA18CA2-A942-4265-274B-6772275802A7}"/>
                </a:ext>
              </a:extLst>
            </p:cNvPr>
            <p:cNvGrpSpPr/>
            <p:nvPr/>
          </p:nvGrpSpPr>
          <p:grpSpPr>
            <a:xfrm>
              <a:off x="558299" y="1150488"/>
              <a:ext cx="8960605" cy="5428791"/>
              <a:chOff x="430283" y="1159632"/>
              <a:chExt cx="9034295" cy="5428791"/>
            </a:xfrm>
          </p:grpSpPr>
          <p:grpSp>
            <p:nvGrpSpPr>
              <p:cNvPr id="73" name="Group 72">
                <a:extLst>
                  <a:ext uri="{FF2B5EF4-FFF2-40B4-BE49-F238E27FC236}">
                    <a16:creationId xmlns:a16="http://schemas.microsoft.com/office/drawing/2014/main" id="{785A6A43-6FD2-A8E6-B6AD-D74D44EFF368}"/>
                  </a:ext>
                </a:extLst>
              </p:cNvPr>
              <p:cNvGrpSpPr/>
              <p:nvPr/>
            </p:nvGrpSpPr>
            <p:grpSpPr>
              <a:xfrm>
                <a:off x="430283" y="1159632"/>
                <a:ext cx="9034295" cy="5428791"/>
                <a:chOff x="462244" y="822175"/>
                <a:chExt cx="9184676" cy="5428791"/>
              </a:xfrm>
            </p:grpSpPr>
            <p:sp>
              <p:nvSpPr>
                <p:cNvPr id="2" name="TextBox 1">
                  <a:extLst>
                    <a:ext uri="{FF2B5EF4-FFF2-40B4-BE49-F238E27FC236}">
                      <a16:creationId xmlns:a16="http://schemas.microsoft.com/office/drawing/2014/main" id="{AC0AD2B0-E97C-EF95-FC9B-41B4A93078FE}"/>
                    </a:ext>
                  </a:extLst>
                </p:cNvPr>
                <p:cNvSpPr txBox="1"/>
                <p:nvPr/>
              </p:nvSpPr>
              <p:spPr>
                <a:xfrm>
                  <a:off x="462245" y="822175"/>
                  <a:ext cx="4122887" cy="2250519"/>
                </a:xfrm>
                <a:prstGeom prst="roundRect">
                  <a:avLst>
                    <a:gd name="adj" fmla="val 50000"/>
                  </a:avLst>
                </a:prstGeom>
                <a:solidFill>
                  <a:schemeClr val="bg1"/>
                </a:solidFill>
                <a:ln w="28575">
                  <a:noFill/>
                </a:ln>
              </p:spPr>
              <p:txBody>
                <a:bodyPr wrap="square" rtlCol="0">
                  <a:spAutoFit/>
                </a:bodyPr>
                <a:lstStyle/>
                <a:p>
                  <a:pPr algn="ctr"/>
                  <a:endParaRPr lang="en-IN" sz="1400"/>
                </a:p>
                <a:p>
                  <a:pPr algn="ctr"/>
                  <a:r>
                    <a:rPr lang="en-IN" sz="1400"/>
                    <a:t>AACCAACCAACTTTCGATCTCTTGTAGATCTGTTCTCTAAACGAACTTTAAAATCTGTGTGGCTGTCACTCGGCTGCATGCTTAGTGCACTCACGCAGTATAATTAATAACTAATTACTGTCGTTGACAGGACACGAGTAACTCGTCTATCTTCTGCAGGCTGCTTACGGTTTCG…</a:t>
                  </a:r>
                </a:p>
              </p:txBody>
            </p:sp>
            <p:sp>
              <p:nvSpPr>
                <p:cNvPr id="6" name="TextBox 5">
                  <a:extLst>
                    <a:ext uri="{FF2B5EF4-FFF2-40B4-BE49-F238E27FC236}">
                      <a16:creationId xmlns:a16="http://schemas.microsoft.com/office/drawing/2014/main" id="{DBDD72F7-8224-ACF7-2457-2A8F22B73FAD}"/>
                    </a:ext>
                  </a:extLst>
                </p:cNvPr>
                <p:cNvSpPr txBox="1"/>
                <p:nvPr/>
              </p:nvSpPr>
              <p:spPr>
                <a:xfrm>
                  <a:off x="5524033" y="822175"/>
                  <a:ext cx="4122887" cy="2250519"/>
                </a:xfrm>
                <a:prstGeom prst="roundRect">
                  <a:avLst>
                    <a:gd name="adj" fmla="val 50000"/>
                  </a:avLst>
                </a:prstGeom>
                <a:solidFill>
                  <a:schemeClr val="bg1"/>
                </a:solidFill>
                <a:ln w="28575">
                  <a:noFill/>
                </a:ln>
              </p:spPr>
              <p:txBody>
                <a:bodyPr wrap="square" rtlCol="0">
                  <a:spAutoFit/>
                </a:bodyPr>
                <a:lstStyle/>
                <a:p>
                  <a:pPr algn="ctr"/>
                  <a:endParaRPr lang="en-IN" sz="1400"/>
                </a:p>
                <a:p>
                  <a:pPr algn="ctr"/>
                  <a:r>
                    <a:rPr lang="en-IN" sz="1400"/>
                    <a:t>ACCAACCAACTTTCGATCTCTTGTAGATCTGTTCTCTAAACGAACTTTAAAATCTGTGTGGCTGTCACTCGGCTGCATGCTTAGTGCACTCACGCAGTATAATTAATAACTAATTACTGTCGTTGACAGGACACGAGTAACTCGTCTATCTTCTGCAGGCTGCTTACGGTTTCGT…</a:t>
                  </a:r>
                </a:p>
              </p:txBody>
            </p:sp>
            <p:sp>
              <p:nvSpPr>
                <p:cNvPr id="9" name="TextBox 8">
                  <a:extLst>
                    <a:ext uri="{FF2B5EF4-FFF2-40B4-BE49-F238E27FC236}">
                      <a16:creationId xmlns:a16="http://schemas.microsoft.com/office/drawing/2014/main" id="{4B411E4B-D457-A5D2-7180-FB149E10319A}"/>
                    </a:ext>
                  </a:extLst>
                </p:cNvPr>
                <p:cNvSpPr txBox="1"/>
                <p:nvPr/>
              </p:nvSpPr>
              <p:spPr>
                <a:xfrm>
                  <a:off x="462244" y="4000447"/>
                  <a:ext cx="4122887" cy="2250519"/>
                </a:xfrm>
                <a:prstGeom prst="roundRect">
                  <a:avLst>
                    <a:gd name="adj" fmla="val 50000"/>
                  </a:avLst>
                </a:prstGeom>
                <a:solidFill>
                  <a:schemeClr val="bg1"/>
                </a:solidFill>
                <a:ln w="28575">
                  <a:noFill/>
                </a:ln>
              </p:spPr>
              <p:txBody>
                <a:bodyPr wrap="square" rtlCol="0">
                  <a:spAutoFit/>
                </a:bodyPr>
                <a:lstStyle/>
                <a:p>
                  <a:pPr algn="ctr"/>
                  <a:endParaRPr lang="en-IN" sz="1400"/>
                </a:p>
                <a:p>
                  <a:pPr algn="ctr"/>
                  <a:r>
                    <a:rPr lang="en-IN" sz="1400"/>
                    <a:t>CTTTCGATCTCTTGTAGATCTGTTCTCTAAACGAACTTTAAAATCTGTGTGGCTGTCACTCGGCTGCATGCTTAGTGCACTCACGCAGTATAATTAATAACTAATTACTGTCGTTGACAGGACACGAGTAACTCGTCTATCTTCTGCAGGCTGCTTACGGTTTCGTCCGTTTTGC…</a:t>
                  </a:r>
                </a:p>
              </p:txBody>
            </p:sp>
            <p:sp>
              <p:nvSpPr>
                <p:cNvPr id="10" name="TextBox 9">
                  <a:extLst>
                    <a:ext uri="{FF2B5EF4-FFF2-40B4-BE49-F238E27FC236}">
                      <a16:creationId xmlns:a16="http://schemas.microsoft.com/office/drawing/2014/main" id="{1B46190C-1609-80F5-CE4C-BE962F01CE05}"/>
                    </a:ext>
                  </a:extLst>
                </p:cNvPr>
                <p:cNvSpPr txBox="1"/>
                <p:nvPr/>
              </p:nvSpPr>
              <p:spPr>
                <a:xfrm>
                  <a:off x="5524033" y="3993194"/>
                  <a:ext cx="4122887" cy="2250519"/>
                </a:xfrm>
                <a:prstGeom prst="roundRect">
                  <a:avLst>
                    <a:gd name="adj" fmla="val 50000"/>
                  </a:avLst>
                </a:prstGeom>
                <a:solidFill>
                  <a:schemeClr val="bg1"/>
                </a:solidFill>
                <a:ln w="28575">
                  <a:noFill/>
                </a:ln>
              </p:spPr>
              <p:txBody>
                <a:bodyPr wrap="square" rtlCol="0">
                  <a:spAutoFit/>
                </a:bodyPr>
                <a:lstStyle/>
                <a:p>
                  <a:pPr algn="ctr"/>
                  <a:endParaRPr lang="en-IN" sz="1400"/>
                </a:p>
                <a:p>
                  <a:pPr algn="ctr"/>
                  <a:r>
                    <a:rPr lang="en-IN" sz="1400"/>
                    <a:t>ACTTTCGATCTCTTGTAGATCTGTTCTCTAAACGAACTTTAAAATCTGTGTGGCTGTCACTCGGCTGCATGCTTAGTGCACTCACGCAGTATAATTAATAACTAATTACTGTCGTTGACAGGACACGAGTAACTCGTCTATCTTCTGCAGGCTGCTTACGGTTTCGTCCGTTTTG…</a:t>
                  </a:r>
                </a:p>
              </p:txBody>
            </p:sp>
            <p:sp>
              <p:nvSpPr>
                <p:cNvPr id="15" name="Arrow: Left-Right 14">
                  <a:extLst>
                    <a:ext uri="{FF2B5EF4-FFF2-40B4-BE49-F238E27FC236}">
                      <a16:creationId xmlns:a16="http://schemas.microsoft.com/office/drawing/2014/main" id="{891F611E-FB8F-8CE6-0E79-BA3EED79C87B}"/>
                    </a:ext>
                  </a:extLst>
                </p:cNvPr>
                <p:cNvSpPr/>
                <p:nvPr/>
              </p:nvSpPr>
              <p:spPr>
                <a:xfrm rot="5400000">
                  <a:off x="2225111" y="3422632"/>
                  <a:ext cx="597151" cy="263904"/>
                </a:xfrm>
                <a:prstGeom prst="leftRightArrow">
                  <a:avLst/>
                </a:prstGeom>
                <a:solidFill>
                  <a:schemeClr val="accent1"/>
                </a:solidFill>
                <a:ln>
                  <a:noFill/>
                </a:ln>
              </p:spPr>
              <p:style>
                <a:lnRef idx="2">
                  <a:scrgbClr r="0" g="0" b="0"/>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8" name="Arrow: Left-Right 57">
                  <a:extLst>
                    <a:ext uri="{FF2B5EF4-FFF2-40B4-BE49-F238E27FC236}">
                      <a16:creationId xmlns:a16="http://schemas.microsoft.com/office/drawing/2014/main" id="{9DB5A8C4-929A-70DB-FA9D-ADA0DD72C725}"/>
                    </a:ext>
                  </a:extLst>
                </p:cNvPr>
                <p:cNvSpPr/>
                <p:nvPr/>
              </p:nvSpPr>
              <p:spPr>
                <a:xfrm rot="5400000">
                  <a:off x="7286900" y="3422633"/>
                  <a:ext cx="597151" cy="263904"/>
                </a:xfrm>
                <a:prstGeom prst="leftRightArrow">
                  <a:avLst/>
                </a:prstGeom>
                <a:solidFill>
                  <a:schemeClr val="accent1"/>
                </a:solidFill>
                <a:ln>
                  <a:noFill/>
                </a:ln>
              </p:spPr>
              <p:style>
                <a:lnRef idx="2">
                  <a:scrgbClr r="0" g="0" b="0"/>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61" name="Arrow: Left-Right 60">
                  <a:extLst>
                    <a:ext uri="{FF2B5EF4-FFF2-40B4-BE49-F238E27FC236}">
                      <a16:creationId xmlns:a16="http://schemas.microsoft.com/office/drawing/2014/main" id="{11739558-5EC4-4F41-8D09-0BB231B29E66}"/>
                    </a:ext>
                  </a:extLst>
                </p:cNvPr>
                <p:cNvSpPr/>
                <p:nvPr/>
              </p:nvSpPr>
              <p:spPr>
                <a:xfrm rot="10800000">
                  <a:off x="4756006" y="1837122"/>
                  <a:ext cx="597151" cy="263904"/>
                </a:xfrm>
                <a:prstGeom prst="leftRightArrow">
                  <a:avLst/>
                </a:prstGeom>
                <a:solidFill>
                  <a:schemeClr val="accent1"/>
                </a:solidFill>
                <a:ln>
                  <a:noFill/>
                </a:ln>
              </p:spPr>
              <p:style>
                <a:lnRef idx="2">
                  <a:scrgbClr r="0" g="0" b="0"/>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62" name="Arrow: Left-Right 61">
                  <a:extLst>
                    <a:ext uri="{FF2B5EF4-FFF2-40B4-BE49-F238E27FC236}">
                      <a16:creationId xmlns:a16="http://schemas.microsoft.com/office/drawing/2014/main" id="{D5E95303-ACC5-7CF6-BA28-3A4831765522}"/>
                    </a:ext>
                  </a:extLst>
                </p:cNvPr>
                <p:cNvSpPr/>
                <p:nvPr/>
              </p:nvSpPr>
              <p:spPr>
                <a:xfrm rot="10800000">
                  <a:off x="4756006" y="5008142"/>
                  <a:ext cx="597151" cy="263904"/>
                </a:xfrm>
                <a:prstGeom prst="leftRightArrow">
                  <a:avLst/>
                </a:prstGeom>
                <a:solidFill>
                  <a:schemeClr val="accent1"/>
                </a:solidFill>
                <a:ln>
                  <a:noFill/>
                </a:ln>
              </p:spPr>
              <p:style>
                <a:lnRef idx="2">
                  <a:scrgbClr r="0" g="0" b="0"/>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IN"/>
                </a:p>
              </p:txBody>
            </p:sp>
          </p:grpSp>
          <p:sp>
            <p:nvSpPr>
              <p:cNvPr id="74" name="Multiplication Sign 73">
                <a:extLst>
                  <a:ext uri="{FF2B5EF4-FFF2-40B4-BE49-F238E27FC236}">
                    <a16:creationId xmlns:a16="http://schemas.microsoft.com/office/drawing/2014/main" id="{38C7F931-EFAD-D22B-A377-2FE181BAC739}"/>
                  </a:ext>
                </a:extLst>
              </p:cNvPr>
              <p:cNvSpPr/>
              <p:nvPr/>
            </p:nvSpPr>
            <p:spPr>
              <a:xfrm>
                <a:off x="2249172" y="3705168"/>
                <a:ext cx="417601" cy="380999"/>
              </a:xfrm>
              <a:prstGeom prst="mathMultiply">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Multiplication Sign 74">
                <a:extLst>
                  <a:ext uri="{FF2B5EF4-FFF2-40B4-BE49-F238E27FC236}">
                    <a16:creationId xmlns:a16="http://schemas.microsoft.com/office/drawing/2014/main" id="{089DBFE2-B9CA-D056-B15A-6403F89249E9}"/>
                  </a:ext>
                </a:extLst>
              </p:cNvPr>
              <p:cNvSpPr/>
              <p:nvPr/>
            </p:nvSpPr>
            <p:spPr>
              <a:xfrm>
                <a:off x="7228084" y="3701542"/>
                <a:ext cx="417601" cy="380999"/>
              </a:xfrm>
              <a:prstGeom prst="mathMultiply">
                <a:avLst/>
              </a:prstGeom>
              <a:solidFill>
                <a:schemeClr val="tx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7" name="Rectangle: Rounded Corners 76">
              <a:extLst>
                <a:ext uri="{FF2B5EF4-FFF2-40B4-BE49-F238E27FC236}">
                  <a16:creationId xmlns:a16="http://schemas.microsoft.com/office/drawing/2014/main" id="{EAF22281-360A-65BC-9F71-19C797C11FA8}"/>
                </a:ext>
              </a:extLst>
            </p:cNvPr>
            <p:cNvSpPr/>
            <p:nvPr/>
          </p:nvSpPr>
          <p:spPr>
            <a:xfrm>
              <a:off x="1377436" y="1333241"/>
              <a:ext cx="2384025" cy="354643"/>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a:t>Sample 1 - Karnataka</a:t>
              </a:r>
            </a:p>
          </p:txBody>
        </p:sp>
        <p:sp>
          <p:nvSpPr>
            <p:cNvPr id="78" name="Rectangle: Rounded Corners 77">
              <a:extLst>
                <a:ext uri="{FF2B5EF4-FFF2-40B4-BE49-F238E27FC236}">
                  <a16:creationId xmlns:a16="http://schemas.microsoft.com/office/drawing/2014/main" id="{781C677C-9E8D-5E6A-B1D6-2EA76CE66316}"/>
                </a:ext>
              </a:extLst>
            </p:cNvPr>
            <p:cNvSpPr/>
            <p:nvPr/>
          </p:nvSpPr>
          <p:spPr>
            <a:xfrm>
              <a:off x="6315736" y="1333241"/>
              <a:ext cx="2384025" cy="354643"/>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a:t>Sample 2 - Karnataka</a:t>
              </a:r>
            </a:p>
          </p:txBody>
        </p:sp>
        <p:sp>
          <p:nvSpPr>
            <p:cNvPr id="80" name="Rectangle: Rounded Corners 79">
              <a:extLst>
                <a:ext uri="{FF2B5EF4-FFF2-40B4-BE49-F238E27FC236}">
                  <a16:creationId xmlns:a16="http://schemas.microsoft.com/office/drawing/2014/main" id="{2512EF45-3961-1166-F95E-4D99C136D1A6}"/>
                </a:ext>
              </a:extLst>
            </p:cNvPr>
            <p:cNvSpPr/>
            <p:nvPr/>
          </p:nvSpPr>
          <p:spPr>
            <a:xfrm>
              <a:off x="1658161" y="4523370"/>
              <a:ext cx="1822576" cy="354643"/>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a:t>Sample 3 - Delhi</a:t>
              </a:r>
            </a:p>
          </p:txBody>
        </p:sp>
        <p:sp>
          <p:nvSpPr>
            <p:cNvPr id="81" name="Rectangle: Rounded Corners 80">
              <a:extLst>
                <a:ext uri="{FF2B5EF4-FFF2-40B4-BE49-F238E27FC236}">
                  <a16:creationId xmlns:a16="http://schemas.microsoft.com/office/drawing/2014/main" id="{9284A053-5627-6878-3474-310971BD163F}"/>
                </a:ext>
              </a:extLst>
            </p:cNvPr>
            <p:cNvSpPr/>
            <p:nvPr/>
          </p:nvSpPr>
          <p:spPr>
            <a:xfrm>
              <a:off x="6596460" y="4523369"/>
              <a:ext cx="1822576" cy="354643"/>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a:t>Sample 4 - Delhi</a:t>
              </a:r>
            </a:p>
          </p:txBody>
        </p:sp>
      </p:grpSp>
    </p:spTree>
    <p:extLst>
      <p:ext uri="{BB962C8B-B14F-4D97-AF65-F5344CB8AC3E}">
        <p14:creationId xmlns:p14="http://schemas.microsoft.com/office/powerpoint/2010/main" val="112156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53BC-8D6F-D04C-A181-27E1D737C3C0}"/>
              </a:ext>
            </a:extLst>
          </p:cNvPr>
          <p:cNvSpPr>
            <a:spLocks noGrp="1"/>
          </p:cNvSpPr>
          <p:nvPr>
            <p:ph type="title"/>
          </p:nvPr>
        </p:nvSpPr>
        <p:spPr>
          <a:xfrm>
            <a:off x="623971" y="252919"/>
            <a:ext cx="8401624" cy="967262"/>
          </a:xfrm>
        </p:spPr>
        <p:txBody>
          <a:bodyPr/>
          <a:lstStyle/>
          <a:p>
            <a:r>
              <a:rPr lang="en-IN" dirty="0"/>
              <a:t>Stakeholder Buy In</a:t>
            </a:r>
          </a:p>
        </p:txBody>
      </p:sp>
      <p:sp>
        <p:nvSpPr>
          <p:cNvPr id="17" name="TextBox 16">
            <a:extLst>
              <a:ext uri="{FF2B5EF4-FFF2-40B4-BE49-F238E27FC236}">
                <a16:creationId xmlns:a16="http://schemas.microsoft.com/office/drawing/2014/main" id="{CAD4E8FA-AE99-9CFB-F8F3-97458E04CBF5}"/>
              </a:ext>
            </a:extLst>
          </p:cNvPr>
          <p:cNvSpPr txBox="1"/>
          <p:nvPr/>
        </p:nvSpPr>
        <p:spPr>
          <a:xfrm>
            <a:off x="623971" y="1298002"/>
            <a:ext cx="3763203" cy="2308324"/>
          </a:xfrm>
          <a:prstGeom prst="rect">
            <a:avLst/>
          </a:prstGeom>
          <a:noFill/>
        </p:spPr>
        <p:txBody>
          <a:bodyPr wrap="square">
            <a:spAutoFit/>
          </a:bodyPr>
          <a:lstStyle/>
          <a:p>
            <a:r>
              <a:rPr lang="en-US" b="1" i="0" dirty="0">
                <a:effectLst/>
                <a:latin typeface="Söhne"/>
              </a:rPr>
              <a:t>Public Health Authorities</a:t>
            </a:r>
            <a:endParaRPr lang="en-US" b="0" i="0" dirty="0">
              <a:effectLst/>
              <a:latin typeface="Söhne"/>
            </a:endParaRPr>
          </a:p>
          <a:p>
            <a:r>
              <a:rPr lang="en-US" b="0" i="0" dirty="0">
                <a:effectLst/>
                <a:latin typeface="Söhne"/>
              </a:rPr>
              <a:t>Public health authorities would be interested in accurate predictions for disease spread. Early detection and containment of outbreaks can help them allocate resources efficiently and implement targeted interventions.</a:t>
            </a:r>
          </a:p>
        </p:txBody>
      </p:sp>
      <p:sp>
        <p:nvSpPr>
          <p:cNvPr id="19" name="TextBox 18">
            <a:extLst>
              <a:ext uri="{FF2B5EF4-FFF2-40B4-BE49-F238E27FC236}">
                <a16:creationId xmlns:a16="http://schemas.microsoft.com/office/drawing/2014/main" id="{2B17D71B-9C88-3C77-CB24-FCC3AE268226}"/>
              </a:ext>
            </a:extLst>
          </p:cNvPr>
          <p:cNvSpPr txBox="1"/>
          <p:nvPr/>
        </p:nvSpPr>
        <p:spPr>
          <a:xfrm>
            <a:off x="5177548" y="1298002"/>
            <a:ext cx="4375014" cy="2031325"/>
          </a:xfrm>
          <a:prstGeom prst="rect">
            <a:avLst/>
          </a:prstGeom>
          <a:noFill/>
        </p:spPr>
        <p:txBody>
          <a:bodyPr wrap="square">
            <a:spAutoFit/>
          </a:bodyPr>
          <a:lstStyle/>
          <a:p>
            <a:pPr algn="l"/>
            <a:r>
              <a:rPr lang="en-US" b="1" i="0" dirty="0">
                <a:effectLst/>
                <a:latin typeface="Söhne"/>
              </a:rPr>
              <a:t>Healthcare Providers:</a:t>
            </a:r>
            <a:endParaRPr lang="en-US" b="0" i="0" dirty="0">
              <a:effectLst/>
              <a:latin typeface="Söhne"/>
            </a:endParaRPr>
          </a:p>
          <a:p>
            <a:pPr algn="l"/>
            <a:r>
              <a:rPr lang="en-US" b="0" i="0" dirty="0">
                <a:effectLst/>
                <a:latin typeface="Söhne"/>
              </a:rPr>
              <a:t>Hospitals and healthcare providers could benefit from timely information on the potential spread of diseases. This could assist in preparing for an influx of patients, managing resources, and implementing preventive measures.</a:t>
            </a:r>
          </a:p>
        </p:txBody>
      </p:sp>
      <p:sp>
        <p:nvSpPr>
          <p:cNvPr id="21" name="TextBox 20">
            <a:extLst>
              <a:ext uri="{FF2B5EF4-FFF2-40B4-BE49-F238E27FC236}">
                <a16:creationId xmlns:a16="http://schemas.microsoft.com/office/drawing/2014/main" id="{1FB69FFE-B266-0DE5-504B-2B7C1633B283}"/>
              </a:ext>
            </a:extLst>
          </p:cNvPr>
          <p:cNvSpPr txBox="1"/>
          <p:nvPr/>
        </p:nvSpPr>
        <p:spPr>
          <a:xfrm>
            <a:off x="623971" y="3684147"/>
            <a:ext cx="3539467" cy="2585323"/>
          </a:xfrm>
          <a:prstGeom prst="rect">
            <a:avLst/>
          </a:prstGeom>
          <a:noFill/>
        </p:spPr>
        <p:txBody>
          <a:bodyPr wrap="square">
            <a:spAutoFit/>
          </a:bodyPr>
          <a:lstStyle/>
          <a:p>
            <a:pPr algn="l"/>
            <a:r>
              <a:rPr lang="en-US" b="1" i="0" dirty="0">
                <a:effectLst/>
                <a:latin typeface="Söhne"/>
              </a:rPr>
              <a:t>Researchers and Scientists:</a:t>
            </a:r>
            <a:endParaRPr lang="en-US" b="0" i="0" dirty="0">
              <a:effectLst/>
              <a:latin typeface="Söhne"/>
            </a:endParaRPr>
          </a:p>
          <a:p>
            <a:pPr algn="l"/>
            <a:r>
              <a:rPr lang="en-US" b="0" i="0" dirty="0">
                <a:effectLst/>
                <a:latin typeface="Söhne"/>
              </a:rPr>
              <a:t>Researchers and scientists might find value in understanding the patterns of disease spread. Accurate predictions can contribute to epidemiological studies, which can enhance our understanding of infectious diseases and inform future research.</a:t>
            </a:r>
          </a:p>
        </p:txBody>
      </p:sp>
      <p:sp>
        <p:nvSpPr>
          <p:cNvPr id="23" name="TextBox 22">
            <a:extLst>
              <a:ext uri="{FF2B5EF4-FFF2-40B4-BE49-F238E27FC236}">
                <a16:creationId xmlns:a16="http://schemas.microsoft.com/office/drawing/2014/main" id="{F1ED97F0-B870-97AA-AA25-04CDA6CDC6E2}"/>
              </a:ext>
            </a:extLst>
          </p:cNvPr>
          <p:cNvSpPr txBox="1"/>
          <p:nvPr/>
        </p:nvSpPr>
        <p:spPr>
          <a:xfrm>
            <a:off x="5145122" y="3684147"/>
            <a:ext cx="4054002" cy="2308324"/>
          </a:xfrm>
          <a:prstGeom prst="rect">
            <a:avLst/>
          </a:prstGeom>
          <a:noFill/>
        </p:spPr>
        <p:txBody>
          <a:bodyPr wrap="square">
            <a:spAutoFit/>
          </a:bodyPr>
          <a:lstStyle/>
          <a:p>
            <a:pPr algn="l"/>
            <a:r>
              <a:rPr lang="en-US" b="1" i="0" dirty="0">
                <a:effectLst/>
                <a:latin typeface="Söhne"/>
              </a:rPr>
              <a:t>Academic Institutions:</a:t>
            </a:r>
            <a:endParaRPr lang="en-US" b="0" i="0" dirty="0">
              <a:effectLst/>
              <a:latin typeface="Söhne"/>
            </a:endParaRPr>
          </a:p>
          <a:p>
            <a:pPr algn="l"/>
            <a:r>
              <a:rPr lang="en-US" b="0" i="0" dirty="0">
                <a:effectLst/>
                <a:latin typeface="Söhne"/>
              </a:rPr>
              <a:t>Academic institutions could be interested in collaborating on research projects related to the development and improvement of AI/ML models for disease prediction. This could lead to academic publications and advancements in the field.</a:t>
            </a:r>
          </a:p>
        </p:txBody>
      </p:sp>
    </p:spTree>
    <p:extLst>
      <p:ext uri="{BB962C8B-B14F-4D97-AF65-F5344CB8AC3E}">
        <p14:creationId xmlns:p14="http://schemas.microsoft.com/office/powerpoint/2010/main" val="400492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DD3-EA62-EF42-EDAA-5EEE93B3E475}"/>
              </a:ext>
            </a:extLst>
          </p:cNvPr>
          <p:cNvSpPr>
            <a:spLocks noGrp="1"/>
          </p:cNvSpPr>
          <p:nvPr>
            <p:ph type="title"/>
          </p:nvPr>
        </p:nvSpPr>
        <p:spPr/>
        <p:txBody>
          <a:bodyPr/>
          <a:lstStyle/>
          <a:p>
            <a:r>
              <a:rPr lang="en-US" dirty="0"/>
              <a:t>The Dataset – RCoV19</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
          </p:nvPr>
        </p:nvSpPr>
        <p:spPr/>
        <p:txBody>
          <a:bodyPr/>
          <a:lstStyle/>
          <a:p>
            <a:pPr marL="342900" indent="-342900">
              <a:buFont typeface="Arial" panose="020B0604020202020204" pitchFamily="34" charset="0"/>
              <a:buChar char="•"/>
            </a:pPr>
            <a:r>
              <a:rPr lang="en-US" sz="2000" dirty="0"/>
              <a:t>RCoV19 is a comprehensive collection of data related to the COVID-19 pandemic caused by the SARS-CoV-2 virus - </a:t>
            </a:r>
            <a:r>
              <a:rPr lang="en-US" sz="2000" dirty="0">
                <a:hlinkClick r:id="rId3">
                  <a:extLst>
                    <a:ext uri="{A12FA001-AC4F-418D-AE19-62706E023703}">
                      <ahyp:hlinkClr xmlns:ahyp="http://schemas.microsoft.com/office/drawing/2018/hyperlinkcolor" val="tx"/>
                    </a:ext>
                  </a:extLst>
                </a:hlinkClick>
              </a:rPr>
              <a:t>https://ngdc.cncb.ac.cn/ncov/?lang=en</a:t>
            </a:r>
            <a:endParaRPr lang="en-US" sz="2000" dirty="0"/>
          </a:p>
          <a:p>
            <a:pPr marL="342900" indent="-342900">
              <a:buFont typeface="Arial" panose="020B0604020202020204" pitchFamily="34" charset="0"/>
              <a:buChar char="•"/>
            </a:pPr>
            <a:r>
              <a:rPr lang="en-US" sz="2000" dirty="0"/>
              <a:t>Created to facilitate research and analysis of the virus, its transmission, and its impact on public health.</a:t>
            </a:r>
          </a:p>
          <a:p>
            <a:pPr marL="342900" indent="-342900">
              <a:buFont typeface="Arial" panose="020B0604020202020204" pitchFamily="34" charset="0"/>
              <a:buChar char="•"/>
            </a:pPr>
            <a:r>
              <a:rPr lang="en-US" sz="2000" dirty="0"/>
              <a:t>Includes a wide range of information, such as epidemiological data, clinical data, genomic data, and more.</a:t>
            </a:r>
          </a:p>
        </p:txBody>
      </p:sp>
    </p:spTree>
    <p:extLst>
      <p:ext uri="{BB962C8B-B14F-4D97-AF65-F5344CB8AC3E}">
        <p14:creationId xmlns:p14="http://schemas.microsoft.com/office/powerpoint/2010/main" val="267856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B488D-D360-A015-0D2C-9E6AE28AC3A7}"/>
              </a:ext>
            </a:extLst>
          </p:cNvPr>
          <p:cNvSpPr>
            <a:spLocks noGrp="1"/>
          </p:cNvSpPr>
          <p:nvPr>
            <p:ph type="title"/>
          </p:nvPr>
        </p:nvSpPr>
        <p:spPr>
          <a:xfrm>
            <a:off x="389278" y="291830"/>
            <a:ext cx="9779183" cy="704615"/>
          </a:xfrm>
        </p:spPr>
        <p:txBody>
          <a:bodyPr vert="horz" lIns="91440" tIns="45720" rIns="91440" bIns="45720" rtlCol="0" anchor="b">
            <a:normAutofit fontScale="90000"/>
          </a:bodyPr>
          <a:lstStyle/>
          <a:p>
            <a:r>
              <a:rPr lang="en-US" b="1" kern="1200" dirty="0">
                <a:latin typeface="+mj-lt"/>
                <a:ea typeface="+mj-ea"/>
                <a:cs typeface="+mj-cs"/>
              </a:rPr>
              <a:t>Location Distribution</a:t>
            </a:r>
          </a:p>
        </p:txBody>
      </p:sp>
      <p:sp>
        <p:nvSpPr>
          <p:cNvPr id="7" name="Content Placeholder 2">
            <a:extLst>
              <a:ext uri="{FF2B5EF4-FFF2-40B4-BE49-F238E27FC236}">
                <a16:creationId xmlns:a16="http://schemas.microsoft.com/office/drawing/2014/main" id="{B6A8A0A9-9BEC-53BE-E014-8871D4894383}"/>
              </a:ext>
            </a:extLst>
          </p:cNvPr>
          <p:cNvSpPr txBox="1">
            <a:spLocks/>
          </p:cNvSpPr>
          <p:nvPr/>
        </p:nvSpPr>
        <p:spPr>
          <a:xfrm>
            <a:off x="9789097" y="3269237"/>
            <a:ext cx="1806274" cy="124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location distributions are largely unbalanced.</a:t>
            </a:r>
            <a:endParaRPr lang="en-US" b="1" dirty="0"/>
          </a:p>
          <a:p>
            <a:pPr marL="342900" indent="-34290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2BC6311D-C2EF-E48A-D55B-BD2DB10479A6}"/>
              </a:ext>
            </a:extLst>
          </p:cNvPr>
          <p:cNvPicPr>
            <a:picLocks noChangeAspect="1"/>
          </p:cNvPicPr>
          <p:nvPr/>
        </p:nvPicPr>
        <p:blipFill>
          <a:blip r:embed="rId2"/>
          <a:stretch/>
        </p:blipFill>
        <p:spPr>
          <a:xfrm>
            <a:off x="389278" y="1221037"/>
            <a:ext cx="8667173" cy="5345131"/>
          </a:xfrm>
          <a:prstGeom prst="rect">
            <a:avLst/>
          </a:prstGeom>
          <a:noFill/>
        </p:spPr>
      </p:pic>
    </p:spTree>
    <p:extLst>
      <p:ext uri="{BB962C8B-B14F-4D97-AF65-F5344CB8AC3E}">
        <p14:creationId xmlns:p14="http://schemas.microsoft.com/office/powerpoint/2010/main" val="61823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6B488D-D360-A015-0D2C-9E6AE28AC3A7}"/>
              </a:ext>
            </a:extLst>
          </p:cNvPr>
          <p:cNvSpPr>
            <a:spLocks noGrp="1"/>
          </p:cNvSpPr>
          <p:nvPr>
            <p:ph type="title"/>
          </p:nvPr>
        </p:nvSpPr>
        <p:spPr>
          <a:xfrm>
            <a:off x="389278" y="291830"/>
            <a:ext cx="9779183" cy="704615"/>
          </a:xfrm>
        </p:spPr>
        <p:txBody>
          <a:bodyPr vert="horz" lIns="91440" tIns="45720" rIns="91440" bIns="45720" rtlCol="0" anchor="b">
            <a:normAutofit fontScale="90000"/>
          </a:bodyPr>
          <a:lstStyle/>
          <a:p>
            <a:r>
              <a:rPr lang="en-US" b="1" kern="1200" dirty="0">
                <a:latin typeface="+mj-lt"/>
                <a:ea typeface="+mj-ea"/>
                <a:cs typeface="+mj-cs"/>
              </a:rPr>
              <a:t>Location Distribution</a:t>
            </a:r>
          </a:p>
        </p:txBody>
      </p:sp>
      <p:sp>
        <p:nvSpPr>
          <p:cNvPr id="7" name="Content Placeholder 2">
            <a:extLst>
              <a:ext uri="{FF2B5EF4-FFF2-40B4-BE49-F238E27FC236}">
                <a16:creationId xmlns:a16="http://schemas.microsoft.com/office/drawing/2014/main" id="{B6A8A0A9-9BEC-53BE-E014-8871D4894383}"/>
              </a:ext>
            </a:extLst>
          </p:cNvPr>
          <p:cNvSpPr txBox="1">
            <a:spLocks/>
          </p:cNvSpPr>
          <p:nvPr/>
        </p:nvSpPr>
        <p:spPr>
          <a:xfrm>
            <a:off x="9789097" y="3269237"/>
            <a:ext cx="1806274" cy="124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location distributions are largely unbalanced.</a:t>
            </a:r>
            <a:endParaRPr lang="en-US" b="1" dirty="0"/>
          </a:p>
          <a:p>
            <a:pPr marL="342900" indent="-34290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A12BA151-B0A9-8901-D82F-40B38AE0048D}"/>
              </a:ext>
            </a:extLst>
          </p:cNvPr>
          <p:cNvPicPr>
            <a:picLocks noChangeAspect="1"/>
          </p:cNvPicPr>
          <p:nvPr/>
        </p:nvPicPr>
        <p:blipFill>
          <a:blip r:embed="rId2"/>
          <a:srcRect/>
          <a:stretch/>
        </p:blipFill>
        <p:spPr>
          <a:xfrm>
            <a:off x="486554" y="1229908"/>
            <a:ext cx="8637990" cy="5190346"/>
          </a:xfrm>
          <a:prstGeom prst="rect">
            <a:avLst/>
          </a:prstGeom>
        </p:spPr>
      </p:pic>
    </p:spTree>
    <p:extLst>
      <p:ext uri="{BB962C8B-B14F-4D97-AF65-F5344CB8AC3E}">
        <p14:creationId xmlns:p14="http://schemas.microsoft.com/office/powerpoint/2010/main" val="293178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ADD3-EA62-EF42-EDAA-5EEE93B3E475}"/>
              </a:ext>
            </a:extLst>
          </p:cNvPr>
          <p:cNvSpPr>
            <a:spLocks noGrp="1"/>
          </p:cNvSpPr>
          <p:nvPr>
            <p:ph type="title"/>
          </p:nvPr>
        </p:nvSpPr>
        <p:spPr/>
        <p:txBody>
          <a:bodyPr/>
          <a:lstStyle/>
          <a:p>
            <a:r>
              <a:rPr lang="en-US" dirty="0"/>
              <a:t>The Dataset – </a:t>
            </a:r>
            <a:r>
              <a:rPr lang="en-US" dirty="0" err="1"/>
              <a:t>EpiCoV</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
          </p:nvPr>
        </p:nvSpPr>
        <p:spPr/>
        <p:txBody>
          <a:bodyPr/>
          <a:lstStyle/>
          <a:p>
            <a:pPr marL="342900" indent="-342900">
              <a:buFont typeface="Arial" panose="020B0604020202020204" pitchFamily="34" charset="0"/>
              <a:buChar char="•"/>
            </a:pPr>
            <a:r>
              <a:rPr lang="en-US" sz="2000" dirty="0"/>
              <a:t>EpiCoV19 is a comprehensive collection of data related to the COVID-19 pandemic caused by the SARS-CoV-2 virus – </a:t>
            </a:r>
            <a:r>
              <a:rPr lang="en-US" sz="2000" dirty="0">
                <a:hlinkClick r:id="rId3">
                  <a:extLst>
                    <a:ext uri="{A12FA001-AC4F-418D-AE19-62706E023703}">
                      <ahyp:hlinkClr xmlns:ahyp="http://schemas.microsoft.com/office/drawing/2018/hyperlinkcolor" val="tx"/>
                    </a:ext>
                  </a:extLst>
                </a:hlinkClick>
              </a:rPr>
              <a:t>https://gisaid.org/</a:t>
            </a:r>
            <a:endParaRPr lang="en-US" sz="2000" dirty="0"/>
          </a:p>
          <a:p>
            <a:pPr marL="342900" indent="-342900">
              <a:buFont typeface="Arial" panose="020B0604020202020204" pitchFamily="34" charset="0"/>
              <a:buChar char="•"/>
            </a:pPr>
            <a:r>
              <a:rPr lang="en-US" sz="2000" dirty="0"/>
              <a:t>Used with permission  (</a:t>
            </a:r>
            <a:r>
              <a:rPr lang="en-US" sz="2000" dirty="0" err="1"/>
              <a:t>doi</a:t>
            </a:r>
            <a:r>
              <a:rPr lang="en-US" sz="2000" dirty="0"/>
              <a:t>: 10.55876/gis8.231206fs) </a:t>
            </a:r>
            <a:r>
              <a:rPr lang="en-US" sz="2000" dirty="0">
                <a:hlinkClick r:id="rId4">
                  <a:extLst>
                    <a:ext uri="{A12FA001-AC4F-418D-AE19-62706E023703}">
                      <ahyp:hlinkClr xmlns:ahyp="http://schemas.microsoft.com/office/drawing/2018/hyperlinkcolor" val="tx"/>
                    </a:ext>
                  </a:extLst>
                </a:hlinkClick>
              </a:rPr>
              <a:t>https://epicov.org/epi3/epi_set/231206fs</a:t>
            </a:r>
            <a:endParaRPr lang="en-US" sz="2000" dirty="0"/>
          </a:p>
          <a:p>
            <a:pPr marL="342900" indent="-342900">
              <a:buFont typeface="Arial" panose="020B0604020202020204" pitchFamily="34" charset="0"/>
              <a:buChar char="•"/>
            </a:pPr>
            <a:r>
              <a:rPr lang="en-US" sz="2000" b="1" dirty="0"/>
              <a:t>FASTA dataset is 230GB!!</a:t>
            </a:r>
          </a:p>
          <a:p>
            <a:pPr marL="342900" indent="-342900">
              <a:buFont typeface="Arial" panose="020B0604020202020204" pitchFamily="34" charset="0"/>
              <a:buChar char="•"/>
            </a:pPr>
            <a:r>
              <a:rPr lang="en-US" sz="2000" dirty="0"/>
              <a:t>Drawback is that either the entire dataset must be downloaded or in sets of maximum 10000 samples.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81653966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8" id="{A3E13624-78E0-499D-9103-8D9BBECE4DE3}" vid="{72FBCE07-C2C1-4F6F-AD2F-A2064AA649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D8BD1E-1C31-46C6-A542-34F65A9C5677}">
  <ds:schemaRefs>
    <ds:schemaRef ds:uri="http://schemas.microsoft.com/sharepoint/v3/contenttype/forms"/>
  </ds:schemaRefs>
</ds:datastoreItem>
</file>

<file path=customXml/itemProps2.xml><?xml version="1.0" encoding="utf-8"?>
<ds:datastoreItem xmlns:ds="http://schemas.openxmlformats.org/officeDocument/2006/customXml" ds:itemID="{2BEA3911-96E9-4BAE-9A97-4E6F6EFBD25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BFDF83D-5548-4EDC-A110-9A8571CB54C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421</TotalTime>
  <Words>1138</Words>
  <Application>Microsoft Office PowerPoint</Application>
  <PresentationFormat>Widescreen</PresentationFormat>
  <Paragraphs>187</Paragraphs>
  <Slides>31</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DM Sans Bold</vt:lpstr>
      <vt:lpstr>Söhne</vt:lpstr>
      <vt:lpstr>Tenorite</vt:lpstr>
      <vt:lpstr>Custom</vt:lpstr>
      <vt:lpstr>Genome Sequencing AI/ML Model</vt:lpstr>
      <vt:lpstr>Aim</vt:lpstr>
      <vt:lpstr>Concept</vt:lpstr>
      <vt:lpstr>Example</vt:lpstr>
      <vt:lpstr>Stakeholder Buy In</vt:lpstr>
      <vt:lpstr>The Dataset – RCoV19</vt:lpstr>
      <vt:lpstr>Location Distribution</vt:lpstr>
      <vt:lpstr>Location Distribution</vt:lpstr>
      <vt:lpstr>The Dataset – EpiCoV</vt:lpstr>
      <vt:lpstr>EpiCoV – Some Quick Facts</vt:lpstr>
      <vt:lpstr>Location Distribution </vt:lpstr>
      <vt:lpstr>Software System</vt:lpstr>
      <vt:lpstr>System Flow Diagram</vt:lpstr>
      <vt:lpstr>Functional Requirements</vt:lpstr>
      <vt:lpstr>Non-Functional Requirements</vt:lpstr>
      <vt:lpstr>UI Demo</vt:lpstr>
      <vt:lpstr>UI Demo</vt:lpstr>
      <vt:lpstr>UI Demo</vt:lpstr>
      <vt:lpstr>UI Demo</vt:lpstr>
      <vt:lpstr>Backend and ML Model</vt:lpstr>
      <vt:lpstr>Data Preprocessing</vt:lpstr>
      <vt:lpstr>ML Model</vt:lpstr>
      <vt:lpstr>Classifier Models</vt:lpstr>
      <vt:lpstr>Classifier Accuracy Comparison</vt:lpstr>
      <vt:lpstr>Random Forest Classifier Accuracy</vt:lpstr>
      <vt:lpstr>Lineage Analysis</vt:lpstr>
      <vt:lpstr>Lineage Analysis</vt:lpstr>
      <vt:lpstr>Lineage Analysis</vt:lpstr>
      <vt:lpstr>Timeline</vt:lpstr>
      <vt:lpstr>Challenges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Jewel Benny</dc:creator>
  <cp:lastModifiedBy>Jewel Benny</cp:lastModifiedBy>
  <cp:revision>95</cp:revision>
  <dcterms:created xsi:type="dcterms:W3CDTF">2023-10-29T18:22:35Z</dcterms:created>
  <dcterms:modified xsi:type="dcterms:W3CDTF">2023-12-09T12:00:44Z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