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979d2f5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979d2f5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9572b3d1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9572b3d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9572b3d1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9572b3d1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</a:t>
            </a:r>
            <a:r>
              <a:rPr lang="en"/>
              <a:t>customize the behavior of HTTP requests and responses by adding pre-processing and post-processing logic.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9572b3d1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9572b3d1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9572b3d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9572b3d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37925"/>
            <a:ext cx="3435300" cy="469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79"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79"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79"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highlight>
                  <a:srgbClr val="00FF00"/>
                </a:highlight>
              </a:rPr>
              <a:t>@SpringBootApplication</a:t>
            </a:r>
            <a:endParaRPr sz="1679">
              <a:highlight>
                <a:srgbClr val="00FF00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highlight>
                  <a:srgbClr val="00FF00"/>
                </a:highlight>
              </a:rPr>
              <a:t>@Configuration</a:t>
            </a:r>
            <a:endParaRPr sz="1679">
              <a:highlight>
                <a:srgbClr val="00FF00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highlight>
                  <a:srgbClr val="00FF00"/>
                </a:highlight>
              </a:rPr>
              <a:t>@</a:t>
            </a:r>
            <a:r>
              <a:rPr lang="en" sz="1679">
                <a:highlight>
                  <a:srgbClr val="00FF00"/>
                </a:highlight>
              </a:rPr>
              <a:t>EnableAutoConfiguration</a:t>
            </a:r>
            <a:endParaRPr sz="1679">
              <a:highlight>
                <a:srgbClr val="00FF00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highlight>
                  <a:srgbClr val="00FF00"/>
                </a:highlight>
              </a:rPr>
              <a:t>@ComponentScan</a:t>
            </a:r>
            <a:endParaRPr sz="1679"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highlight>
                  <a:srgbClr val="00FF00"/>
                </a:highlight>
              </a:rPr>
              <a:t>@Component</a:t>
            </a:r>
            <a:endParaRPr sz="1679"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highlight>
                  <a:srgbClr val="00FF00"/>
                </a:highlight>
              </a:rPr>
              <a:t>@Primary</a:t>
            </a:r>
            <a:endParaRPr sz="1679"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highlight>
                  <a:srgbClr val="00FF00"/>
                </a:highlight>
              </a:rPr>
              <a:t>@Qualifier</a:t>
            </a:r>
            <a:endParaRPr sz="1679"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highlight>
                  <a:srgbClr val="00FF00"/>
                </a:highlight>
              </a:rPr>
              <a:t>@Bean</a:t>
            </a:r>
            <a:endParaRPr sz="1679"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highlight>
                  <a:srgbClr val="00FF00"/>
                </a:highlight>
              </a:rPr>
              <a:t>@Autowired</a:t>
            </a:r>
            <a:endParaRPr sz="16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/>
              <a:t>@Value</a:t>
            </a:r>
            <a:endParaRPr sz="16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/>
              <a:t>@Service</a:t>
            </a:r>
            <a:endParaRPr sz="16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/>
              <a:t>@Repository</a:t>
            </a:r>
            <a:endParaRPr sz="16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/>
              <a:t>—- </a:t>
            </a:r>
            <a:r>
              <a:rPr lang="en" sz="1679">
                <a:highlight>
                  <a:schemeClr val="accent1"/>
                </a:highlight>
              </a:rPr>
              <a:t>Http Request Specific</a:t>
            </a:r>
            <a:r>
              <a:rPr lang="en" sz="1679"/>
              <a:t>—---</a:t>
            </a:r>
            <a:endParaRPr sz="16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79"/>
              <a:t>@RestController</a:t>
            </a:r>
            <a:endParaRPr sz="16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79"/>
              <a:t>@Controller</a:t>
            </a:r>
            <a:endParaRPr sz="16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79"/>
              <a:t>@ResponseBody</a:t>
            </a:r>
            <a:endParaRPr sz="16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/>
              <a:t>@RequestHeader</a:t>
            </a:r>
            <a:endParaRPr sz="1679"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4572000" y="744575"/>
            <a:ext cx="3435300" cy="42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/>
              <a:t>@RequestMapping</a:t>
            </a:r>
            <a:endParaRPr sz="16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/>
              <a:t>	@GetMapping</a:t>
            </a:r>
            <a:endParaRPr sz="16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/>
              <a:t>	@PostMapping</a:t>
            </a:r>
            <a:endParaRPr sz="16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/>
              <a:t>	@PutMapping</a:t>
            </a:r>
            <a:endParaRPr sz="16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/>
              <a:t>	@DeleteMapping</a:t>
            </a:r>
            <a:endParaRPr sz="16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/>
              <a:t>	@PatchMapping</a:t>
            </a:r>
            <a:endParaRPr sz="16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/>
              <a:t>—--</a:t>
            </a:r>
            <a:r>
              <a:rPr lang="en" sz="1679">
                <a:solidFill>
                  <a:srgbClr val="073763"/>
                </a:solidFill>
                <a:highlight>
                  <a:schemeClr val="accent4"/>
                </a:highlight>
              </a:rPr>
              <a:t>JPA-Specific</a:t>
            </a:r>
            <a:r>
              <a:rPr lang="en" sz="1679"/>
              <a:t>—--------</a:t>
            </a:r>
            <a:endParaRPr sz="16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/>
              <a:t>@Entity</a:t>
            </a:r>
            <a:endParaRPr sz="16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/>
              <a:t>@Table</a:t>
            </a:r>
            <a:endParaRPr sz="16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/>
              <a:t>@Id</a:t>
            </a:r>
            <a:endParaRPr sz="16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/>
              <a:t>@GeneratedValue</a:t>
            </a:r>
            <a:endParaRPr sz="16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/>
              <a:t>@Column</a:t>
            </a:r>
            <a:endParaRPr sz="16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/>
              <a:t>@OneToOne</a:t>
            </a:r>
            <a:endParaRPr sz="16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/>
              <a:t>@OneToMany</a:t>
            </a:r>
            <a:endParaRPr sz="16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/>
              <a:t>@ManyToOne</a:t>
            </a:r>
            <a:endParaRPr sz="16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/>
              <a:t>@ManyToMany</a:t>
            </a:r>
            <a:endParaRPr sz="16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/>
              <a:t>@JoinColumn</a:t>
            </a:r>
            <a:endParaRPr sz="16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/>
              <a:t>@Query</a:t>
            </a:r>
            <a:endParaRPr sz="167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30150" y="46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@RestController</a:t>
            </a:r>
            <a:endParaRPr sz="38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is used to define a </a:t>
            </a:r>
            <a:r>
              <a:rPr b="1" lang="en"/>
              <a:t>RESTful web service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</a:t>
            </a:r>
            <a:r>
              <a:rPr lang="en"/>
              <a:t> indicates that the class will handle incoming HTTP requests and produce HTTP responses.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Automatically converts the response data into the desired format (e.g., JSON or XML) based on the Accept header provided by the client.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Response appropriate </a:t>
            </a:r>
            <a:r>
              <a:rPr b="1" lang="en"/>
              <a:t>status code</a:t>
            </a:r>
            <a:r>
              <a:rPr lang="en"/>
              <a:t>, </a:t>
            </a:r>
            <a:r>
              <a:rPr b="1" lang="en"/>
              <a:t>headers,</a:t>
            </a:r>
            <a:r>
              <a:rPr lang="en"/>
              <a:t> and </a:t>
            </a:r>
            <a:r>
              <a:rPr b="1" lang="en"/>
              <a:t>response body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Http Requests are Intercepted in Spring Boot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524550" y="1307000"/>
            <a:ext cx="2534400" cy="400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Incoming HTTP requests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2710800" y="2660575"/>
            <a:ext cx="1983000" cy="400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DispatcherServlet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5058950" y="2660275"/>
            <a:ext cx="18189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FF"/>
                </a:highlight>
              </a:rPr>
              <a:t>F</a:t>
            </a:r>
            <a:r>
              <a:rPr lang="en">
                <a:highlight>
                  <a:srgbClr val="00FFFF"/>
                </a:highlight>
              </a:rPr>
              <a:t>ront controller</a:t>
            </a:r>
            <a:endParaRPr>
              <a:highlight>
                <a:srgbClr val="00FFFF"/>
              </a:highlight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627400" y="3922175"/>
            <a:ext cx="1983000" cy="400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cxnSp>
        <p:nvCxnSpPr>
          <p:cNvPr id="72" name="Google Shape;72;p15"/>
          <p:cNvCxnSpPr>
            <a:stCxn id="70" idx="1"/>
            <a:endCxn id="69" idx="3"/>
          </p:cNvCxnSpPr>
          <p:nvPr/>
        </p:nvCxnSpPr>
        <p:spPr>
          <a:xfrm flipH="1">
            <a:off x="4693850" y="2860375"/>
            <a:ext cx="365100" cy="6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5"/>
          <p:cNvSpPr/>
          <p:nvPr/>
        </p:nvSpPr>
        <p:spPr>
          <a:xfrm>
            <a:off x="2912175" y="1664550"/>
            <a:ext cx="327900" cy="99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2990025" y="2971950"/>
            <a:ext cx="327900" cy="906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3866325" y="1709400"/>
            <a:ext cx="253500" cy="996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3829125" y="3060800"/>
            <a:ext cx="327900" cy="906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 rot="4678972">
            <a:off x="1551328" y="2314072"/>
            <a:ext cx="695952" cy="1511355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468350" y="3567750"/>
            <a:ext cx="23319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E599"/>
                </a:highlight>
              </a:rPr>
              <a:t>Pre-handler interceptors</a:t>
            </a:r>
            <a:endParaRPr>
              <a:highlight>
                <a:srgbClr val="FFE599"/>
              </a:highlight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783250" y="4169475"/>
            <a:ext cx="28179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Post-handler interceptors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80"/>
              <a:t>Controller Layers - API</a:t>
            </a:r>
            <a:endParaRPr sz="38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80"/>
              <a:t>Service Layer - </a:t>
            </a:r>
            <a:r>
              <a:rPr lang="en" sz="3880"/>
              <a:t>Business</a:t>
            </a:r>
            <a:r>
              <a:rPr lang="en" sz="3880"/>
              <a:t>  Logic</a:t>
            </a:r>
            <a:endParaRPr sz="38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80"/>
              <a:t>Repository Layer - Database Access</a:t>
            </a:r>
            <a:endParaRPr sz="3880"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DispatcherServlet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90600" y="1152475"/>
            <a:ext cx="8520600" cy="34164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DispatcherServlet is the front controller of the Spring Web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</a:t>
            </a:r>
            <a:r>
              <a:rPr lang="en"/>
              <a:t>entral entry point for all incoming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DispatcherServlet uses the registered HandlerMapping beans to map the request to a specific controller and handler method based on the request URL.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Before invoking the actual handler method, the DispatcherServlet calls the configured interceptors. These interceptors can perform pre-processing tasks or modify the request/response before it reaches the controller.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Commands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mvn clean install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