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3" r:id="rId9"/>
    <p:sldId id="281" r:id="rId10"/>
    <p:sldId id="288" r:id="rId11"/>
    <p:sldId id="264" r:id="rId12"/>
    <p:sldId id="266" r:id="rId13"/>
    <p:sldId id="267" r:id="rId14"/>
    <p:sldId id="268" r:id="rId15"/>
    <p:sldId id="269" r:id="rId16"/>
    <p:sldId id="270" r:id="rId17"/>
    <p:sldId id="262" r:id="rId18"/>
    <p:sldId id="284" r:id="rId19"/>
    <p:sldId id="285" r:id="rId20"/>
    <p:sldId id="286" r:id="rId21"/>
    <p:sldId id="287" r:id="rId22"/>
    <p:sldId id="282" r:id="rId23"/>
    <p:sldId id="283" r:id="rId24"/>
    <p:sldId id="271" r:id="rId25"/>
    <p:sldId id="274" r:id="rId26"/>
    <p:sldId id="275" r:id="rId27"/>
    <p:sldId id="276" r:id="rId28"/>
    <p:sldId id="277" r:id="rId29"/>
    <p:sldId id="278" r:id="rId30"/>
    <p:sldId id="279" r:id="rId31"/>
    <p:sldId id="280" r:id="rId32"/>
    <p:sldId id="272" r:id="rId33"/>
    <p:sldId id="273" r:id="rId34"/>
    <p:sldId id="2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Mobile Application Development Lab</a:t>
            </a:r>
            <a:br>
              <a:rPr lang="en-US" dirty="0"/>
            </a:br>
            <a:r>
              <a:rPr lang="en-US" sz="4000" dirty="0"/>
              <a:t>Course Code: CSE-3212</a:t>
            </a:r>
            <a:endParaRPr lang="en-US" sz="40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Encapsulation</a:t>
            </a:r>
            <a:endParaRPr lang="en-US"/>
          </a:p>
        </p:txBody>
      </p:sp>
      <p:sp>
        <p:nvSpPr>
          <p:cNvPr id="5" name="Text Box 4"/>
          <p:cNvSpPr txBox="1"/>
          <p:nvPr/>
        </p:nvSpPr>
        <p:spPr>
          <a:xfrm>
            <a:off x="838200" y="1691005"/>
            <a:ext cx="10968355" cy="3538220"/>
          </a:xfrm>
          <a:prstGeom prst="rect">
            <a:avLst/>
          </a:prstGeom>
          <a:noFill/>
        </p:spPr>
        <p:txBody>
          <a:bodyPr wrap="square" rtlCol="0">
            <a:spAutoFit/>
          </a:bodyPr>
          <a:p>
            <a:pPr marL="457200" indent="-457200" algn="l">
              <a:buFont typeface="Arial" panose="020B0604020202020204" pitchFamily="34" charset="0"/>
              <a:buChar char="•"/>
            </a:pPr>
            <a:r>
              <a:rPr lang="en-US" sz="2800"/>
              <a:t>Encapsulation is one of the core principles of Object-Oriented Programming (OOP) that aims to bundle data and methods together within a class</a:t>
            </a:r>
            <a:endParaRPr lang="en-US" sz="2800"/>
          </a:p>
          <a:p>
            <a:pPr marL="457200" indent="-457200" algn="l">
              <a:buFont typeface="Arial" panose="020B0604020202020204" pitchFamily="34" charset="0"/>
              <a:buChar char="•"/>
            </a:pPr>
            <a:r>
              <a:rPr lang="en-US" sz="2800" u="sng"/>
              <a:t>Hiding the internal implementation</a:t>
            </a:r>
            <a:r>
              <a:rPr lang="en-US" sz="2800"/>
              <a:t> details from external access. </a:t>
            </a:r>
            <a:endParaRPr lang="en-US" sz="2800"/>
          </a:p>
          <a:p>
            <a:pPr marL="457200" indent="-457200" algn="l">
              <a:buFont typeface="Arial" panose="020B0604020202020204" pitchFamily="34" charset="0"/>
              <a:buChar char="•"/>
            </a:pPr>
            <a:r>
              <a:rPr lang="en-US" sz="2800"/>
              <a:t>It provides </a:t>
            </a:r>
            <a:r>
              <a:rPr lang="en-US" sz="2800" u="sng"/>
              <a:t>control over access to the class members</a:t>
            </a:r>
            <a:r>
              <a:rPr lang="en-US" sz="2800"/>
              <a:t> and promotes data integrity and security. </a:t>
            </a:r>
            <a:endParaRPr lang="en-US" sz="2800"/>
          </a:p>
          <a:p>
            <a:pPr marL="457200" indent="-457200" algn="l">
              <a:buFont typeface="Arial" panose="020B0604020202020204" pitchFamily="34" charset="0"/>
              <a:buChar char="•"/>
            </a:pPr>
            <a:r>
              <a:rPr lang="en-US" sz="2800"/>
              <a:t>In Java, encapsulation is achieved through the use of </a:t>
            </a:r>
            <a:r>
              <a:rPr lang="en-US" sz="2800" u="sng"/>
              <a:t>access modifiers and getter/setter methods.</a:t>
            </a:r>
            <a:endParaRPr lang="en-US" sz="2800" u="sng"/>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Polymorphism </a:t>
            </a:r>
            <a:endParaRPr lang="en-US"/>
          </a:p>
        </p:txBody>
      </p:sp>
      <p:sp>
        <p:nvSpPr>
          <p:cNvPr id="5" name="Text Box 4"/>
          <p:cNvSpPr txBox="1"/>
          <p:nvPr/>
        </p:nvSpPr>
        <p:spPr>
          <a:xfrm>
            <a:off x="838200" y="1691005"/>
            <a:ext cx="10968355" cy="3538220"/>
          </a:xfrm>
          <a:prstGeom prst="rect">
            <a:avLst/>
          </a:prstGeom>
          <a:noFill/>
        </p:spPr>
        <p:txBody>
          <a:bodyPr wrap="square" rtlCol="0">
            <a:spAutoFit/>
          </a:bodyPr>
          <a:p>
            <a:pPr marL="457200" indent="-457200" algn="l">
              <a:buFont typeface="Arial" panose="020B0604020202020204" pitchFamily="34" charset="0"/>
              <a:buChar char="•"/>
            </a:pPr>
            <a:r>
              <a:rPr lang="en-US" sz="2800"/>
              <a:t>Polymorphism in object-oriented programming (OOP) refers to the </a:t>
            </a:r>
            <a:r>
              <a:rPr lang="en-US" sz="2800" u="sng"/>
              <a:t>ability of objects of different classes to be treated as objects of a common superclass. </a:t>
            </a:r>
            <a:endParaRPr lang="en-US" sz="2800" u="sng"/>
          </a:p>
          <a:p>
            <a:pPr marL="457200" indent="-457200" algn="l">
              <a:buFont typeface="Arial" panose="020B0604020202020204" pitchFamily="34" charset="0"/>
              <a:buChar char="•"/>
            </a:pPr>
            <a:r>
              <a:rPr lang="en-US" sz="2800"/>
              <a:t>In Java, polymorphism is achieved through </a:t>
            </a:r>
            <a:r>
              <a:rPr lang="en-US" sz="2800" u="sng"/>
              <a:t>method overriding</a:t>
            </a:r>
            <a:r>
              <a:rPr lang="en-US" sz="2800"/>
              <a:t> and </a:t>
            </a:r>
            <a:r>
              <a:rPr lang="en-US" sz="2800" u="sng"/>
              <a:t>method overloading.</a:t>
            </a: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Method overriding</a:t>
            </a:r>
            <a:endParaRPr lang="en-US"/>
          </a:p>
        </p:txBody>
      </p:sp>
      <p:sp>
        <p:nvSpPr>
          <p:cNvPr id="6" name="Text Box 5"/>
          <p:cNvSpPr txBox="1"/>
          <p:nvPr/>
        </p:nvSpPr>
        <p:spPr>
          <a:xfrm>
            <a:off x="838200" y="2026920"/>
            <a:ext cx="10828655" cy="3969385"/>
          </a:xfrm>
          <a:prstGeom prst="rect">
            <a:avLst/>
          </a:prstGeom>
          <a:noFill/>
        </p:spPr>
        <p:txBody>
          <a:bodyPr wrap="square" rtlCol="0">
            <a:spAutoFit/>
          </a:bodyPr>
          <a:p>
            <a:pPr marL="457200" indent="-457200" algn="l">
              <a:buFont typeface="Arial" panose="020B0604020202020204" pitchFamily="34" charset="0"/>
              <a:buChar char="•"/>
            </a:pPr>
            <a:r>
              <a:rPr lang="en-US" sz="2800"/>
              <a:t>Method overriding allows a </a:t>
            </a:r>
            <a:r>
              <a:rPr lang="en-US" sz="2800" u="sng"/>
              <a:t>subclass to provide a specific  implementation of a method</a:t>
            </a:r>
            <a:r>
              <a:rPr lang="en-US" sz="2800"/>
              <a:t> that is already defined in its superclass. </a:t>
            </a: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r>
              <a:rPr lang="en-US" sz="2800"/>
              <a:t>The overridden method in the subclass can have the same name, return type, and parameters as the method in the superclass. </a:t>
            </a: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r>
              <a:rPr lang="en-US" sz="2800"/>
              <a:t>When a method is called on an object, J</a:t>
            </a:r>
            <a:r>
              <a:rPr lang="en-US" sz="2800" u="sng"/>
              <a:t>ava determines the actual </a:t>
            </a:r>
            <a:endParaRPr lang="en-US" sz="2800" u="sng"/>
          </a:p>
          <a:p>
            <a:pPr marL="457200" indent="-457200" algn="l">
              <a:buFont typeface="Arial" panose="020B0604020202020204" pitchFamily="34" charset="0"/>
              <a:buChar char="•"/>
            </a:pPr>
            <a:r>
              <a:rPr lang="en-US" sz="2800" u="sng"/>
              <a:t>type of the object at runtime</a:t>
            </a:r>
            <a:r>
              <a:rPr lang="en-US" sz="2800"/>
              <a:t> and invokes the appropriate overridden </a:t>
            </a:r>
            <a:endParaRPr lang="en-US" sz="2800"/>
          </a:p>
          <a:p>
            <a:pPr marL="457200" indent="-457200" algn="l">
              <a:buFont typeface="Arial" panose="020B0604020202020204" pitchFamily="34" charset="0"/>
              <a:buChar char="•"/>
            </a:pPr>
            <a:r>
              <a:rPr lang="en-US" sz="2800"/>
              <a:t>method.</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Method overloading</a:t>
            </a:r>
            <a:endParaRPr lang="en-US"/>
          </a:p>
        </p:txBody>
      </p:sp>
      <p:sp>
        <p:nvSpPr>
          <p:cNvPr id="6" name="Text Box 5"/>
          <p:cNvSpPr txBox="1"/>
          <p:nvPr/>
        </p:nvSpPr>
        <p:spPr>
          <a:xfrm>
            <a:off x="838200" y="2026920"/>
            <a:ext cx="10828655" cy="3538220"/>
          </a:xfrm>
          <a:prstGeom prst="rect">
            <a:avLst/>
          </a:prstGeom>
          <a:noFill/>
        </p:spPr>
        <p:txBody>
          <a:bodyPr wrap="square" rtlCol="0">
            <a:spAutoFit/>
          </a:bodyPr>
          <a:p>
            <a:pPr marL="457200" indent="-457200" algn="l">
              <a:buFont typeface="Arial" panose="020B0604020202020204" pitchFamily="34" charset="0"/>
              <a:buChar char="•"/>
            </a:pPr>
            <a:r>
              <a:rPr lang="en-US" sz="2800"/>
              <a:t>Method overloading, on the other hand, allows multiple methods with the</a:t>
            </a:r>
            <a:r>
              <a:rPr lang="en-US" sz="2800" u="sng"/>
              <a:t> same name but different parameters</a:t>
            </a:r>
            <a:r>
              <a:rPr lang="en-US" sz="2800"/>
              <a:t> to co-exist in the same class. </a:t>
            </a: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r>
              <a:rPr lang="en-US" sz="2800"/>
              <a:t>The methods must have different parameter lists, which can differ in the number of parameters, types of parameters, or both. </a:t>
            </a: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r>
              <a:rPr lang="en-US" sz="2800"/>
              <a:t>When a method is called, Java determines the </a:t>
            </a:r>
            <a:r>
              <a:rPr lang="en-US" sz="2800" u="sng"/>
              <a:t>best match</a:t>
            </a:r>
            <a:r>
              <a:rPr lang="en-US" sz="2800"/>
              <a:t> for the method </a:t>
            </a:r>
            <a:r>
              <a:rPr lang="en-US" sz="2800" u="sng"/>
              <a:t>based on the arguments provided.</a:t>
            </a:r>
            <a:endParaRPr lang="en-US" sz="2800" u="sng"/>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sym typeface="+mn-ea"/>
              </a:rPr>
              <a:t>Inheritance </a:t>
            </a:r>
            <a:endParaRPr lang="en-US">
              <a:sym typeface="+mn-ea"/>
            </a:endParaRPr>
          </a:p>
        </p:txBody>
      </p:sp>
      <p:sp>
        <p:nvSpPr>
          <p:cNvPr id="6" name="Text Box 5"/>
          <p:cNvSpPr txBox="1"/>
          <p:nvPr/>
        </p:nvSpPr>
        <p:spPr>
          <a:xfrm>
            <a:off x="838200" y="2026920"/>
            <a:ext cx="10828655" cy="2676525"/>
          </a:xfrm>
          <a:prstGeom prst="rect">
            <a:avLst/>
          </a:prstGeom>
          <a:noFill/>
        </p:spPr>
        <p:txBody>
          <a:bodyPr wrap="square" rtlCol="0">
            <a:spAutoFit/>
          </a:bodyPr>
          <a:p>
            <a:pPr marL="457200" indent="-457200" algn="l">
              <a:buFont typeface="Arial" panose="020B0604020202020204" pitchFamily="34" charset="0"/>
              <a:buChar char="•"/>
            </a:pPr>
            <a:r>
              <a:rPr lang="en-US" sz="2800"/>
              <a:t>In object-oriented programming (OOP), inheritance is a mechanism that allows a class to </a:t>
            </a:r>
            <a:r>
              <a:rPr lang="en-US" sz="2800" u="sng"/>
              <a:t>acquire properties (methods and fields) from another class. </a:t>
            </a:r>
            <a:endParaRPr lang="en-US" sz="2800" u="sng"/>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r>
              <a:rPr lang="en-US" sz="2800"/>
              <a:t>It enables the creation of a hierarchy of classes, </a:t>
            </a:r>
            <a:r>
              <a:rPr lang="en-US" sz="2800" u="sng"/>
              <a:t>where a subclass inherits the characteristics of its superclass.</a:t>
            </a:r>
            <a:endParaRPr lang="en-US" sz="2800" u="sng"/>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sym typeface="+mn-ea"/>
              </a:rPr>
              <a:t>Abstraction</a:t>
            </a:r>
            <a:endParaRPr lang="en-US" b="1">
              <a:sym typeface="+mn-ea"/>
            </a:endParaRPr>
          </a:p>
        </p:txBody>
      </p:sp>
      <p:sp>
        <p:nvSpPr>
          <p:cNvPr id="6" name="Text Box 5"/>
          <p:cNvSpPr txBox="1"/>
          <p:nvPr/>
        </p:nvSpPr>
        <p:spPr>
          <a:xfrm>
            <a:off x="838200" y="2026920"/>
            <a:ext cx="10828655" cy="3969385"/>
          </a:xfrm>
          <a:prstGeom prst="rect">
            <a:avLst/>
          </a:prstGeom>
          <a:noFill/>
        </p:spPr>
        <p:txBody>
          <a:bodyPr wrap="square" rtlCol="0">
            <a:spAutoFit/>
          </a:bodyPr>
          <a:p>
            <a:pPr marL="457200" indent="-457200" algn="l">
              <a:buFont typeface="Arial" panose="020B0604020202020204" pitchFamily="34" charset="0"/>
              <a:buChar char="•"/>
            </a:pPr>
            <a:r>
              <a:rPr lang="en-US" sz="2800"/>
              <a:t>In Java object-oriented programming (OOP), abstraction refers to the process of simplifying complex systems by representing them at a higher level of abstraction. </a:t>
            </a:r>
            <a:endParaRPr lang="en-US" sz="2800"/>
          </a:p>
          <a:p>
            <a:pPr marL="457200" indent="-457200" algn="l">
              <a:buFont typeface="Arial" panose="020B0604020202020204" pitchFamily="34" charset="0"/>
              <a:buChar char="•"/>
            </a:pPr>
            <a:endParaRPr lang="en-US" sz="2800"/>
          </a:p>
          <a:p>
            <a:pPr marL="457200" indent="-457200" algn="l">
              <a:buFont typeface="Arial" panose="020B0604020202020204" pitchFamily="34" charset="0"/>
              <a:buChar char="•"/>
            </a:pPr>
            <a:r>
              <a:rPr lang="en-US" sz="2800"/>
              <a:t>Abstraction is achieved through the use of abstract classes and interfaces</a:t>
            </a:r>
            <a:endParaRPr lang="en-US" sz="2800"/>
          </a:p>
          <a:p>
            <a:pPr marL="457200" indent="-457200" algn="l">
              <a:buFont typeface="Arial" panose="020B0604020202020204" pitchFamily="34" charset="0"/>
              <a:buChar char="•"/>
            </a:pPr>
            <a:r>
              <a:rPr lang="en-US" sz="2800"/>
              <a:t>An abstract class is a class that cannot be instantiated and is meant to be subclassed. </a:t>
            </a:r>
            <a:endParaRPr lang="en-US" sz="2800"/>
          </a:p>
          <a:p>
            <a:pPr marL="457200" indent="-457200" algn="l">
              <a:buFont typeface="Arial" panose="020B0604020202020204" pitchFamily="34" charset="0"/>
              <a:buChar char="•"/>
            </a:pPr>
            <a:r>
              <a:rPr lang="en-US" sz="2800"/>
              <a:t>It can contain both abstract and non-abstract methods.</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94740" y="3020695"/>
            <a:ext cx="10515600" cy="1325563"/>
          </a:xfrm>
        </p:spPr>
        <p:txBody>
          <a:bodyPr>
            <a:normAutofit/>
          </a:bodyPr>
          <a:p>
            <a:r>
              <a:rPr lang="en-US" sz="3600" u="sng"/>
              <a:t>Getting Started Backend Development with Spring Boot</a:t>
            </a:r>
            <a:endParaRPr lang="en-US" sz="3600" u="sng"/>
          </a:p>
        </p:txBody>
      </p:sp>
      <p:sp>
        <p:nvSpPr>
          <p:cNvPr id="5" name="Text Box 4"/>
          <p:cNvSpPr txBox="1"/>
          <p:nvPr/>
        </p:nvSpPr>
        <p:spPr>
          <a:xfrm>
            <a:off x="718185" y="1691005"/>
            <a:ext cx="10515600" cy="2245360"/>
          </a:xfrm>
          <a:prstGeom prst="rect">
            <a:avLst/>
          </a:prstGeom>
          <a:noFill/>
        </p:spPr>
        <p:txBody>
          <a:bodyPr wrap="square" rtlCol="0">
            <a:spAutoFit/>
          </a:bodyPr>
          <a:p>
            <a:endParaRPr lang="en-US" sz="2800"/>
          </a:p>
          <a:p>
            <a:endParaRPr lang="en-US" sz="2800"/>
          </a:p>
          <a:p>
            <a:endParaRPr lang="en-US" sz="2800"/>
          </a:p>
          <a:p>
            <a:endParaRPr lang="en-US" sz="2800"/>
          </a:p>
          <a:p>
            <a:endParaRPr lang="en-US" sz="2800"/>
          </a:p>
        </p:txBody>
      </p:sp>
      <p:sp>
        <p:nvSpPr>
          <p:cNvPr id="8" name="Content Placeholder 7"/>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600" u="sng"/>
              <a:t>Why spring boot?</a:t>
            </a:r>
            <a:endParaRPr lang="en-US" sz="3600" u="sng"/>
          </a:p>
        </p:txBody>
      </p:sp>
      <p:sp>
        <p:nvSpPr>
          <p:cNvPr id="5" name="Text Box 4"/>
          <p:cNvSpPr txBox="1"/>
          <p:nvPr/>
        </p:nvSpPr>
        <p:spPr>
          <a:xfrm>
            <a:off x="718185" y="1691005"/>
            <a:ext cx="10515600" cy="2245360"/>
          </a:xfrm>
          <a:prstGeom prst="rect">
            <a:avLst/>
          </a:prstGeom>
          <a:noFill/>
        </p:spPr>
        <p:txBody>
          <a:bodyPr wrap="square" rtlCol="0">
            <a:spAutoFit/>
          </a:bodyPr>
          <a:p>
            <a:endParaRPr lang="en-US" sz="2800"/>
          </a:p>
          <a:p>
            <a:endParaRPr lang="en-US" sz="2800"/>
          </a:p>
          <a:p>
            <a:endParaRPr lang="en-US" sz="2800"/>
          </a:p>
          <a:p>
            <a:endParaRPr lang="en-US" sz="2800"/>
          </a:p>
          <a:p>
            <a:endParaRPr lang="en-US" sz="2800"/>
          </a:p>
        </p:txBody>
      </p:sp>
      <p:sp>
        <p:nvSpPr>
          <p:cNvPr id="3" name="Content Placeholder 2"/>
          <p:cNvSpPr/>
          <p:nvPr>
            <p:ph idx="1"/>
          </p:nvPr>
        </p:nvSpPr>
        <p:spPr/>
        <p:txBody>
          <a:bodyPr/>
          <a:p>
            <a:r>
              <a:rPr lang="en-US"/>
              <a:t>Easy and Quick Setup</a:t>
            </a:r>
            <a:endParaRPr lang="en-US"/>
          </a:p>
          <a:p>
            <a:r>
              <a:rPr lang="en-US"/>
              <a:t>Convention over Configuration</a:t>
            </a:r>
            <a:endParaRPr lang="en-US"/>
          </a:p>
          <a:p>
            <a:r>
              <a:rPr lang="en-US"/>
              <a:t>Microservices-Friendly</a:t>
            </a:r>
            <a:endParaRPr lang="en-US"/>
          </a:p>
          <a:p>
            <a:r>
              <a:rPr lang="en-US"/>
              <a:t>Robust Ecosystem</a:t>
            </a:r>
            <a:endParaRPr lang="en-US"/>
          </a:p>
          <a:p>
            <a:r>
              <a:rPr lang="en-US"/>
              <a:t>Production-Ready Features</a:t>
            </a:r>
            <a:endParaRPr lang="en-US"/>
          </a:p>
          <a:p>
            <a:r>
              <a:rPr lang="en-US"/>
              <a:t>Strong Community and Support</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600" u="sng"/>
              <a:t>Modules of Spring Framework/ Spring Boot</a:t>
            </a:r>
            <a:endParaRPr lang="en-US" sz="3600" u="sng"/>
          </a:p>
        </p:txBody>
      </p:sp>
      <p:sp>
        <p:nvSpPr>
          <p:cNvPr id="5" name="Text Box 4"/>
          <p:cNvSpPr txBox="1"/>
          <p:nvPr/>
        </p:nvSpPr>
        <p:spPr>
          <a:xfrm>
            <a:off x="718185" y="1691005"/>
            <a:ext cx="10515600" cy="2245360"/>
          </a:xfrm>
          <a:prstGeom prst="rect">
            <a:avLst/>
          </a:prstGeom>
          <a:noFill/>
        </p:spPr>
        <p:txBody>
          <a:bodyPr wrap="square" rtlCol="0">
            <a:spAutoFit/>
          </a:bodyPr>
          <a:p>
            <a:endParaRPr lang="en-US" sz="2800"/>
          </a:p>
          <a:p>
            <a:endParaRPr lang="en-US" sz="2800"/>
          </a:p>
          <a:p>
            <a:endParaRPr lang="en-US" sz="2800"/>
          </a:p>
          <a:p>
            <a:endParaRPr lang="en-US" sz="2800"/>
          </a:p>
          <a:p>
            <a:endParaRPr lang="en-US" sz="2800"/>
          </a:p>
        </p:txBody>
      </p:sp>
      <p:pic>
        <p:nvPicPr>
          <p:cNvPr id="4" name="Content Placeholder 3" descr="module"/>
          <p:cNvPicPr>
            <a:picLocks noChangeAspect="1"/>
          </p:cNvPicPr>
          <p:nvPr>
            <p:ph idx="1"/>
          </p:nvPr>
        </p:nvPicPr>
        <p:blipFill>
          <a:blip r:embed="rId1"/>
          <a:stretch>
            <a:fillRect/>
          </a:stretch>
        </p:blipFill>
        <p:spPr>
          <a:xfrm>
            <a:off x="2030730" y="1782445"/>
            <a:ext cx="8807450" cy="49580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600" u="sng"/>
              <a:t>MVC Architecture of Spring Boot</a:t>
            </a:r>
            <a:endParaRPr lang="en-US" sz="3600" u="sng"/>
          </a:p>
        </p:txBody>
      </p:sp>
      <p:sp>
        <p:nvSpPr>
          <p:cNvPr id="5" name="Text Box 4"/>
          <p:cNvSpPr txBox="1"/>
          <p:nvPr/>
        </p:nvSpPr>
        <p:spPr>
          <a:xfrm>
            <a:off x="718185" y="1691005"/>
            <a:ext cx="10515600" cy="2245360"/>
          </a:xfrm>
          <a:prstGeom prst="rect">
            <a:avLst/>
          </a:prstGeom>
          <a:noFill/>
        </p:spPr>
        <p:txBody>
          <a:bodyPr wrap="square" rtlCol="0">
            <a:spAutoFit/>
          </a:bodyPr>
          <a:p>
            <a:endParaRPr lang="en-US" sz="2800"/>
          </a:p>
          <a:p>
            <a:endParaRPr lang="en-US" sz="2800"/>
          </a:p>
          <a:p>
            <a:endParaRPr lang="en-US" sz="2800"/>
          </a:p>
          <a:p>
            <a:endParaRPr lang="en-US" sz="2800"/>
          </a:p>
          <a:p>
            <a:endParaRPr lang="en-US" sz="2800"/>
          </a:p>
        </p:txBody>
      </p:sp>
      <p:pic>
        <p:nvPicPr>
          <p:cNvPr id="7" name="Content Placeholder 6" descr="archi"/>
          <p:cNvPicPr>
            <a:picLocks noChangeAspect="1"/>
          </p:cNvPicPr>
          <p:nvPr>
            <p:ph idx="1"/>
          </p:nvPr>
        </p:nvPicPr>
        <p:blipFill>
          <a:blip r:embed="rId1"/>
          <a:stretch>
            <a:fillRect/>
          </a:stretch>
        </p:blipFill>
        <p:spPr>
          <a:xfrm>
            <a:off x="2600325" y="1223010"/>
            <a:ext cx="7368540" cy="63360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Prerequisite</a:t>
            </a:r>
            <a:endParaRPr lang="en-US"/>
          </a:p>
        </p:txBody>
      </p:sp>
      <p:sp>
        <p:nvSpPr>
          <p:cNvPr id="3" name="Content Placeholder 2"/>
          <p:cNvSpPr>
            <a:spLocks noGrp="1"/>
          </p:cNvSpPr>
          <p:nvPr>
            <p:ph idx="1"/>
          </p:nvPr>
        </p:nvSpPr>
        <p:spPr/>
        <p:txBody>
          <a:bodyPr/>
          <a:p>
            <a:r>
              <a:rPr lang="en-US"/>
              <a:t>Programming Knowledge</a:t>
            </a:r>
            <a:endParaRPr lang="en-US"/>
          </a:p>
          <a:p>
            <a:r>
              <a:rPr lang="en-US"/>
              <a:t>Java or Kotlin</a:t>
            </a:r>
            <a:endParaRPr lang="en-US"/>
          </a:p>
          <a:p>
            <a:r>
              <a:rPr lang="en-US"/>
              <a:t>Integrated Development Environment (IDE)</a:t>
            </a:r>
            <a:endParaRPr lang="en-US"/>
          </a:p>
          <a:p>
            <a:r>
              <a:rPr lang="en-US"/>
              <a:t>Java Development Kit(JDK) &amp; Android Software Development Kit (SDK)</a:t>
            </a:r>
            <a:endParaRPr lang="en-US"/>
          </a:p>
          <a:p>
            <a:r>
              <a:rPr lang="en-US"/>
              <a:t>Version Control Systems (GIT &amp; GitHub)</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600" u="sng"/>
              <a:t>Enterprise Application Architecture</a:t>
            </a:r>
            <a:endParaRPr lang="en-US" sz="3600" u="sng"/>
          </a:p>
        </p:txBody>
      </p:sp>
      <p:sp>
        <p:nvSpPr>
          <p:cNvPr id="5" name="Text Box 4"/>
          <p:cNvSpPr txBox="1"/>
          <p:nvPr/>
        </p:nvSpPr>
        <p:spPr>
          <a:xfrm>
            <a:off x="718185" y="1691005"/>
            <a:ext cx="10515600" cy="2245360"/>
          </a:xfrm>
          <a:prstGeom prst="rect">
            <a:avLst/>
          </a:prstGeom>
          <a:noFill/>
        </p:spPr>
        <p:txBody>
          <a:bodyPr wrap="square" rtlCol="0">
            <a:spAutoFit/>
          </a:bodyPr>
          <a:p>
            <a:endParaRPr lang="en-US" sz="2800"/>
          </a:p>
          <a:p>
            <a:endParaRPr lang="en-US" sz="2800"/>
          </a:p>
          <a:p>
            <a:endParaRPr lang="en-US" sz="2800"/>
          </a:p>
          <a:p>
            <a:endParaRPr lang="en-US" sz="2800"/>
          </a:p>
          <a:p>
            <a:endParaRPr lang="en-US" sz="2800"/>
          </a:p>
        </p:txBody>
      </p:sp>
      <p:pic>
        <p:nvPicPr>
          <p:cNvPr id="4" name="Content Placeholder 3" descr="entireprize"/>
          <p:cNvPicPr>
            <a:picLocks noChangeAspect="1"/>
          </p:cNvPicPr>
          <p:nvPr>
            <p:ph idx="1"/>
          </p:nvPr>
        </p:nvPicPr>
        <p:blipFill>
          <a:blip r:embed="rId1"/>
          <a:stretch>
            <a:fillRect/>
          </a:stretch>
        </p:blipFill>
        <p:spPr>
          <a:xfrm>
            <a:off x="1582420" y="1442720"/>
            <a:ext cx="9026525" cy="51841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600" u="sng"/>
              <a:t>Spring Beans and Container</a:t>
            </a:r>
            <a:endParaRPr lang="en-US" sz="3600" u="sng"/>
          </a:p>
        </p:txBody>
      </p:sp>
      <p:sp>
        <p:nvSpPr>
          <p:cNvPr id="5" name="Text Box 4"/>
          <p:cNvSpPr txBox="1"/>
          <p:nvPr/>
        </p:nvSpPr>
        <p:spPr>
          <a:xfrm>
            <a:off x="718185" y="1691005"/>
            <a:ext cx="10515600" cy="4831080"/>
          </a:xfrm>
          <a:prstGeom prst="rect">
            <a:avLst/>
          </a:prstGeom>
          <a:noFill/>
        </p:spPr>
        <p:txBody>
          <a:bodyPr wrap="square" rtlCol="0">
            <a:spAutoFit/>
          </a:bodyPr>
          <a:p>
            <a:pPr marL="457200" indent="-457200">
              <a:buFont typeface="Arial" panose="020B0604020202020204" pitchFamily="34" charset="0"/>
              <a:buChar char="•"/>
            </a:pPr>
            <a:r>
              <a:rPr lang="en-US" sz="2800" b="1">
                <a:sym typeface="+mn-ea"/>
              </a:rPr>
              <a:t>Spring Beans</a:t>
            </a:r>
            <a:endParaRPr lang="en-US" sz="2800" b="1">
              <a:sym typeface="+mn-ea"/>
            </a:endParaRPr>
          </a:p>
          <a:p>
            <a:pPr marL="914400" lvl="1" indent="-457200">
              <a:buFont typeface="Arial" panose="020B0604020202020204" pitchFamily="34" charset="0"/>
              <a:buChar char="•"/>
            </a:pPr>
            <a:r>
              <a:rPr lang="en-US" sz="2800"/>
              <a:t>Beans are Java objects managed by the Spring container.</a:t>
            </a:r>
            <a:endParaRPr lang="en-US" sz="2800"/>
          </a:p>
          <a:p>
            <a:pPr marL="457200" indent="-457200">
              <a:buFont typeface="Arial" panose="020B0604020202020204" pitchFamily="34" charset="0"/>
              <a:buChar char="•"/>
            </a:pPr>
            <a:r>
              <a:rPr lang="en-US" sz="2800" b="1"/>
              <a:t>Spring Container</a:t>
            </a:r>
            <a:endParaRPr lang="en-US" sz="2800" b="1"/>
          </a:p>
          <a:p>
            <a:pPr marL="914400" lvl="1" indent="-457200">
              <a:buFont typeface="Arial" panose="020B0604020202020204" pitchFamily="34" charset="0"/>
              <a:buChar char="•"/>
            </a:pPr>
            <a:r>
              <a:rPr lang="en-US" sz="2800"/>
              <a:t>The Spring container is responsible for instantiating, configuring, and assembling the Spring beans.</a:t>
            </a:r>
            <a:endParaRPr lang="en-US" sz="2800"/>
          </a:p>
          <a:p>
            <a:pPr marL="914400" lvl="1" indent="-457200">
              <a:buFont typeface="Arial" panose="020B0604020202020204" pitchFamily="34" charset="0"/>
              <a:buChar char="•"/>
            </a:pPr>
            <a:r>
              <a:rPr lang="en-US" sz="2800"/>
              <a:t>It manages application life cycle from birth to death.</a:t>
            </a:r>
            <a:endParaRPr lang="en-US" sz="2800"/>
          </a:p>
          <a:p>
            <a:endParaRPr lang="en-US" sz="2800"/>
          </a:p>
          <a:p>
            <a:endParaRPr lang="en-US" sz="2800"/>
          </a:p>
          <a:p>
            <a:endParaRPr lang="en-US" sz="2800"/>
          </a:p>
          <a:p>
            <a:endParaRPr lang="en-US" sz="2800"/>
          </a:p>
          <a:p>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r>
              <a:rPr lang="en-US" sz="3600" u="sng"/>
              <a:t>Spring Application Context</a:t>
            </a:r>
            <a:endParaRPr lang="en-US" sz="3600" u="sng"/>
          </a:p>
        </p:txBody>
      </p:sp>
      <p:sp>
        <p:nvSpPr>
          <p:cNvPr id="5" name="Text Box 4"/>
          <p:cNvSpPr txBox="1"/>
          <p:nvPr/>
        </p:nvSpPr>
        <p:spPr>
          <a:xfrm>
            <a:off x="718185" y="1691005"/>
            <a:ext cx="10515600" cy="5262245"/>
          </a:xfrm>
          <a:prstGeom prst="rect">
            <a:avLst/>
          </a:prstGeom>
          <a:noFill/>
        </p:spPr>
        <p:txBody>
          <a:bodyPr wrap="square" rtlCol="0">
            <a:spAutoFit/>
          </a:bodyPr>
          <a:p>
            <a:pPr marL="457200" indent="-457200">
              <a:buFont typeface="Arial" panose="020B0604020202020204" pitchFamily="34" charset="0"/>
              <a:buChar char="•"/>
            </a:pPr>
            <a:r>
              <a:rPr lang="en-US" sz="2800">
                <a:sym typeface="+mn-ea"/>
              </a:rPr>
              <a:t>Application context is the central container for managing and wiring beans (objects) within a Spring-based application. </a:t>
            </a:r>
            <a:endParaRPr lang="en-US" sz="2800">
              <a:sym typeface="+mn-ea"/>
            </a:endParaRPr>
          </a:p>
          <a:p>
            <a:pPr marL="457200" indent="-457200">
              <a:buFont typeface="Arial" panose="020B0604020202020204" pitchFamily="34" charset="0"/>
              <a:buChar char="•"/>
            </a:pPr>
            <a:r>
              <a:rPr lang="en-US" sz="2800">
                <a:sym typeface="+mn-ea"/>
              </a:rPr>
              <a:t>It provides the infrastructure and services necessary for creating, configuring, and managing beans.</a:t>
            </a:r>
            <a:endParaRPr lang="en-US" sz="2800">
              <a:sym typeface="+mn-ea"/>
            </a:endParaRPr>
          </a:p>
          <a:p>
            <a:pPr marL="457200" indent="-457200">
              <a:buFont typeface="Arial" panose="020B0604020202020204" pitchFamily="34" charset="0"/>
              <a:buChar char="•"/>
            </a:pPr>
            <a:endParaRPr lang="en-US" sz="2800">
              <a:sym typeface="+mn-ea"/>
            </a:endParaRPr>
          </a:p>
          <a:p>
            <a:r>
              <a:rPr lang="en-US" sz="2800"/>
              <a:t>The most commonly used ApplicationContext implementations are −</a:t>
            </a:r>
            <a:endParaRPr lang="en-US" sz="2800"/>
          </a:p>
          <a:p>
            <a:r>
              <a:rPr lang="en-US" sz="2800"/>
              <a:t>1. **FileSystemXmlApplicationContext**</a:t>
            </a:r>
            <a:endParaRPr lang="en-US" sz="2800"/>
          </a:p>
          <a:p>
            <a:r>
              <a:rPr lang="en-US" sz="2800"/>
              <a:t>2. **ClassPathXmlApplicationContext**</a:t>
            </a:r>
            <a:endParaRPr lang="en-US" sz="2800"/>
          </a:p>
          <a:p>
            <a:r>
              <a:rPr lang="en-US" sz="2800"/>
              <a:t>3. **WebXmlApplicationContext**</a:t>
            </a:r>
            <a:endParaRPr lang="en-US" sz="2800"/>
          </a:p>
          <a:p>
            <a:endParaRPr lang="en-US" sz="2800"/>
          </a:p>
          <a:p>
            <a:endParaRPr lang="en-US" sz="2800"/>
          </a:p>
          <a:p>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Bean Loading Strategies</a:t>
            </a:r>
            <a:endParaRPr lang="en-US"/>
          </a:p>
        </p:txBody>
      </p:sp>
      <p:sp>
        <p:nvSpPr>
          <p:cNvPr id="3" name="Content Placeholder 2"/>
          <p:cNvSpPr>
            <a:spLocks noGrp="1"/>
          </p:cNvSpPr>
          <p:nvPr>
            <p:ph sz="half" idx="1"/>
          </p:nvPr>
        </p:nvSpPr>
        <p:spPr>
          <a:xfrm>
            <a:off x="838200" y="1825625"/>
            <a:ext cx="10515600" cy="4351655"/>
          </a:xfrm>
        </p:spPr>
        <p:txBody>
          <a:bodyPr/>
          <a:p>
            <a:r>
              <a:rPr lang="en-US"/>
              <a:t>There are two types of bean loading strategies: </a:t>
            </a:r>
            <a:endParaRPr lang="en-US"/>
          </a:p>
          <a:p>
            <a:pPr lvl="1"/>
            <a:r>
              <a:rPr lang="en-US"/>
              <a:t>Lazy loading-  Bean is only created when it is first requested </a:t>
            </a:r>
            <a:r>
              <a:rPr lang="en-US" u="sng"/>
              <a:t>(On Demand)</a:t>
            </a:r>
            <a:endParaRPr lang="en-US"/>
          </a:p>
          <a:p>
            <a:pPr lvl="1"/>
            <a:r>
              <a:rPr lang="en-US"/>
              <a:t>Eager loading - Beans are created at application </a:t>
            </a:r>
            <a:r>
              <a:rPr lang="en-US" u="sng"/>
              <a:t>startup</a:t>
            </a:r>
            <a:endParaRPr lang="en-US"/>
          </a:p>
          <a:p>
            <a:pPr marL="457200" lvl="1" indent="0">
              <a:buNone/>
            </a:pP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Spring Beans Scope</a:t>
            </a:r>
            <a:endParaRPr lang="en-US"/>
          </a:p>
        </p:txBody>
      </p:sp>
      <p:sp>
        <p:nvSpPr>
          <p:cNvPr id="3" name="Content Placeholder 2"/>
          <p:cNvSpPr>
            <a:spLocks noGrp="1"/>
          </p:cNvSpPr>
          <p:nvPr>
            <p:ph sz="half" idx="1"/>
          </p:nvPr>
        </p:nvSpPr>
        <p:spPr>
          <a:xfrm>
            <a:off x="838200" y="1825625"/>
            <a:ext cx="10515600" cy="4351655"/>
          </a:xfrm>
        </p:spPr>
        <p:txBody>
          <a:bodyPr/>
          <a:p>
            <a:r>
              <a:rPr lang="en-US"/>
              <a:t>The scope of a bean defines the life cycle and visibility of that bean in the context.</a:t>
            </a:r>
            <a:endParaRPr lang="en-US"/>
          </a:p>
          <a:p>
            <a:r>
              <a:rPr lang="en-US"/>
              <a:t>The latest version of the Spring framework defines</a:t>
            </a:r>
            <a:r>
              <a:rPr lang="en-US" u="sng">
                <a:solidFill>
                  <a:srgbClr val="FF0000"/>
                </a:solidFill>
              </a:rPr>
              <a:t> 6 types of scopes</a:t>
            </a:r>
            <a:r>
              <a:rPr lang="en-US"/>
              <a:t>:</a:t>
            </a:r>
            <a:endParaRPr lang="en-US"/>
          </a:p>
          <a:p>
            <a:pPr lvl="1"/>
            <a:r>
              <a:rPr lang="en-US" u="sng">
                <a:solidFill>
                  <a:srgbClr val="FF0000"/>
                </a:solidFill>
              </a:rPr>
              <a:t>singleton</a:t>
            </a:r>
            <a:r>
              <a:rPr lang="en-US">
                <a:solidFill>
                  <a:srgbClr val="FF0000"/>
                </a:solidFill>
              </a:rPr>
              <a:t> - The singleton scope creates a single instance of the bean per Spring IoC container. This bean is cached and reused for all requests for the bean within the container. This is the default scope in Spring.</a:t>
            </a:r>
            <a:endParaRPr lang="en-US">
              <a:solidFill>
                <a:srgbClr val="FF0000"/>
              </a:solidFill>
            </a:endParaRPr>
          </a:p>
          <a:p>
            <a:pPr lvl="1"/>
            <a:r>
              <a:rPr lang="en-US"/>
              <a:t>prototype - The prototype scope creates a new instance of the bean each time it is requested from the Spring IoC container. This scope is useful when you want to create a new object for each request.</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Spring Beans Scope</a:t>
            </a:r>
            <a:endParaRPr lang="en-US"/>
          </a:p>
        </p:txBody>
      </p:sp>
      <p:sp>
        <p:nvSpPr>
          <p:cNvPr id="3" name="Content Placeholder 2"/>
          <p:cNvSpPr>
            <a:spLocks noGrp="1"/>
          </p:cNvSpPr>
          <p:nvPr>
            <p:ph sz="half" idx="1"/>
          </p:nvPr>
        </p:nvSpPr>
        <p:spPr>
          <a:xfrm>
            <a:off x="838200" y="1825625"/>
            <a:ext cx="10515600" cy="4351655"/>
          </a:xfrm>
        </p:spPr>
        <p:txBody>
          <a:bodyPr/>
          <a:p>
            <a:pPr lvl="1"/>
            <a:r>
              <a:rPr lang="en-US"/>
              <a:t>request -The request scope creates a new instance of the bean for each HTTP request. This scope is useful in web applications where you want to create a new object for each request.</a:t>
            </a:r>
            <a:endParaRPr lang="en-US"/>
          </a:p>
          <a:p>
            <a:pPr lvl="1"/>
            <a:r>
              <a:rPr lang="en-US"/>
              <a:t>session - The session scope creates a new instance of the bean for each HTTP session. This scope is useful in web applications where you want to create a new object for each session.</a:t>
            </a:r>
            <a:endParaRPr lang="en-US"/>
          </a:p>
          <a:p>
            <a:pPr lvl="1"/>
            <a:r>
              <a:rPr lang="en-US"/>
              <a:t>application - The application scope creates a single instance of the bean for the entire web application. This scope is useful when you want to create a shared object for all users of the application.</a:t>
            </a:r>
            <a:endParaRPr lang="en-US"/>
          </a:p>
          <a:p>
            <a:pPr lvl="1"/>
            <a:r>
              <a:rPr lang="en-US"/>
              <a:t>WebSocket - The web socket scope creates a new instance of the bean for each WebSocket session. This scope is useful in web applications that use WebSocket communication.</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External configuration</a:t>
            </a:r>
            <a:endParaRPr lang="en-US"/>
          </a:p>
        </p:txBody>
      </p:sp>
      <p:sp>
        <p:nvSpPr>
          <p:cNvPr id="3" name="Content Placeholder 2"/>
          <p:cNvSpPr>
            <a:spLocks noGrp="1"/>
          </p:cNvSpPr>
          <p:nvPr>
            <p:ph sz="half" idx="1"/>
          </p:nvPr>
        </p:nvSpPr>
        <p:spPr>
          <a:xfrm>
            <a:off x="838200" y="1825625"/>
            <a:ext cx="10515600" cy="4351655"/>
          </a:xfrm>
        </p:spPr>
        <p:txBody>
          <a:bodyPr/>
          <a:p>
            <a:pPr lvl="1"/>
            <a:r>
              <a:rPr lang="en-US" b="1" u="sng"/>
              <a:t>Application Properties</a:t>
            </a:r>
            <a:r>
              <a:rPr lang="en-US"/>
              <a:t> – By default, Spring Boot searches for the application properties file or its YAML file in the current directory, classpath root, or config directory to load the properties.</a:t>
            </a:r>
            <a:endParaRPr lang="en-US"/>
          </a:p>
          <a:p>
            <a:pPr lvl="1"/>
            <a:r>
              <a:rPr lang="en-US" b="1" u="sng"/>
              <a:t>Command-line properties</a:t>
            </a:r>
            <a:r>
              <a:rPr lang="en-US"/>
              <a:t> – Spring Boot provides command-line arguments and converts these arguments to properties. Then it adds them to the set of environment properties.</a:t>
            </a:r>
            <a:endParaRPr lang="en-US"/>
          </a:p>
          <a:p>
            <a:pPr lvl="1"/>
            <a:r>
              <a:rPr lang="en-US" b="1" u="sng"/>
              <a:t>Profile-specific properties</a:t>
            </a:r>
            <a:r>
              <a:rPr lang="en-US"/>
              <a:t> – These properties are loaded from the application-{profile}.properties file or its YAML file. This file resides in the same location as that of the non-specific property files and the{profile} placeholder refers to an active profile.</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Spring Boot Annotation</a:t>
            </a:r>
            <a:endParaRPr lang="en-US"/>
          </a:p>
        </p:txBody>
      </p:sp>
      <p:sp>
        <p:nvSpPr>
          <p:cNvPr id="3" name="Content Placeholder 2"/>
          <p:cNvSpPr>
            <a:spLocks noGrp="1"/>
          </p:cNvSpPr>
          <p:nvPr>
            <p:ph sz="half" idx="1"/>
          </p:nvPr>
        </p:nvSpPr>
        <p:spPr>
          <a:xfrm>
            <a:off x="838200" y="1825625"/>
            <a:ext cx="10515600" cy="4351655"/>
          </a:xfrm>
        </p:spPr>
        <p:txBody>
          <a:bodyPr>
            <a:noAutofit/>
          </a:bodyPr>
          <a:p>
            <a:pPr marL="457200" lvl="1" indent="0">
              <a:buNone/>
            </a:pPr>
            <a:r>
              <a:rPr lang="en-US" sz="2000"/>
              <a:t>Annotations are special markers that you can apply to classes, methods, or fields to provide </a:t>
            </a:r>
            <a:r>
              <a:rPr lang="en-US" sz="2000" u="sng"/>
              <a:t>additional metadata</a:t>
            </a:r>
            <a:r>
              <a:rPr lang="en-US" sz="2000"/>
              <a:t> and </a:t>
            </a:r>
            <a:r>
              <a:rPr lang="en-US" sz="2000" u="sng"/>
              <a:t>instructions </a:t>
            </a:r>
            <a:r>
              <a:rPr lang="en-US" sz="2000"/>
              <a:t>to the Spring framework.</a:t>
            </a:r>
            <a:endParaRPr lang="en-US" sz="2000"/>
          </a:p>
          <a:p>
            <a:pPr marL="457200" lvl="1" indent="0">
              <a:buNone/>
            </a:pPr>
            <a:endParaRPr lang="en-US" sz="2000"/>
          </a:p>
          <a:p>
            <a:pPr marL="457200" lvl="1" indent="0">
              <a:buNone/>
            </a:pPr>
            <a:r>
              <a:rPr lang="en-US" sz="2000"/>
              <a:t>Here are some commonly used Spring Boot annotations:</a:t>
            </a:r>
            <a:endParaRPr lang="en-US" sz="2000"/>
          </a:p>
          <a:p>
            <a:pPr marL="457200" lvl="1" indent="0">
              <a:buNone/>
            </a:pPr>
            <a:r>
              <a:rPr lang="en-US" sz="2000"/>
              <a:t>1. </a:t>
            </a:r>
            <a:r>
              <a:rPr lang="en-US" sz="2000" b="1"/>
              <a:t>@SpringBootApplication:</a:t>
            </a:r>
            <a:r>
              <a:rPr lang="en-US" sz="2000"/>
              <a:t> This annotation is typically placed on the main class of a Spring Boot application. It combines three commonly used annotations: `</a:t>
            </a:r>
            <a:r>
              <a:rPr lang="en-US" sz="2000" b="1"/>
              <a:t>@Configuration</a:t>
            </a:r>
            <a:r>
              <a:rPr lang="en-US" sz="2000"/>
              <a:t>`, `</a:t>
            </a:r>
            <a:r>
              <a:rPr lang="en-US" sz="2000" b="1"/>
              <a:t>@EnableAutoConfiguration</a:t>
            </a:r>
            <a:r>
              <a:rPr lang="en-US" sz="2000"/>
              <a:t>`, and `</a:t>
            </a:r>
            <a:r>
              <a:rPr lang="en-US" sz="2000" b="1"/>
              <a:t>@ComponentScan</a:t>
            </a:r>
            <a:r>
              <a:rPr lang="en-US" sz="2000"/>
              <a:t>`. It enables auto-configuration and component scanning within the package and its sub-packages.</a:t>
            </a:r>
            <a:endParaRPr lang="en-US" sz="2000"/>
          </a:p>
          <a:p>
            <a:pPr marL="457200" lvl="1" indent="0">
              <a:buNone/>
            </a:pPr>
            <a:endParaRPr lang="en-US" sz="2000"/>
          </a:p>
          <a:p>
            <a:pPr marL="457200" lvl="1" indent="0">
              <a:buNone/>
            </a:pPr>
            <a:r>
              <a:rPr lang="en-US" sz="2000"/>
              <a:t>2. </a:t>
            </a:r>
            <a:r>
              <a:rPr lang="en-US" sz="2000" b="1"/>
              <a:t>@RestController: </a:t>
            </a:r>
            <a:r>
              <a:rPr lang="en-US" sz="2000"/>
              <a:t>This annotation is used to mark a class as a RESTful controller. It combines the functionality of `@Controller` and `@ResponseBody` annotations. It is commonly used to build RESTful APIs.</a:t>
            </a:r>
            <a:endParaRPr lang="en-US" sz="2000"/>
          </a:p>
          <a:p>
            <a:pPr marL="457200" lvl="1" indent="0">
              <a:buNone/>
            </a:pPr>
            <a:r>
              <a:rPr lang="en-US" sz="2000"/>
              <a:t>ment and configuration.</a:t>
            </a: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Spring Boot Annotation</a:t>
            </a:r>
            <a:endParaRPr lang="en-US"/>
          </a:p>
        </p:txBody>
      </p:sp>
      <p:sp>
        <p:nvSpPr>
          <p:cNvPr id="3" name="Content Placeholder 2"/>
          <p:cNvSpPr>
            <a:spLocks noGrp="1"/>
          </p:cNvSpPr>
          <p:nvPr>
            <p:ph sz="half" idx="1"/>
          </p:nvPr>
        </p:nvSpPr>
        <p:spPr>
          <a:xfrm>
            <a:off x="838200" y="1825625"/>
            <a:ext cx="10515600" cy="4351655"/>
          </a:xfrm>
        </p:spPr>
        <p:txBody>
          <a:bodyPr>
            <a:noAutofit/>
          </a:bodyPr>
          <a:p>
            <a:pPr lvl="1"/>
            <a:endParaRPr lang="en-US" sz="2000"/>
          </a:p>
          <a:p>
            <a:pPr lvl="1"/>
            <a:r>
              <a:rPr lang="en-US" sz="2000">
                <a:sym typeface="+mn-ea"/>
              </a:rPr>
              <a:t>3. </a:t>
            </a:r>
            <a:r>
              <a:rPr lang="en-US" sz="2000" b="1">
                <a:sym typeface="+mn-ea"/>
              </a:rPr>
              <a:t>@RequestMapping</a:t>
            </a:r>
            <a:r>
              <a:rPr lang="en-US" sz="2000">
                <a:sym typeface="+mn-ea"/>
              </a:rPr>
              <a:t>: This annotation is used to map HTTP requests to specific methods or classes. It can be applied at the</a:t>
            </a:r>
            <a:r>
              <a:rPr lang="en-US" sz="2000" u="sng">
                <a:sym typeface="+mn-ea"/>
              </a:rPr>
              <a:t> class level to define a base URI for all methods</a:t>
            </a:r>
            <a:r>
              <a:rPr lang="en-US" sz="2000">
                <a:sym typeface="+mn-ea"/>
              </a:rPr>
              <a:t> in the class or at the method level to specify a specific URI for a method.</a:t>
            </a:r>
            <a:endParaRPr lang="en-US" sz="2000"/>
          </a:p>
          <a:p>
            <a:pPr lvl="1"/>
            <a:endParaRPr lang="en-US" sz="2000"/>
          </a:p>
          <a:p>
            <a:pPr lvl="1"/>
            <a:r>
              <a:rPr lang="en-US" sz="2000">
                <a:sym typeface="+mn-ea"/>
              </a:rPr>
              <a:t>4. </a:t>
            </a:r>
            <a:r>
              <a:rPr lang="en-US" sz="2000" b="1">
                <a:sym typeface="+mn-ea"/>
              </a:rPr>
              <a:t>@GetMapping, @PostMapping, @PutMapping, @DeleteMapping:</a:t>
            </a:r>
            <a:r>
              <a:rPr lang="en-US" sz="2000">
                <a:sym typeface="+mn-ea"/>
              </a:rPr>
              <a:t> These annotations are specialized versions of `@RequestMapping` and are used to map HTTP GET, POST, PUT, and DELETE requests to specific methods or classes, respectively.</a:t>
            </a:r>
            <a:endParaRPr lang="en-US" sz="2000"/>
          </a:p>
          <a:p>
            <a:pPr lvl="1"/>
            <a:endParaRPr lang="en-US" sz="2000"/>
          </a:p>
          <a:p>
            <a:pPr lvl="1"/>
            <a:r>
              <a:rPr lang="en-US" sz="2000">
                <a:sym typeface="+mn-ea"/>
              </a:rPr>
              <a:t>5. </a:t>
            </a:r>
            <a:r>
              <a:rPr lang="en-US" sz="2000" b="1">
                <a:sym typeface="+mn-ea"/>
              </a:rPr>
              <a:t>@PathVariable:</a:t>
            </a:r>
            <a:r>
              <a:rPr lang="en-US" sz="2000">
                <a:sym typeface="+mn-ea"/>
              </a:rPr>
              <a:t> This annotation is used to bind a method parameter to a path variable in a URI. It is commonly used in RESTful APIs to extract dynamic values from the URI.</a:t>
            </a:r>
            <a:endParaRPr 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Spring Boot Annotation</a:t>
            </a:r>
            <a:endParaRPr lang="en-US"/>
          </a:p>
        </p:txBody>
      </p:sp>
      <p:sp>
        <p:nvSpPr>
          <p:cNvPr id="3" name="Content Placeholder 2"/>
          <p:cNvSpPr>
            <a:spLocks noGrp="1"/>
          </p:cNvSpPr>
          <p:nvPr>
            <p:ph sz="half" idx="1"/>
          </p:nvPr>
        </p:nvSpPr>
        <p:spPr>
          <a:xfrm>
            <a:off x="838200" y="1825625"/>
            <a:ext cx="10515600" cy="4351655"/>
          </a:xfrm>
        </p:spPr>
        <p:txBody>
          <a:bodyPr>
            <a:noAutofit/>
          </a:bodyPr>
          <a:p>
            <a:pPr lvl="1"/>
            <a:endParaRPr lang="en-US" sz="2000"/>
          </a:p>
          <a:p>
            <a:pPr lvl="1"/>
            <a:endParaRPr lang="en-US" sz="2000"/>
          </a:p>
          <a:p>
            <a:pPr lvl="1"/>
            <a:r>
              <a:rPr lang="en-US" sz="2000">
                <a:sym typeface="+mn-ea"/>
              </a:rPr>
              <a:t>6. </a:t>
            </a:r>
            <a:r>
              <a:rPr lang="en-US" sz="2000" b="1">
                <a:sym typeface="+mn-ea"/>
              </a:rPr>
              <a:t>@RequestParam: </a:t>
            </a:r>
            <a:r>
              <a:rPr lang="en-US" sz="2000">
                <a:sym typeface="+mn-ea"/>
              </a:rPr>
              <a:t>This annotation is used to bind a method parameter to a query parameter in the request URL. It is commonly used to extract query parameters from HTTP requests.</a:t>
            </a:r>
            <a:endParaRPr lang="en-US" sz="2000"/>
          </a:p>
          <a:p>
            <a:pPr lvl="1"/>
            <a:endParaRPr lang="en-US" sz="2000"/>
          </a:p>
          <a:p>
            <a:pPr lvl="1"/>
            <a:r>
              <a:rPr lang="en-US" sz="2000">
                <a:sym typeface="+mn-ea"/>
              </a:rPr>
              <a:t>7. </a:t>
            </a:r>
            <a:r>
              <a:rPr lang="en-US" sz="2000" b="1">
                <a:sym typeface="+mn-ea"/>
              </a:rPr>
              <a:t>@Autowired:</a:t>
            </a:r>
            <a:r>
              <a:rPr lang="en-US" sz="2000">
                <a:sym typeface="+mn-ea"/>
              </a:rPr>
              <a:t> This annotation is used to automatically wire dependencies by type. It can be applied to </a:t>
            </a:r>
            <a:r>
              <a:rPr lang="en-US" sz="2000">
                <a:solidFill>
                  <a:srgbClr val="FF0000"/>
                </a:solidFill>
                <a:sym typeface="+mn-ea"/>
              </a:rPr>
              <a:t>fields, constructors, or setter methods</a:t>
            </a:r>
            <a:r>
              <a:rPr lang="en-US" sz="2000">
                <a:sym typeface="+mn-ea"/>
              </a:rPr>
              <a:t>. It enables dependency injection and reduces the need for manual bean wiring.</a:t>
            </a:r>
            <a:endParaRPr lang="en-US" sz="2000"/>
          </a:p>
          <a:p>
            <a:pPr lvl="1"/>
            <a:endParaRPr lang="en-US" sz="2000"/>
          </a:p>
          <a:p>
            <a:pPr lvl="1"/>
            <a:r>
              <a:rPr lang="en-US" sz="2000">
                <a:sym typeface="+mn-ea"/>
              </a:rPr>
              <a:t>8. </a:t>
            </a:r>
            <a:r>
              <a:rPr lang="en-US" sz="2000" b="1">
                <a:sym typeface="+mn-ea"/>
              </a:rPr>
              <a:t>@Qualifier: </a:t>
            </a:r>
            <a:r>
              <a:rPr lang="en-US" sz="2000">
                <a:sym typeface="+mn-ea"/>
              </a:rPr>
              <a:t>This annotation is used along with `@Autowired` to specify the qualified bean name when multiple beans of the same type are present.</a:t>
            </a:r>
            <a:endParaRPr lang="en-US" sz="2000">
              <a:sym typeface="+mn-ea"/>
            </a:endParaRPr>
          </a:p>
          <a:p>
            <a:pPr marL="457200" lvl="1" indent="0">
              <a:buNone/>
            </a:pPr>
            <a:endParaRPr 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Development Break-down</a:t>
            </a:r>
            <a:endParaRPr lang="en-US"/>
          </a:p>
        </p:txBody>
      </p:sp>
      <p:sp>
        <p:nvSpPr>
          <p:cNvPr id="3" name="Content Placeholder 2"/>
          <p:cNvSpPr>
            <a:spLocks noGrp="1"/>
          </p:cNvSpPr>
          <p:nvPr>
            <p:ph idx="1"/>
          </p:nvPr>
        </p:nvSpPr>
        <p:spPr>
          <a:xfrm>
            <a:off x="3569970" y="2994660"/>
            <a:ext cx="3758565" cy="1619885"/>
          </a:xfrm>
        </p:spPr>
        <p:txBody>
          <a:bodyPr>
            <a:noAutofit/>
          </a:bodyPr>
          <a:p>
            <a:r>
              <a:rPr lang="en-US" sz="4000"/>
              <a:t>Frontend</a:t>
            </a:r>
            <a:endParaRPr lang="en-US" sz="4000"/>
          </a:p>
          <a:p>
            <a:r>
              <a:rPr lang="en-US" sz="4000"/>
              <a:t>Backend</a:t>
            </a:r>
            <a:endParaRPr lang="en-US" sz="4000"/>
          </a:p>
          <a:p>
            <a:pPr algn="l"/>
            <a:r>
              <a:rPr lang="en-US" sz="4000"/>
              <a:t>Full-stack</a:t>
            </a:r>
            <a:endParaRPr lang="en-US" sz="4000"/>
          </a:p>
          <a:p>
            <a:endParaRPr lang="en-US"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Spring Boot Annotation</a:t>
            </a:r>
            <a:endParaRPr lang="en-US"/>
          </a:p>
        </p:txBody>
      </p:sp>
      <p:sp>
        <p:nvSpPr>
          <p:cNvPr id="3" name="Content Placeholder 2"/>
          <p:cNvSpPr>
            <a:spLocks noGrp="1"/>
          </p:cNvSpPr>
          <p:nvPr>
            <p:ph sz="half" idx="1"/>
          </p:nvPr>
        </p:nvSpPr>
        <p:spPr>
          <a:xfrm>
            <a:off x="838200" y="1825625"/>
            <a:ext cx="10515600" cy="4351655"/>
          </a:xfrm>
        </p:spPr>
        <p:txBody>
          <a:bodyPr>
            <a:noAutofit/>
          </a:bodyPr>
          <a:p>
            <a:pPr lvl="1"/>
            <a:endParaRPr lang="en-US" sz="2000"/>
          </a:p>
          <a:p>
            <a:pPr lvl="1"/>
            <a:endParaRPr lang="en-US" sz="2000"/>
          </a:p>
          <a:p>
            <a:pPr lvl="1"/>
            <a:r>
              <a:rPr lang="en-US" sz="2000">
                <a:sym typeface="+mn-ea"/>
              </a:rPr>
              <a:t>9. </a:t>
            </a:r>
            <a:r>
              <a:rPr lang="en-US" sz="2000" b="1">
                <a:sym typeface="+mn-ea"/>
              </a:rPr>
              <a:t>@Configuration: </a:t>
            </a:r>
            <a:r>
              <a:rPr lang="en-US" sz="2000">
                <a:sym typeface="+mn-ea"/>
              </a:rPr>
              <a:t>This annotation is used to define a class as a configuration class. It is commonly used with `@Bean` annotations to define and configure beans.</a:t>
            </a:r>
            <a:endParaRPr lang="en-US" sz="2000"/>
          </a:p>
          <a:p>
            <a:pPr lvl="1"/>
            <a:endParaRPr lang="en-US" sz="2000"/>
          </a:p>
          <a:p>
            <a:pPr lvl="1"/>
            <a:r>
              <a:rPr lang="en-US" sz="2000">
                <a:sym typeface="+mn-ea"/>
              </a:rPr>
              <a:t>10. </a:t>
            </a:r>
            <a:r>
              <a:rPr lang="en-US" sz="2000" b="1">
                <a:sym typeface="+mn-ea"/>
              </a:rPr>
              <a:t>@Bean:</a:t>
            </a:r>
            <a:r>
              <a:rPr lang="en-US" sz="2000">
                <a:sym typeface="+mn-ea"/>
              </a:rPr>
              <a:t> This annotation is used to declare a method as a bean producer. It is typically used within a `@Configuration` class to define beans that can be injected into other parts of the application.</a:t>
            </a:r>
            <a:endParaRPr lang="en-US" sz="2000"/>
          </a:p>
          <a:p>
            <a:pPr lvl="1"/>
            <a:endParaRPr lang="en-US" sz="2000"/>
          </a:p>
          <a:p>
            <a:pPr lvl="1"/>
            <a:r>
              <a:rPr lang="en-US" sz="2000">
                <a:sym typeface="+mn-ea"/>
              </a:rPr>
              <a:t>11. </a:t>
            </a:r>
            <a:r>
              <a:rPr lang="en-US" sz="2000" b="1">
                <a:sym typeface="+mn-ea"/>
              </a:rPr>
              <a:t>@Component: </a:t>
            </a:r>
            <a:r>
              <a:rPr lang="en-US" sz="2000">
                <a:sym typeface="+mn-ea"/>
              </a:rPr>
              <a:t>This annotation is used to mark a class as a Spring component. It is a generic stereotype annotation that can be used with any class. Spring will automatically detect and instantiate these components during application startup.</a:t>
            </a: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t>Dependency Injection (DI)</a:t>
            </a:r>
            <a:endParaRPr lang="en-US" b="1"/>
          </a:p>
        </p:txBody>
      </p:sp>
      <p:sp>
        <p:nvSpPr>
          <p:cNvPr id="3" name="Content Placeholder 2"/>
          <p:cNvSpPr>
            <a:spLocks noGrp="1"/>
          </p:cNvSpPr>
          <p:nvPr>
            <p:ph sz="half" idx="1"/>
          </p:nvPr>
        </p:nvSpPr>
        <p:spPr>
          <a:xfrm>
            <a:off x="838200" y="1795780"/>
            <a:ext cx="10357485" cy="1545590"/>
          </a:xfrm>
        </p:spPr>
        <p:txBody>
          <a:bodyPr/>
          <a:p>
            <a:r>
              <a:rPr lang="en-US"/>
              <a:t>The process of injecting/pushing/initialization to dependencies into an object (Dependent Object) is known as Dependency Injection.</a:t>
            </a:r>
            <a:endParaRPr lang="en-US"/>
          </a:p>
        </p:txBody>
      </p:sp>
      <p:sp>
        <p:nvSpPr>
          <p:cNvPr id="5" name="Title 1"/>
          <p:cNvSpPr>
            <a:spLocks noGrp="1"/>
          </p:cNvSpPr>
          <p:nvPr/>
        </p:nvSpPr>
        <p:spPr>
          <a:xfrm>
            <a:off x="838200" y="28606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t>Inversion of Control (Ioc)</a:t>
            </a:r>
            <a:endParaRPr lang="en-US" b="1"/>
          </a:p>
        </p:txBody>
      </p:sp>
      <p:sp>
        <p:nvSpPr>
          <p:cNvPr id="6" name="Content Placeholder 2"/>
          <p:cNvSpPr>
            <a:spLocks noGrp="1"/>
          </p:cNvSpPr>
          <p:nvPr/>
        </p:nvSpPr>
        <p:spPr>
          <a:xfrm>
            <a:off x="916940" y="4186555"/>
            <a:ext cx="10357485" cy="1545590"/>
          </a:xfrm>
          <a:prstGeom prst="rect">
            <a:avLst/>
          </a:prstGeom>
        </p:spPr>
        <p:txBody>
          <a:bodyPr vert="horz" lIns="91440" tIns="45720" rIns="91440" bIns="45720" rtlCol="0">
            <a:normAutofit fontScale="9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It is a design principal</a:t>
            </a:r>
            <a:endParaRPr lang="en-US"/>
          </a:p>
          <a:p>
            <a:r>
              <a:rPr lang="en-US"/>
              <a:t>It is an external entity of DI i.e. injecting the dependency into dependent object.</a:t>
            </a:r>
            <a:endParaRPr lang="en-US"/>
          </a:p>
          <a:p>
            <a:r>
              <a:rPr lang="en-US"/>
              <a:t>Spring container performs the Dependency Injection with IOC.</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Examples</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163570"/>
            <a:ext cx="10515600" cy="1325563"/>
          </a:xfrm>
        </p:spPr>
        <p:txBody>
          <a:bodyPr/>
          <a:p>
            <a:pPr algn="ctr"/>
            <a:r>
              <a:rPr lang="en-US"/>
              <a:t>Thank You</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Frontend Development</a:t>
            </a:r>
            <a:endParaRPr lang="en-US"/>
          </a:p>
        </p:txBody>
      </p:sp>
      <p:sp>
        <p:nvSpPr>
          <p:cNvPr id="3" name="Content Placeholder 2"/>
          <p:cNvSpPr>
            <a:spLocks noGrp="1"/>
          </p:cNvSpPr>
          <p:nvPr>
            <p:ph idx="1"/>
          </p:nvPr>
        </p:nvSpPr>
        <p:spPr/>
        <p:txBody>
          <a:bodyPr>
            <a:normAutofit lnSpcReduction="20000"/>
          </a:bodyPr>
          <a:p>
            <a:r>
              <a:rPr lang="en-US"/>
              <a:t>React Native</a:t>
            </a:r>
            <a:endParaRPr lang="en-US"/>
          </a:p>
          <a:p>
            <a:pPr lvl="1"/>
            <a:r>
              <a:rPr lang="en-US"/>
              <a:t> It was created by Facebook and allows developers to build native mobile apps(iOS and Android) using </a:t>
            </a:r>
            <a:r>
              <a:rPr lang="en-US" b="1">
                <a:highlight>
                  <a:srgbClr val="FFFF00"/>
                </a:highlight>
              </a:rPr>
              <a:t>JavaScript/TypeScript and the React library.</a:t>
            </a:r>
            <a:endParaRPr lang="en-US"/>
          </a:p>
          <a:p>
            <a:r>
              <a:rPr lang="en-US">
                <a:solidFill>
                  <a:schemeClr val="tx1"/>
                </a:solidFill>
              </a:rPr>
              <a:t>Java with Android SDK</a:t>
            </a:r>
            <a:endParaRPr lang="en-US">
              <a:solidFill>
                <a:schemeClr val="tx1"/>
              </a:solidFill>
            </a:endParaRPr>
          </a:p>
          <a:p>
            <a:pPr lvl="1"/>
            <a:r>
              <a:rPr lang="en-US">
                <a:sym typeface="+mn-ea"/>
              </a:rPr>
              <a:t>Required knowledge of </a:t>
            </a:r>
            <a:r>
              <a:rPr lang="en-US" b="1">
                <a:highlight>
                  <a:srgbClr val="FFFF00"/>
                </a:highlight>
                <a:sym typeface="+mn-ea"/>
              </a:rPr>
              <a:t>Java </a:t>
            </a:r>
            <a:r>
              <a:rPr lang="en-US" b="1">
                <a:highlight>
                  <a:srgbClr val="FFFF00"/>
                </a:highlight>
                <a:sym typeface="+mn-ea"/>
              </a:rPr>
              <a:t>programming language</a:t>
            </a:r>
            <a:endParaRPr lang="en-US">
              <a:solidFill>
                <a:schemeClr val="tx1"/>
              </a:solidFill>
            </a:endParaRPr>
          </a:p>
          <a:p>
            <a:r>
              <a:rPr lang="en-US"/>
              <a:t>Kotlin with Android SDK</a:t>
            </a:r>
            <a:endParaRPr lang="en-US"/>
          </a:p>
          <a:p>
            <a:pPr lvl="1"/>
            <a:r>
              <a:rPr lang="en-US" sz="2400"/>
              <a:t>Required knowledge of </a:t>
            </a:r>
            <a:r>
              <a:rPr lang="en-US" sz="2400" b="1">
                <a:highlight>
                  <a:srgbClr val="FFFF00"/>
                </a:highlight>
              </a:rPr>
              <a:t>Kotlin programming language</a:t>
            </a:r>
            <a:endParaRPr lang="en-US" sz="2400"/>
          </a:p>
          <a:p>
            <a:r>
              <a:rPr lang="en-US"/>
              <a:t>Flutter</a:t>
            </a:r>
            <a:endParaRPr lang="en-US"/>
          </a:p>
          <a:p>
            <a:pPr lvl="1"/>
            <a:r>
              <a:rPr lang="en-US"/>
              <a:t>Popular open-source </a:t>
            </a:r>
            <a:r>
              <a:rPr lang="en-US" b="1"/>
              <a:t>user interface (UI)</a:t>
            </a:r>
            <a:r>
              <a:rPr lang="en-US"/>
              <a:t> toolkit developed by Google. It is used for building natively compiled applications for </a:t>
            </a:r>
            <a:r>
              <a:rPr lang="en-US" b="1"/>
              <a:t>mobile, web, and desktop platforms</a:t>
            </a:r>
            <a:r>
              <a:rPr lang="en-US"/>
              <a:t> from a single </a:t>
            </a:r>
            <a:r>
              <a:rPr lang="en-US" b="1"/>
              <a:t>codebase.</a:t>
            </a:r>
            <a:r>
              <a:rPr lang="en-US"/>
              <a:t> </a:t>
            </a:r>
            <a:endParaRPr lang="en-US"/>
          </a:p>
          <a:p>
            <a:pPr lvl="1"/>
            <a:r>
              <a:rPr lang="en-US"/>
              <a:t>Required </a:t>
            </a:r>
            <a:r>
              <a:rPr lang="en-US">
                <a:sym typeface="+mn-ea"/>
              </a:rPr>
              <a:t>knowledge of </a:t>
            </a:r>
            <a:r>
              <a:rPr lang="en-US" b="1">
                <a:highlight>
                  <a:srgbClr val="FFFF00"/>
                </a:highlight>
              </a:rPr>
              <a:t>Dart programming language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Backend</a:t>
            </a:r>
            <a:endParaRPr lang="en-US"/>
          </a:p>
        </p:txBody>
      </p:sp>
      <p:sp>
        <p:nvSpPr>
          <p:cNvPr id="3" name="Content Placeholder 2"/>
          <p:cNvSpPr>
            <a:spLocks noGrp="1"/>
          </p:cNvSpPr>
          <p:nvPr>
            <p:ph idx="1"/>
          </p:nvPr>
        </p:nvSpPr>
        <p:spPr/>
        <p:txBody>
          <a:bodyPr/>
          <a:p>
            <a:r>
              <a:rPr lang="en-US"/>
              <a:t>PHP+Laravel</a:t>
            </a:r>
            <a:endParaRPr lang="en-US"/>
          </a:p>
          <a:p>
            <a:r>
              <a:rPr lang="en-US"/>
              <a:t>Python + Django</a:t>
            </a:r>
            <a:endParaRPr lang="en-US"/>
          </a:p>
          <a:p>
            <a:pPr algn="l"/>
            <a:r>
              <a:rPr lang="en-US">
                <a:solidFill>
                  <a:srgbClr val="00B050"/>
                </a:solidFill>
              </a:rPr>
              <a:t>Java+SpringBoot</a:t>
            </a:r>
            <a:endParaRPr lang="en-US">
              <a:solidFill>
                <a:srgbClr val="00B050"/>
              </a:solidFill>
            </a:endParaRPr>
          </a:p>
          <a:p>
            <a:r>
              <a:rPr lang="en-US"/>
              <a:t>NodeJS + Express JS</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t>Environment Setup</a:t>
            </a:r>
            <a:br>
              <a:rPr lang="en-US"/>
            </a:br>
            <a:r>
              <a:rPr lang="en-US"/>
              <a:t>(IDE)</a:t>
            </a:r>
            <a:endParaRPr lang="en-US"/>
          </a:p>
        </p:txBody>
      </p:sp>
      <p:pic>
        <p:nvPicPr>
          <p:cNvPr id="4" name="Content Placeholder 3" descr="intellij-idea--logo"/>
          <p:cNvPicPr>
            <a:picLocks noChangeAspect="1"/>
          </p:cNvPicPr>
          <p:nvPr>
            <p:ph sz="half" idx="1"/>
          </p:nvPr>
        </p:nvPicPr>
        <p:blipFill>
          <a:blip r:embed="rId1"/>
          <a:stretch>
            <a:fillRect/>
          </a:stretch>
        </p:blipFill>
        <p:spPr>
          <a:xfrm>
            <a:off x="1411605" y="1691005"/>
            <a:ext cx="2828925" cy="1844675"/>
          </a:xfrm>
          <a:prstGeom prst="rect">
            <a:avLst/>
          </a:prstGeom>
        </p:spPr>
      </p:pic>
      <p:pic>
        <p:nvPicPr>
          <p:cNvPr id="5" name="Content Placeholder 4" descr="Android_Studio_Icon_3.6.svg"/>
          <p:cNvPicPr>
            <a:picLocks noChangeAspect="1"/>
          </p:cNvPicPr>
          <p:nvPr>
            <p:ph sz="half" idx="2"/>
          </p:nvPr>
        </p:nvPicPr>
        <p:blipFill>
          <a:blip r:embed="rId2"/>
          <a:stretch>
            <a:fillRect/>
          </a:stretch>
        </p:blipFill>
        <p:spPr>
          <a:xfrm>
            <a:off x="9011285" y="1581150"/>
            <a:ext cx="1570990" cy="1696720"/>
          </a:xfrm>
          <a:prstGeom prst="rect">
            <a:avLst/>
          </a:prstGeom>
        </p:spPr>
      </p:pic>
      <p:sp>
        <p:nvSpPr>
          <p:cNvPr id="6" name="Text Box 5"/>
          <p:cNvSpPr txBox="1"/>
          <p:nvPr/>
        </p:nvSpPr>
        <p:spPr>
          <a:xfrm>
            <a:off x="1411605" y="4476750"/>
            <a:ext cx="5408930" cy="1568450"/>
          </a:xfrm>
          <a:prstGeom prst="rect">
            <a:avLst/>
          </a:prstGeom>
          <a:noFill/>
        </p:spPr>
        <p:txBody>
          <a:bodyPr wrap="square" rtlCol="0">
            <a:spAutoFit/>
          </a:bodyPr>
          <a:p>
            <a:pPr marL="457200" indent="-457200">
              <a:buFont typeface="Arial" panose="020B0604020202020204" pitchFamily="34" charset="0"/>
              <a:buChar char="•"/>
            </a:pPr>
            <a:r>
              <a:rPr lang="en-US" sz="2400"/>
              <a:t>Intellij IDEA 	</a:t>
            </a:r>
            <a:endParaRPr lang="en-US" sz="2400"/>
          </a:p>
          <a:p>
            <a:pPr marL="914400" lvl="1" indent="-457200">
              <a:buFont typeface="Arial" panose="020B0604020202020204" pitchFamily="34" charset="0"/>
              <a:buChar char="•"/>
            </a:pPr>
            <a:r>
              <a:rPr lang="en-US" sz="2400"/>
              <a:t>Ultimate- subscriptions</a:t>
            </a:r>
            <a:endParaRPr lang="en-US" sz="2400"/>
          </a:p>
          <a:p>
            <a:pPr marL="914400" lvl="1" indent="-457200">
              <a:buFont typeface="Arial" panose="020B0604020202020204" pitchFamily="34" charset="0"/>
              <a:buChar char="•"/>
            </a:pPr>
            <a:r>
              <a:rPr lang="en-US" sz="2400"/>
              <a:t>Community - free</a:t>
            </a:r>
            <a:endParaRPr lang="en-US" sz="2400"/>
          </a:p>
          <a:p>
            <a:pPr marL="914400" lvl="1" indent="-457200">
              <a:buFont typeface="Arial" panose="020B0604020202020204" pitchFamily="34" charset="0"/>
              <a:buChar char="•"/>
            </a:pPr>
            <a:r>
              <a:rPr lang="en-US" sz="2400"/>
              <a:t>Light-weight</a:t>
            </a:r>
            <a:endParaRPr lang="en-US" sz="2400"/>
          </a:p>
        </p:txBody>
      </p:sp>
      <p:sp>
        <p:nvSpPr>
          <p:cNvPr id="7" name="Text Box 6"/>
          <p:cNvSpPr txBox="1"/>
          <p:nvPr/>
        </p:nvSpPr>
        <p:spPr>
          <a:xfrm>
            <a:off x="7385685" y="4582160"/>
            <a:ext cx="4277360" cy="1568450"/>
          </a:xfrm>
          <a:prstGeom prst="rect">
            <a:avLst/>
          </a:prstGeom>
          <a:noFill/>
        </p:spPr>
        <p:txBody>
          <a:bodyPr wrap="square" rtlCol="0">
            <a:spAutoFit/>
          </a:bodyPr>
          <a:p>
            <a:pPr marL="457200" indent="-457200">
              <a:buFont typeface="Arial" panose="020B0604020202020204" pitchFamily="34" charset="0"/>
              <a:buChar char="•"/>
            </a:pPr>
            <a:r>
              <a:rPr lang="en-US" sz="2400"/>
              <a:t>Android Studio - free</a:t>
            </a:r>
            <a:endParaRPr lang="en-US" sz="2400"/>
          </a:p>
          <a:p>
            <a:pPr marL="914400" lvl="1" indent="-457200">
              <a:buFont typeface="Arial" panose="020B0604020202020204" pitchFamily="34" charset="0"/>
              <a:buChar char="•"/>
            </a:pPr>
            <a:r>
              <a:rPr lang="en-US" sz="2400"/>
              <a:t>Heavy-weight</a:t>
            </a:r>
            <a:endParaRPr lang="en-US" sz="2400"/>
          </a:p>
          <a:p>
            <a:pPr marL="914400" lvl="1" indent="-457200">
              <a:buFont typeface="Arial" panose="020B0604020202020204" pitchFamily="34" charset="0"/>
              <a:buChar char="•"/>
            </a:pPr>
            <a:r>
              <a:rPr lang="en-US" sz="2400"/>
              <a:t>Required more RAM</a:t>
            </a:r>
            <a:endParaRPr lang="en-US" sz="2400"/>
          </a:p>
          <a:p>
            <a:endParaRPr lang="en-US" sz="2400"/>
          </a:p>
        </p:txBody>
      </p:sp>
      <p:sp>
        <p:nvSpPr>
          <p:cNvPr id="8" name="Text Box 7"/>
          <p:cNvSpPr txBox="1"/>
          <p:nvPr/>
        </p:nvSpPr>
        <p:spPr>
          <a:xfrm>
            <a:off x="7385685" y="3896995"/>
            <a:ext cx="3711575" cy="398780"/>
          </a:xfrm>
          <a:prstGeom prst="rect">
            <a:avLst/>
          </a:prstGeom>
          <a:noFill/>
        </p:spPr>
        <p:txBody>
          <a:bodyPr wrap="square" rtlCol="0">
            <a:spAutoFit/>
          </a:bodyPr>
          <a:p>
            <a:r>
              <a:rPr lang="en-US" sz="2000"/>
              <a:t>Must Have Installed JAVA JDK</a:t>
            </a:r>
            <a:endParaRPr lang="en-US" sz="2000"/>
          </a:p>
        </p:txBody>
      </p:sp>
      <p:sp>
        <p:nvSpPr>
          <p:cNvPr id="9" name="Text Box 8"/>
          <p:cNvSpPr txBox="1"/>
          <p:nvPr/>
        </p:nvSpPr>
        <p:spPr>
          <a:xfrm>
            <a:off x="1538605" y="3896995"/>
            <a:ext cx="3711575" cy="398780"/>
          </a:xfrm>
          <a:prstGeom prst="rect">
            <a:avLst/>
          </a:prstGeom>
          <a:noFill/>
        </p:spPr>
        <p:txBody>
          <a:bodyPr wrap="square" rtlCol="0">
            <a:spAutoFit/>
          </a:bodyPr>
          <a:p>
            <a:r>
              <a:rPr lang="en-US" sz="2000"/>
              <a:t>Must Have Installed JAVA JDK</a:t>
            </a:r>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30605"/>
          </a:xfrm>
        </p:spPr>
        <p:txBody>
          <a:bodyPr>
            <a:normAutofit fontScale="90000"/>
          </a:bodyPr>
          <a:p>
            <a:pPr algn="ctr"/>
            <a:r>
              <a:rPr lang="en-US">
                <a:sym typeface="+mn-ea"/>
              </a:rPr>
              <a:t>Environment Setup</a:t>
            </a:r>
            <a:br>
              <a:rPr lang="en-US">
                <a:sym typeface="+mn-ea"/>
              </a:rPr>
            </a:br>
            <a:r>
              <a:rPr lang="en-US">
                <a:sym typeface="+mn-ea"/>
              </a:rPr>
              <a:t>(API Testing) - POSTMAN</a:t>
            </a:r>
            <a:endParaRPr lang="en-US">
              <a:sym typeface="+mn-ea"/>
            </a:endParaRPr>
          </a:p>
        </p:txBody>
      </p:sp>
      <p:sp>
        <p:nvSpPr>
          <p:cNvPr id="6" name="Text Box 5"/>
          <p:cNvSpPr txBox="1"/>
          <p:nvPr/>
        </p:nvSpPr>
        <p:spPr>
          <a:xfrm>
            <a:off x="1372870" y="4145280"/>
            <a:ext cx="6783705" cy="1568450"/>
          </a:xfrm>
          <a:prstGeom prst="rect">
            <a:avLst/>
          </a:prstGeom>
          <a:noFill/>
        </p:spPr>
        <p:txBody>
          <a:bodyPr wrap="none" rtlCol="0">
            <a:spAutoFit/>
          </a:bodyPr>
          <a:p>
            <a:pPr marL="457200" indent="-457200">
              <a:buFont typeface="Arial" panose="020B0604020202020204" pitchFamily="34" charset="0"/>
              <a:buChar char="•"/>
            </a:pPr>
            <a:r>
              <a:rPr lang="en-US" sz="3200"/>
              <a:t>For Using the API’s without Frontend </a:t>
            </a:r>
            <a:endParaRPr lang="en-US" sz="3200"/>
          </a:p>
          <a:p>
            <a:pPr marL="457200" indent="-457200">
              <a:buFont typeface="Arial" panose="020B0604020202020204" pitchFamily="34" charset="0"/>
              <a:buChar char="•"/>
            </a:pPr>
            <a:r>
              <a:rPr lang="en-US" sz="3200"/>
              <a:t>For Testing the API’s</a:t>
            </a:r>
            <a:endParaRPr lang="en-US" sz="3200"/>
          </a:p>
          <a:p>
            <a:pPr marL="457200" indent="-457200"/>
            <a:endParaRPr lang="en-US" sz="3200"/>
          </a:p>
        </p:txBody>
      </p:sp>
      <p:pic>
        <p:nvPicPr>
          <p:cNvPr id="7" name="Content Placeholder 6" descr="download"/>
          <p:cNvPicPr>
            <a:picLocks noChangeAspect="1"/>
          </p:cNvPicPr>
          <p:nvPr>
            <p:ph sz="half" idx="2"/>
          </p:nvPr>
        </p:nvPicPr>
        <p:blipFill>
          <a:blip r:embed="rId1"/>
          <a:stretch>
            <a:fillRect/>
          </a:stretch>
        </p:blipFill>
        <p:spPr>
          <a:xfrm>
            <a:off x="4679950" y="1684655"/>
            <a:ext cx="2105025" cy="2171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r>
              <a:rPr lang="en-US">
                <a:sym typeface="+mn-ea"/>
              </a:rPr>
              <a:t>Environment Setup</a:t>
            </a:r>
            <a:br>
              <a:rPr lang="en-US"/>
            </a:br>
            <a:r>
              <a:rPr lang="en-US"/>
              <a:t>(Database)</a:t>
            </a:r>
            <a:endParaRPr lang="en-US"/>
          </a:p>
        </p:txBody>
      </p:sp>
      <p:pic>
        <p:nvPicPr>
          <p:cNvPr id="5" name="Content Placeholder 4" descr="xampp-download"/>
          <p:cNvPicPr>
            <a:picLocks noChangeAspect="1"/>
          </p:cNvPicPr>
          <p:nvPr>
            <p:ph sz="half" idx="1"/>
          </p:nvPr>
        </p:nvPicPr>
        <p:blipFill>
          <a:blip r:embed="rId1"/>
          <a:stretch>
            <a:fillRect/>
          </a:stretch>
        </p:blipFill>
        <p:spPr>
          <a:xfrm>
            <a:off x="735330" y="3952875"/>
            <a:ext cx="3677285" cy="2524125"/>
          </a:xfrm>
          <a:prstGeom prst="rect">
            <a:avLst/>
          </a:prstGeom>
        </p:spPr>
      </p:pic>
      <p:sp>
        <p:nvSpPr>
          <p:cNvPr id="4" name="Content Placeholder 3"/>
          <p:cNvSpPr>
            <a:spLocks noGrp="1"/>
          </p:cNvSpPr>
          <p:nvPr>
            <p:ph sz="half" idx="2"/>
          </p:nvPr>
        </p:nvSpPr>
        <p:spPr>
          <a:xfrm>
            <a:off x="1268095" y="1825625"/>
            <a:ext cx="5181600" cy="4351338"/>
          </a:xfrm>
        </p:spPr>
        <p:txBody>
          <a:bodyPr/>
          <a:p>
            <a:r>
              <a:rPr lang="en-US"/>
              <a:t>MySQL DB (XAMPP)</a:t>
            </a:r>
            <a:endParaRPr lang="en-US"/>
          </a:p>
          <a:p>
            <a:r>
              <a:rPr lang="en-US"/>
              <a:t>PostgreSQL DB (recommanded)</a:t>
            </a:r>
            <a:endParaRPr lang="en-US"/>
          </a:p>
          <a:p>
            <a:r>
              <a:rPr lang="en-US"/>
              <a:t>MySQL Workbench</a:t>
            </a:r>
            <a:endParaRPr lang="en-US"/>
          </a:p>
        </p:txBody>
      </p:sp>
      <p:pic>
        <p:nvPicPr>
          <p:cNvPr id="6" name="Picture 5" descr="workbench"/>
          <p:cNvPicPr>
            <a:picLocks noChangeAspect="1"/>
          </p:cNvPicPr>
          <p:nvPr/>
        </p:nvPicPr>
        <p:blipFill>
          <a:blip r:embed="rId2"/>
          <a:stretch>
            <a:fillRect/>
          </a:stretch>
        </p:blipFill>
        <p:spPr>
          <a:xfrm>
            <a:off x="8827135" y="3952875"/>
            <a:ext cx="2526030" cy="2526030"/>
          </a:xfrm>
          <a:prstGeom prst="rect">
            <a:avLst/>
          </a:prstGeom>
        </p:spPr>
      </p:pic>
      <p:pic>
        <p:nvPicPr>
          <p:cNvPr id="7" name="Picture 6" descr="png-"/>
          <p:cNvPicPr>
            <a:picLocks noChangeAspect="1"/>
          </p:cNvPicPr>
          <p:nvPr/>
        </p:nvPicPr>
        <p:blipFill>
          <a:blip r:embed="rId3"/>
          <a:stretch>
            <a:fillRect/>
          </a:stretch>
        </p:blipFill>
        <p:spPr>
          <a:xfrm>
            <a:off x="5160645" y="3952875"/>
            <a:ext cx="2524125" cy="2524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081020"/>
            <a:ext cx="10515600" cy="1325563"/>
          </a:xfrm>
        </p:spPr>
        <p:txBody>
          <a:bodyPr/>
          <a:p>
            <a:pPr algn="ctr"/>
            <a:r>
              <a:rPr lang="en-US"/>
              <a:t>JAVA OOP</a:t>
            </a:r>
            <a:endParaRPr lang="en-US"/>
          </a:p>
        </p:txBody>
      </p:sp>
      <p:sp>
        <p:nvSpPr>
          <p:cNvPr id="3" name="Content Placeholder 2"/>
          <p:cNvSpPr>
            <a:spLocks noGrp="1"/>
          </p:cNvSpPr>
          <p:nvPr>
            <p:ph sz="half" idx="1"/>
          </p:nvPr>
        </p:nvSpPr>
        <p:spPr/>
        <p:txBody>
          <a:bodyPr/>
          <a:p>
            <a:endParaRPr lang="en-US"/>
          </a:p>
        </p:txBody>
      </p:sp>
      <p:sp>
        <p:nvSpPr>
          <p:cNvPr id="4" name="Content Placeholder 3"/>
          <p:cNvSpPr>
            <a:spLocks noGrp="1"/>
          </p:cNvSpPr>
          <p:nvPr>
            <p:ph sz="half" idx="2"/>
          </p:nvPr>
        </p:nvSpPr>
        <p:spPr/>
        <p:txBody>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9620</Words>
  <Application>WPS Presentation</Application>
  <PresentationFormat>Widescreen</PresentationFormat>
  <Paragraphs>259</Paragraphs>
  <Slides>33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33</vt:i4>
      </vt:variant>
    </vt:vector>
  </HeadingPairs>
  <TitlesOfParts>
    <vt:vector size="4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Encapsulation</vt:lpstr>
      <vt:lpstr>PowerPoint 演示文稿</vt:lpstr>
      <vt:lpstr>Method overriding</vt:lpstr>
      <vt:lpstr>Method overloading</vt:lpstr>
      <vt:lpstr>Inheritance </vt:lpstr>
      <vt:lpstr>PowerPoint 演示文稿</vt:lpstr>
      <vt:lpstr>Getting Started Backend Development with Spring Boot</vt:lpstr>
      <vt:lpstr>Getting Started Backend Development with Spring Boot</vt:lpstr>
      <vt:lpstr>Getting Started Backend Development with Spring Boot</vt:lpstr>
      <vt:lpstr>MVC Architecture of Spring Boot</vt:lpstr>
      <vt:lpstr>Getting Started Backend Development with Spring Boot</vt:lpstr>
      <vt:lpstr>Spring Beans and Container</vt:lpstr>
      <vt:lpstr>PowerPoint 演示文稿</vt:lpstr>
      <vt:lpstr>Bean Loading Strategies</vt:lpstr>
      <vt:lpstr>Spring Beans Scope</vt:lpstr>
      <vt:lpstr>Spring Beans Scope</vt:lpstr>
      <vt:lpstr>External configuration</vt:lpstr>
      <vt:lpstr>Spring Boot Annotation</vt:lpstr>
      <vt:lpstr>Spring Boot Annotation</vt:lpstr>
      <vt:lpstr>Spring Boot Annotation</vt:lpstr>
      <vt:lpstr>Dependency Injection(DI)</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Development lab Course Code: CSE-3212</dc:title>
  <dc:creator/>
  <cp:lastModifiedBy>WPS_1677338182</cp:lastModifiedBy>
  <cp:revision>28</cp:revision>
  <dcterms:created xsi:type="dcterms:W3CDTF">2023-06-10T05:51:39Z</dcterms:created>
  <dcterms:modified xsi:type="dcterms:W3CDTF">2023-06-10T17:18:46Z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DBA9D1C01E8C4FF696481D286EFDA91D</vt:lpwstr>
  </property>
  <property fmtid="{D5CDD505-2E9C-101B-9397-08002B2CF9AE}" pid="3" name="KSOProductBuildVer">
    <vt:lpwstr>1033-11.2.0.11537</vt:lpwstr>
  </property>
</Properties>
</file>