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9" r:id="rId10"/>
    <p:sldId id="266" r:id="rId11"/>
    <p:sldId id="268" r:id="rId12"/>
  </p:sldIdLst>
  <p:sldSz cx="2235200" cy="1257300"/>
  <p:notesSz cx="2235200" cy="1257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90" d="100"/>
          <a:sy n="290" d="100"/>
        </p:scale>
        <p:origin x="1488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640" y="389763"/>
            <a:ext cx="1899920" cy="264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35280" y="704088"/>
            <a:ext cx="1564640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322C2C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" b="0" i="0">
                <a:solidFill>
                  <a:srgbClr val="32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322C2C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1760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51128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322C2C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3" y="0"/>
            <a:ext cx="2223770" cy="1249680"/>
          </a:xfrm>
          <a:custGeom>
            <a:avLst/>
            <a:gdLst/>
            <a:ahLst/>
            <a:cxnLst/>
            <a:rect l="l" t="t" r="r" b="b"/>
            <a:pathLst>
              <a:path w="2223770" h="1249680">
                <a:moveTo>
                  <a:pt x="0" y="1249203"/>
                </a:moveTo>
                <a:lnTo>
                  <a:pt x="2223336" y="1249203"/>
                </a:lnTo>
                <a:lnTo>
                  <a:pt x="2223336" y="0"/>
                </a:lnTo>
                <a:lnTo>
                  <a:pt x="0" y="0"/>
                </a:lnTo>
                <a:lnTo>
                  <a:pt x="0" y="1249203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8937" y="170628"/>
            <a:ext cx="1637324" cy="12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322C2C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824" y="401536"/>
            <a:ext cx="1605550" cy="335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" b="0" i="0">
                <a:solidFill>
                  <a:srgbClr val="32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9968" y="1169289"/>
            <a:ext cx="715264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1760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09344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rpubs.com/jewelercart/slavevoyagesanalysi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47" y="28893"/>
            <a:ext cx="2141855" cy="117468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-635" algn="ctr">
              <a:lnSpc>
                <a:spcPts val="1480"/>
              </a:lnSpc>
              <a:spcBef>
                <a:spcPts val="160"/>
              </a:spcBef>
            </a:pPr>
            <a:r>
              <a:rPr lang="en-US" sz="1400" dirty="0"/>
              <a:t>"Unveiling the Shadows of History: Exploring the Largest Dataset of Slave Records Online to Quantify the Human Toll of the Americas' Slave Trade Industry"</a:t>
            </a:r>
            <a:endParaRPr sz="125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800" y="-36848"/>
            <a:ext cx="2223770" cy="309880"/>
          </a:xfrm>
          <a:custGeom>
            <a:avLst/>
            <a:gdLst/>
            <a:ahLst/>
            <a:cxnLst/>
            <a:rect l="l" t="t" r="r" b="b"/>
            <a:pathLst>
              <a:path w="2223770" h="309880">
                <a:moveTo>
                  <a:pt x="2223401" y="64033"/>
                </a:moveTo>
                <a:lnTo>
                  <a:pt x="411314" y="64033"/>
                </a:lnTo>
                <a:lnTo>
                  <a:pt x="421906" y="55968"/>
                </a:lnTo>
                <a:lnTo>
                  <a:pt x="474611" y="26149"/>
                </a:lnTo>
                <a:lnTo>
                  <a:pt x="532231" y="6286"/>
                </a:lnTo>
                <a:lnTo>
                  <a:pt x="560476" y="0"/>
                </a:lnTo>
                <a:lnTo>
                  <a:pt x="529310" y="0"/>
                </a:lnTo>
                <a:lnTo>
                  <a:pt x="471817" y="19875"/>
                </a:lnTo>
                <a:lnTo>
                  <a:pt x="418160" y="50253"/>
                </a:lnTo>
                <a:lnTo>
                  <a:pt x="400050" y="64033"/>
                </a:lnTo>
                <a:lnTo>
                  <a:pt x="12" y="64033"/>
                </a:lnTo>
                <a:lnTo>
                  <a:pt x="12" y="70116"/>
                </a:lnTo>
                <a:lnTo>
                  <a:pt x="392087" y="70116"/>
                </a:lnTo>
                <a:lnTo>
                  <a:pt x="367639" y="91071"/>
                </a:lnTo>
                <a:lnTo>
                  <a:pt x="333070" y="122593"/>
                </a:lnTo>
                <a:lnTo>
                  <a:pt x="293522" y="157657"/>
                </a:lnTo>
                <a:lnTo>
                  <a:pt x="250126" y="192976"/>
                </a:lnTo>
                <a:lnTo>
                  <a:pt x="202996" y="226593"/>
                </a:lnTo>
                <a:lnTo>
                  <a:pt x="152247" y="256501"/>
                </a:lnTo>
                <a:lnTo>
                  <a:pt x="85445" y="285203"/>
                </a:lnTo>
                <a:lnTo>
                  <a:pt x="18834" y="301688"/>
                </a:lnTo>
                <a:lnTo>
                  <a:pt x="0" y="301307"/>
                </a:lnTo>
                <a:lnTo>
                  <a:pt x="0" y="309727"/>
                </a:lnTo>
                <a:lnTo>
                  <a:pt x="9080" y="309727"/>
                </a:lnTo>
                <a:lnTo>
                  <a:pt x="14452" y="309321"/>
                </a:lnTo>
                <a:lnTo>
                  <a:pt x="53670" y="301688"/>
                </a:lnTo>
                <a:lnTo>
                  <a:pt x="121488" y="278726"/>
                </a:lnTo>
                <a:lnTo>
                  <a:pt x="206590" y="232460"/>
                </a:lnTo>
                <a:lnTo>
                  <a:pt x="254101" y="198577"/>
                </a:lnTo>
                <a:lnTo>
                  <a:pt x="297815" y="162979"/>
                </a:lnTo>
                <a:lnTo>
                  <a:pt x="337629" y="127660"/>
                </a:lnTo>
                <a:lnTo>
                  <a:pt x="371995" y="96342"/>
                </a:lnTo>
                <a:lnTo>
                  <a:pt x="396392" y="75412"/>
                </a:lnTo>
                <a:lnTo>
                  <a:pt x="403339" y="70116"/>
                </a:lnTo>
                <a:lnTo>
                  <a:pt x="2223401" y="70116"/>
                </a:lnTo>
                <a:lnTo>
                  <a:pt x="2223401" y="64033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" y="959434"/>
            <a:ext cx="2223770" cy="290195"/>
          </a:xfrm>
          <a:custGeom>
            <a:avLst/>
            <a:gdLst/>
            <a:ahLst/>
            <a:cxnLst/>
            <a:rect l="l" t="t" r="r" b="b"/>
            <a:pathLst>
              <a:path w="2223770" h="290194">
                <a:moveTo>
                  <a:pt x="2223389" y="226504"/>
                </a:moveTo>
                <a:lnTo>
                  <a:pt x="1874494" y="226504"/>
                </a:lnTo>
                <a:lnTo>
                  <a:pt x="1894903" y="208356"/>
                </a:lnTo>
                <a:lnTo>
                  <a:pt x="1926361" y="178612"/>
                </a:lnTo>
                <a:lnTo>
                  <a:pt x="1962353" y="145516"/>
                </a:lnTo>
                <a:lnTo>
                  <a:pt x="2001901" y="112102"/>
                </a:lnTo>
                <a:lnTo>
                  <a:pt x="2044928" y="80213"/>
                </a:lnTo>
                <a:lnTo>
                  <a:pt x="2091372" y="51676"/>
                </a:lnTo>
                <a:lnTo>
                  <a:pt x="2152688" y="23990"/>
                </a:lnTo>
                <a:lnTo>
                  <a:pt x="2214041" y="7607"/>
                </a:lnTo>
                <a:lnTo>
                  <a:pt x="2223325" y="7620"/>
                </a:lnTo>
                <a:lnTo>
                  <a:pt x="2223325" y="0"/>
                </a:lnTo>
                <a:lnTo>
                  <a:pt x="2222931" y="0"/>
                </a:lnTo>
                <a:lnTo>
                  <a:pt x="2181885" y="8178"/>
                </a:lnTo>
                <a:lnTo>
                  <a:pt x="2119465" y="30581"/>
                </a:lnTo>
                <a:lnTo>
                  <a:pt x="2041512" y="74828"/>
                </a:lnTo>
                <a:lnTo>
                  <a:pt x="1998116" y="106984"/>
                </a:lnTo>
                <a:lnTo>
                  <a:pt x="1958276" y="140652"/>
                </a:lnTo>
                <a:lnTo>
                  <a:pt x="1922056" y="174002"/>
                </a:lnTo>
                <a:lnTo>
                  <a:pt x="1890788" y="203568"/>
                </a:lnTo>
                <a:lnTo>
                  <a:pt x="1868576" y="223342"/>
                </a:lnTo>
                <a:lnTo>
                  <a:pt x="1864575" y="226504"/>
                </a:lnTo>
                <a:lnTo>
                  <a:pt x="0" y="226504"/>
                </a:lnTo>
                <a:lnTo>
                  <a:pt x="0" y="232587"/>
                </a:lnTo>
                <a:lnTo>
                  <a:pt x="1856879" y="232587"/>
                </a:lnTo>
                <a:lnTo>
                  <a:pt x="1845297" y="241757"/>
                </a:lnTo>
                <a:lnTo>
                  <a:pt x="1797037" y="270243"/>
                </a:lnTo>
                <a:lnTo>
                  <a:pt x="1744065" y="289598"/>
                </a:lnTo>
                <a:lnTo>
                  <a:pt x="1743329" y="289775"/>
                </a:lnTo>
                <a:lnTo>
                  <a:pt x="1764309" y="289775"/>
                </a:lnTo>
                <a:lnTo>
                  <a:pt x="1823732" y="263474"/>
                </a:lnTo>
                <a:lnTo>
                  <a:pt x="1867065" y="232587"/>
                </a:lnTo>
                <a:lnTo>
                  <a:pt x="2223389" y="232587"/>
                </a:lnTo>
                <a:lnTo>
                  <a:pt x="2223389" y="226504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846" y="378345"/>
            <a:ext cx="635233" cy="6352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91563" y="682812"/>
            <a:ext cx="635000" cy="566420"/>
          </a:xfrm>
          <a:custGeom>
            <a:avLst/>
            <a:gdLst/>
            <a:ahLst/>
            <a:cxnLst/>
            <a:rect l="l" t="t" r="r" b="b"/>
            <a:pathLst>
              <a:path w="635000" h="566419">
                <a:moveTo>
                  <a:pt x="634668" y="0"/>
                </a:moveTo>
                <a:lnTo>
                  <a:pt x="570968" y="11361"/>
                </a:lnTo>
                <a:lnTo>
                  <a:pt x="526231" y="27809"/>
                </a:lnTo>
                <a:lnTo>
                  <a:pt x="485197" y="49665"/>
                </a:lnTo>
                <a:lnTo>
                  <a:pt x="447402" y="76252"/>
                </a:lnTo>
                <a:lnTo>
                  <a:pt x="412383" y="106896"/>
                </a:lnTo>
                <a:lnTo>
                  <a:pt x="379678" y="140919"/>
                </a:lnTo>
                <a:lnTo>
                  <a:pt x="348824" y="177647"/>
                </a:lnTo>
                <a:lnTo>
                  <a:pt x="319358" y="216403"/>
                </a:lnTo>
                <a:lnTo>
                  <a:pt x="290817" y="256512"/>
                </a:lnTo>
                <a:lnTo>
                  <a:pt x="262739" y="297297"/>
                </a:lnTo>
                <a:lnTo>
                  <a:pt x="234665" y="338079"/>
                </a:lnTo>
                <a:lnTo>
                  <a:pt x="206127" y="378186"/>
                </a:lnTo>
                <a:lnTo>
                  <a:pt x="176664" y="416941"/>
                </a:lnTo>
                <a:lnTo>
                  <a:pt x="145811" y="453669"/>
                </a:lnTo>
                <a:lnTo>
                  <a:pt x="113108" y="487693"/>
                </a:lnTo>
                <a:lnTo>
                  <a:pt x="78090" y="518338"/>
                </a:lnTo>
                <a:lnTo>
                  <a:pt x="40295" y="544927"/>
                </a:lnTo>
                <a:lnTo>
                  <a:pt x="0" y="566390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" y="66662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5" y="1185938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81309" y="470611"/>
            <a:ext cx="1605550" cy="26680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11200" marR="5080">
              <a:lnSpc>
                <a:spcPct val="112999"/>
              </a:lnSpc>
              <a:spcBef>
                <a:spcPts val="85"/>
              </a:spcBef>
            </a:pPr>
            <a:r>
              <a:rPr lang="en-US" spc="10" dirty="0"/>
              <a:t>Honoring</a:t>
            </a:r>
            <a:r>
              <a:rPr spc="10" dirty="0"/>
              <a:t> </a:t>
            </a:r>
            <a:r>
              <a:rPr spc="20" dirty="0"/>
              <a:t>the </a:t>
            </a:r>
            <a:r>
              <a:rPr spc="30" dirty="0"/>
              <a:t>memory </a:t>
            </a:r>
            <a:r>
              <a:rPr spc="15" dirty="0"/>
              <a:t>of </a:t>
            </a:r>
            <a:r>
              <a:rPr spc="25" dirty="0"/>
              <a:t>the </a:t>
            </a:r>
            <a:r>
              <a:rPr lang="en-US" spc="-5" dirty="0"/>
              <a:t>millions</a:t>
            </a:r>
            <a:r>
              <a:rPr spc="-5" dirty="0"/>
              <a:t> </a:t>
            </a:r>
            <a:r>
              <a:rPr spc="15" dirty="0"/>
              <a:t>of</a:t>
            </a:r>
            <a:r>
              <a:rPr lang="en-US" spc="15" dirty="0"/>
              <a:t> </a:t>
            </a:r>
            <a:r>
              <a:rPr lang="en-US" dirty="0"/>
              <a:t>individuals</a:t>
            </a:r>
            <a:r>
              <a:rPr dirty="0"/>
              <a:t> </a:t>
            </a:r>
            <a:r>
              <a:rPr spc="35" dirty="0"/>
              <a:t>who </a:t>
            </a:r>
            <a:r>
              <a:rPr spc="15" dirty="0"/>
              <a:t>suffered </a:t>
            </a:r>
            <a:r>
              <a:rPr spc="25" dirty="0"/>
              <a:t>and </a:t>
            </a:r>
            <a:r>
              <a:rPr lang="en-US" spc="5" dirty="0"/>
              <a:t>perished</a:t>
            </a:r>
            <a:r>
              <a:rPr spc="5" dirty="0"/>
              <a:t> </a:t>
            </a:r>
            <a:r>
              <a:rPr spc="-20" dirty="0"/>
              <a:t>in</a:t>
            </a:r>
            <a:r>
              <a:rPr lang="en-US" spc="-20" dirty="0"/>
              <a:t> </a:t>
            </a:r>
            <a:r>
              <a:rPr spc="25" dirty="0"/>
              <a:t>th</a:t>
            </a:r>
            <a:r>
              <a:rPr spc="20" dirty="0"/>
              <a:t>e</a:t>
            </a:r>
            <a:r>
              <a:rPr spc="-20" dirty="0"/>
              <a:t> </a:t>
            </a:r>
            <a:r>
              <a:rPr spc="5" dirty="0"/>
              <a:t>s</a:t>
            </a:r>
            <a:r>
              <a:rPr dirty="0"/>
              <a:t>l</a:t>
            </a:r>
            <a:r>
              <a:rPr spc="10" dirty="0"/>
              <a:t>a</a:t>
            </a:r>
            <a:r>
              <a:rPr spc="-10" dirty="0"/>
              <a:t>v</a:t>
            </a:r>
            <a:r>
              <a:rPr spc="20" dirty="0"/>
              <a:t>e</a:t>
            </a:r>
            <a:r>
              <a:rPr spc="-20" dirty="0"/>
              <a:t> </a:t>
            </a:r>
            <a:r>
              <a:rPr lang="en-US" spc="10" dirty="0"/>
              <a:t>t</a:t>
            </a:r>
            <a:r>
              <a:rPr lang="en-US" dirty="0"/>
              <a:t>r</a:t>
            </a:r>
            <a:r>
              <a:rPr lang="en-US" spc="15" dirty="0"/>
              <a:t>a</a:t>
            </a:r>
            <a:r>
              <a:rPr lang="en-US" spc="35" dirty="0"/>
              <a:t>d</a:t>
            </a:r>
            <a:r>
              <a:rPr lang="en-US" spc="20" dirty="0"/>
              <a:t>e</a:t>
            </a:r>
            <a:r>
              <a:rPr lang="en-US" spc="-20" dirty="0"/>
              <a:t> </a:t>
            </a:r>
            <a:r>
              <a:rPr dirty="0"/>
              <a:t>f</a:t>
            </a:r>
            <a:r>
              <a:rPr spc="20" dirty="0"/>
              <a:t>o</a:t>
            </a:r>
            <a:r>
              <a:rPr spc="5" dirty="0"/>
              <a:t>r</a:t>
            </a:r>
            <a:r>
              <a:rPr lang="en-US" spc="5" dirty="0"/>
              <a:t> </a:t>
            </a:r>
            <a:r>
              <a:rPr lang="en-US" spc="10" dirty="0"/>
              <a:t>acknowledging</a:t>
            </a:r>
            <a:r>
              <a:rPr spc="10" dirty="0"/>
              <a:t> </a:t>
            </a:r>
            <a:r>
              <a:rPr spc="25" dirty="0"/>
              <a:t>the depth </a:t>
            </a:r>
            <a:r>
              <a:rPr spc="15" dirty="0"/>
              <a:t>of </a:t>
            </a:r>
            <a:r>
              <a:rPr spc="35" dirty="0"/>
              <a:t>human</a:t>
            </a:r>
            <a:r>
              <a:rPr lang="en-US" spc="35" dirty="0"/>
              <a:t> </a:t>
            </a:r>
            <a:r>
              <a:rPr lang="en-US" spc="5" dirty="0"/>
              <a:t>suffering</a:t>
            </a:r>
            <a:r>
              <a:rPr spc="-20" dirty="0"/>
              <a:t> </a:t>
            </a:r>
            <a:r>
              <a:rPr spc="30" dirty="0"/>
              <a:t>and</a:t>
            </a:r>
            <a:r>
              <a:rPr spc="-20" dirty="0"/>
              <a:t> </a:t>
            </a:r>
            <a:r>
              <a:rPr spc="20" dirty="0"/>
              <a:t>the</a:t>
            </a:r>
            <a:r>
              <a:rPr spc="-20" dirty="0"/>
              <a:t> </a:t>
            </a:r>
            <a:r>
              <a:rPr lang="en-US" spc="-5" dirty="0"/>
              <a:t>resilience</a:t>
            </a:r>
            <a:r>
              <a:rPr spc="-15" dirty="0"/>
              <a:t> </a:t>
            </a:r>
            <a:r>
              <a:rPr spc="15" dirty="0"/>
              <a:t>of</a:t>
            </a:r>
            <a:r>
              <a:rPr spc="-20" dirty="0"/>
              <a:t> </a:t>
            </a:r>
            <a:r>
              <a:rPr spc="20" dirty="0"/>
              <a:t>the</a:t>
            </a:r>
            <a:r>
              <a:rPr spc="-20" dirty="0"/>
              <a:t> </a:t>
            </a:r>
            <a:r>
              <a:rPr spc="30" dirty="0"/>
              <a:t>human</a:t>
            </a:r>
            <a:r>
              <a:rPr lang="en-US" spc="30" dirty="0"/>
              <a:t> </a:t>
            </a:r>
            <a:r>
              <a:rPr spc="-20" dirty="0"/>
              <a:t>spirit..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R</a:t>
            </a:r>
            <a:r>
              <a:rPr spc="-30" dirty="0"/>
              <a:t>emem</a:t>
            </a:r>
            <a:r>
              <a:rPr spc="-15" dirty="0"/>
              <a:t>ber</a:t>
            </a:r>
            <a:r>
              <a:rPr spc="-10" dirty="0"/>
              <a:t>i</a:t>
            </a:r>
            <a:r>
              <a:rPr spc="-15" dirty="0"/>
              <a:t>ng</a:t>
            </a:r>
            <a:r>
              <a:rPr spc="-30" dirty="0"/>
              <a:t> </a:t>
            </a:r>
            <a:r>
              <a:rPr spc="-15" dirty="0"/>
              <a:t>th</a:t>
            </a:r>
            <a:r>
              <a:rPr spc="-10" dirty="0"/>
              <a:t>e</a:t>
            </a:r>
            <a:r>
              <a:rPr spc="-30" dirty="0"/>
              <a:t> </a:t>
            </a:r>
            <a:r>
              <a:rPr spc="-60" dirty="0"/>
              <a:t>V</a:t>
            </a:r>
            <a:r>
              <a:rPr spc="-10" dirty="0"/>
              <a:t>ic</a:t>
            </a:r>
            <a:r>
              <a:rPr spc="-15" dirty="0"/>
              <a:t>t</a:t>
            </a:r>
            <a:r>
              <a:rPr spc="-10" dirty="0"/>
              <a:t>i</a:t>
            </a:r>
            <a:r>
              <a:rPr spc="-50" dirty="0"/>
              <a:t>m</a:t>
            </a:r>
            <a:r>
              <a:rPr spc="-20" dirty="0"/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" y="741350"/>
            <a:ext cx="356235" cy="508000"/>
          </a:xfrm>
          <a:custGeom>
            <a:avLst/>
            <a:gdLst/>
            <a:ahLst/>
            <a:cxnLst/>
            <a:rect l="l" t="t" r="r" b="b"/>
            <a:pathLst>
              <a:path w="356235" h="508000">
                <a:moveTo>
                  <a:pt x="0" y="0"/>
                </a:moveTo>
                <a:lnTo>
                  <a:pt x="56135" y="54768"/>
                </a:lnTo>
                <a:lnTo>
                  <a:pt x="86578" y="93243"/>
                </a:lnTo>
                <a:lnTo>
                  <a:pt x="115298" y="134775"/>
                </a:lnTo>
                <a:lnTo>
                  <a:pt x="142726" y="178600"/>
                </a:lnTo>
                <a:lnTo>
                  <a:pt x="169292" y="223954"/>
                </a:lnTo>
                <a:lnTo>
                  <a:pt x="195429" y="270073"/>
                </a:lnTo>
                <a:lnTo>
                  <a:pt x="221563" y="316191"/>
                </a:lnTo>
                <a:lnTo>
                  <a:pt x="248127" y="361545"/>
                </a:lnTo>
                <a:lnTo>
                  <a:pt x="275553" y="405369"/>
                </a:lnTo>
                <a:lnTo>
                  <a:pt x="304271" y="446900"/>
                </a:lnTo>
                <a:lnTo>
                  <a:pt x="334713" y="485373"/>
                </a:lnTo>
                <a:lnTo>
                  <a:pt x="355859" y="507853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8111" y="401550"/>
            <a:ext cx="920115" cy="5662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profound </a:t>
            </a:r>
            <a:r>
              <a:rPr lang="en-US" sz="300" dirty="0">
                <a:solidFill>
                  <a:srgbClr val="322C2C"/>
                </a:solidFill>
                <a:latin typeface="Verdana"/>
                <a:cs typeface="Verdana"/>
              </a:rPr>
              <a:t>historical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analysis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lang="en-US" sz="300" spc="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slave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trade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reveals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enduring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lang="en-US" sz="300" spc="10" dirty="0">
                <a:solidFill>
                  <a:srgbClr val="322C2C"/>
                </a:solidFill>
                <a:latin typeface="Verdana"/>
                <a:cs typeface="Verdana"/>
              </a:rPr>
              <a:t>impact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</a:t>
            </a:r>
            <a:r>
              <a:rPr lang="en-US" sz="300" spc="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this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dark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chapter 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in 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human 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history</a:t>
            </a:r>
            <a:r>
              <a:rPr lang="en-US" sz="300" spc="-20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By</a:t>
            </a:r>
            <a:r>
              <a:rPr lang="en-US" sz="300" spc="20" dirty="0">
                <a:solidFill>
                  <a:srgbClr val="322C2C"/>
                </a:solidFill>
                <a:latin typeface="Verdana"/>
                <a:cs typeface="Verdana"/>
              </a:rPr>
              <a:t> acknowledging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lang="en-US" sz="300" spc="-15" dirty="0">
                <a:solidFill>
                  <a:srgbClr val="322C2C"/>
                </a:solidFill>
                <a:latin typeface="Verdana"/>
                <a:cs typeface="Verdana"/>
              </a:rPr>
              <a:t>its</a:t>
            </a:r>
            <a:r>
              <a:rPr sz="30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lang="en-US" sz="300" dirty="0">
                <a:solidFill>
                  <a:srgbClr val="322C2C"/>
                </a:solidFill>
                <a:latin typeface="Verdana"/>
                <a:cs typeface="Verdana"/>
              </a:rPr>
              <a:t>legacy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lang="en-US" sz="300" spc="10" dirty="0">
                <a:solidFill>
                  <a:srgbClr val="322C2C"/>
                </a:solidFill>
                <a:latin typeface="Verdana"/>
                <a:cs typeface="Verdana"/>
              </a:rPr>
              <a:t>honoring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resilience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 enslaved </a:t>
            </a:r>
            <a:r>
              <a:rPr lang="en-US" sz="300" dirty="0">
                <a:solidFill>
                  <a:srgbClr val="322C2C"/>
                </a:solidFill>
                <a:latin typeface="Verdana"/>
                <a:cs typeface="Verdana"/>
              </a:rPr>
              <a:t>individuals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,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we</a:t>
            </a:r>
            <a:r>
              <a:rPr lang="en-US" sz="300" spc="3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can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strive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for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more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just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equitable</a:t>
            </a:r>
            <a:r>
              <a:rPr lang="en-US" sz="300" spc="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future.</a:t>
            </a:r>
            <a:endParaRPr lang="en-US" sz="300" spc="-10" dirty="0">
              <a:solidFill>
                <a:srgbClr val="322C2C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12999"/>
              </a:lnSpc>
              <a:spcBef>
                <a:spcPts val="85"/>
              </a:spcBef>
            </a:pPr>
            <a:endParaRPr lang="en-US" sz="300" spc="-10" dirty="0">
              <a:solidFill>
                <a:srgbClr val="322C2C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lang="en-US" sz="300" spc="-10" dirty="0">
                <a:solidFill>
                  <a:srgbClr val="322C2C"/>
                </a:solidFill>
                <a:latin typeface="Verdana"/>
                <a:cs typeface="Verdana"/>
              </a:rPr>
              <a:t>Publish Paper</a:t>
            </a:r>
          </a:p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lang="en-US" sz="300" dirty="0">
                <a:latin typeface="Verdana"/>
                <a:cs typeface="Verdana"/>
                <a:hlinkClick r:id="rId2"/>
              </a:rPr>
              <a:t>https://rpubs.com/jewelercart/slavevoyagesanalysis</a:t>
            </a:r>
            <a:endParaRPr sz="3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983" y="170633"/>
            <a:ext cx="45085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dirty="0">
                <a:latin typeface="Cambria"/>
                <a:cs typeface="Cambria"/>
              </a:rPr>
              <a:t>Conclusion</a:t>
            </a:r>
            <a:endParaRPr sz="700">
              <a:latin typeface="Cambria"/>
              <a:cs typeface="Cambria"/>
            </a:endParaRPr>
          </a:p>
        </p:txBody>
      </p:sp>
      <p:pic>
        <p:nvPicPr>
          <p:cNvPr id="9" name="Picture 8" descr="A long shot of a person walking&#10;&#10;Description automatically generated">
            <a:extLst>
              <a:ext uri="{FF2B5EF4-FFF2-40B4-BE49-F238E27FC236}">
                <a16:creationId xmlns:a16="http://schemas.microsoft.com/office/drawing/2014/main" id="{0B0AED64-745F-A656-236E-9D6C7CEB97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1" y="19050"/>
            <a:ext cx="1007076" cy="12571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895" y="66725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" y="1185760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800" y="121532"/>
            <a:ext cx="189865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30"/>
              </a:spcBef>
            </a:pP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50" dirty="0">
                <a:latin typeface="Verdana"/>
                <a:cs typeface="Verdana"/>
              </a:rPr>
              <a:t>Slave </a:t>
            </a:r>
            <a:r>
              <a:rPr sz="350" spc="10" dirty="0">
                <a:latin typeface="Verdana"/>
                <a:cs typeface="Verdana"/>
              </a:rPr>
              <a:t>Trade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has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left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an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indelible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mark </a:t>
            </a:r>
            <a:r>
              <a:rPr sz="350" spc="30" dirty="0">
                <a:solidFill>
                  <a:srgbClr val="322C2C"/>
                </a:solidFill>
                <a:latin typeface="Verdana"/>
                <a:cs typeface="Verdana"/>
              </a:rPr>
              <a:t>on 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history,,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shaping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societies </a:t>
            </a:r>
            <a:r>
              <a:rPr sz="350" spc="30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lang="en-US" sz="350" spc="3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cultures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worldwide.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This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presentation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5" dirty="0">
                <a:solidFill>
                  <a:srgbClr val="322C2C"/>
                </a:solidFill>
                <a:latin typeface="Verdana"/>
                <a:cs typeface="Verdana"/>
              </a:rPr>
              <a:t>offers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profound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5" dirty="0">
                <a:solidFill>
                  <a:srgbClr val="322C2C"/>
                </a:solidFill>
                <a:latin typeface="Verdana"/>
                <a:cs typeface="Verdana"/>
              </a:rPr>
              <a:t>analysis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of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-5" dirty="0">
                <a:solidFill>
                  <a:srgbClr val="322C2C"/>
                </a:solidFill>
                <a:latin typeface="Verdana"/>
                <a:cs typeface="Verdana"/>
              </a:rPr>
              <a:t>trade's</a:t>
            </a:r>
            <a:r>
              <a:rPr lang="en-US" sz="350" spc="-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-5" dirty="0">
                <a:solidFill>
                  <a:srgbClr val="322C2C"/>
                </a:solidFill>
                <a:latin typeface="Verdana"/>
                <a:cs typeface="Verdana"/>
              </a:rPr>
              <a:t>impact,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30" dirty="0">
                <a:solidFill>
                  <a:srgbClr val="322C2C"/>
                </a:solidFill>
                <a:latin typeface="Verdana"/>
                <a:cs typeface="Verdana"/>
              </a:rPr>
              <a:t>from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5" dirty="0">
                <a:solidFill>
                  <a:srgbClr val="322C2C"/>
                </a:solidFill>
                <a:latin typeface="Verdana"/>
                <a:cs typeface="Verdana"/>
              </a:rPr>
              <a:t>its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origins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to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5" dirty="0">
                <a:solidFill>
                  <a:srgbClr val="322C2C"/>
                </a:solidFill>
                <a:latin typeface="Verdana"/>
                <a:cs typeface="Verdana"/>
              </a:rPr>
              <a:t>its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enduring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-10" dirty="0">
                <a:solidFill>
                  <a:srgbClr val="322C2C"/>
                </a:solidFill>
                <a:latin typeface="Verdana"/>
                <a:cs typeface="Verdana"/>
              </a:rPr>
              <a:t>legacy.</a:t>
            </a:r>
            <a:endParaRPr sz="350" dirty="0">
              <a:latin typeface="Verdana"/>
              <a:cs typeface="Verdan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BFB427-17BA-761D-5E9F-D2485AB3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" y="400050"/>
            <a:ext cx="2226665" cy="7341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846" y="378345"/>
            <a:ext cx="635233" cy="6352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91563" y="682812"/>
            <a:ext cx="635000" cy="566420"/>
          </a:xfrm>
          <a:custGeom>
            <a:avLst/>
            <a:gdLst/>
            <a:ahLst/>
            <a:cxnLst/>
            <a:rect l="l" t="t" r="r" b="b"/>
            <a:pathLst>
              <a:path w="635000" h="566419">
                <a:moveTo>
                  <a:pt x="634668" y="0"/>
                </a:moveTo>
                <a:lnTo>
                  <a:pt x="570968" y="11361"/>
                </a:lnTo>
                <a:lnTo>
                  <a:pt x="526231" y="27809"/>
                </a:lnTo>
                <a:lnTo>
                  <a:pt x="485197" y="49665"/>
                </a:lnTo>
                <a:lnTo>
                  <a:pt x="447402" y="76252"/>
                </a:lnTo>
                <a:lnTo>
                  <a:pt x="412383" y="106896"/>
                </a:lnTo>
                <a:lnTo>
                  <a:pt x="379678" y="140919"/>
                </a:lnTo>
                <a:lnTo>
                  <a:pt x="348824" y="177647"/>
                </a:lnTo>
                <a:lnTo>
                  <a:pt x="319358" y="216403"/>
                </a:lnTo>
                <a:lnTo>
                  <a:pt x="290817" y="256512"/>
                </a:lnTo>
                <a:lnTo>
                  <a:pt x="262739" y="297297"/>
                </a:lnTo>
                <a:lnTo>
                  <a:pt x="234665" y="338079"/>
                </a:lnTo>
                <a:lnTo>
                  <a:pt x="206127" y="378186"/>
                </a:lnTo>
                <a:lnTo>
                  <a:pt x="176664" y="416941"/>
                </a:lnTo>
                <a:lnTo>
                  <a:pt x="145811" y="453669"/>
                </a:lnTo>
                <a:lnTo>
                  <a:pt x="113108" y="487693"/>
                </a:lnTo>
                <a:lnTo>
                  <a:pt x="78090" y="518338"/>
                </a:lnTo>
                <a:lnTo>
                  <a:pt x="40295" y="544927"/>
                </a:lnTo>
                <a:lnTo>
                  <a:pt x="0" y="566390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" y="66662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5" y="1185938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4043" y="378118"/>
            <a:ext cx="924560" cy="31899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lang="en-US" sz="300" spc="5" dirty="0">
                <a:latin typeface="Verdana"/>
                <a:cs typeface="Verdana"/>
              </a:rPr>
              <a:t>transatlantic</a:t>
            </a:r>
            <a:r>
              <a:rPr sz="300" spc="5" dirty="0">
                <a:latin typeface="Verdana"/>
                <a:cs typeface="Verdana"/>
              </a:rPr>
              <a:t>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10" dirty="0">
                <a:latin typeface="Verdana"/>
                <a:cs typeface="Verdana"/>
              </a:rPr>
              <a:t>trans-Saharan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slave</a:t>
            </a:r>
            <a:r>
              <a:rPr lang="en-US" sz="300" spc="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trades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were </a:t>
            </a:r>
            <a:r>
              <a:rPr lang="en-US" sz="300" dirty="0">
                <a:solidFill>
                  <a:srgbClr val="322C2C"/>
                </a:solidFill>
                <a:latin typeface="Verdana"/>
                <a:cs typeface="Verdana"/>
              </a:rPr>
              <a:t>driven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by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demand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for</a:t>
            </a:r>
            <a:r>
              <a:rPr lang="en-US" sz="300" spc="1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labor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in the </a:t>
            </a:r>
            <a:r>
              <a:rPr lang="en-US" sz="300" spc="5" dirty="0">
                <a:solidFill>
                  <a:srgbClr val="322C2C"/>
                </a:solidFill>
                <a:latin typeface="Verdana"/>
                <a:cs typeface="Verdana"/>
              </a:rPr>
              <a:t>Americas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Arab 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world</a:t>
            </a:r>
            <a:r>
              <a:rPr lang="en-US" sz="300" spc="-20" dirty="0">
                <a:solidFill>
                  <a:srgbClr val="322C2C"/>
                </a:solidFill>
                <a:latin typeface="Verdana"/>
                <a:cs typeface="Verdana"/>
              </a:rPr>
              <a:t>. This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40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sz="300" spc="35" dirty="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40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lang="en-US" sz="300" spc="55" dirty="0">
                <a:solidFill>
                  <a:srgbClr val="322C2C"/>
                </a:solidFill>
                <a:latin typeface="Verdana"/>
                <a:cs typeface="Verdana"/>
              </a:rPr>
              <a:t>migration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lang="en-US" sz="300" spc="55" dirty="0">
                <a:solidFill>
                  <a:srgbClr val="322C2C"/>
                </a:solidFill>
                <a:latin typeface="Verdana"/>
                <a:cs typeface="Verdana"/>
              </a:rPr>
              <a:t>millions</a:t>
            </a:r>
            <a:r>
              <a:rPr lang="en-US" sz="300" spc="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lang="en-US" sz="300" dirty="0">
                <a:solidFill>
                  <a:srgbClr val="322C2C"/>
                </a:solidFill>
                <a:latin typeface="Verdana"/>
                <a:cs typeface="Verdana"/>
              </a:rPr>
              <a:t>Africans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, </a:t>
            </a:r>
            <a:r>
              <a:rPr lang="en-US" sz="300" spc="5" dirty="0">
                <a:solidFill>
                  <a:srgbClr val="322C2C"/>
                </a:solidFill>
                <a:latin typeface="Verdana"/>
                <a:cs typeface="Verdana"/>
              </a:rPr>
              <a:t>resulting in</a:t>
            </a:r>
            <a:r>
              <a:rPr sz="300" spc="6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profound </a:t>
            </a:r>
            <a:r>
              <a:rPr sz="300" spc="-15" dirty="0">
                <a:solidFill>
                  <a:srgbClr val="322C2C"/>
                </a:solidFill>
                <a:latin typeface="Verdana"/>
                <a:cs typeface="Verdana"/>
              </a:rPr>
              <a:t>social</a:t>
            </a:r>
            <a:r>
              <a:rPr lang="en-US" sz="30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lang="en-US" sz="300" spc="15" dirty="0">
                <a:solidFill>
                  <a:srgbClr val="322C2C"/>
                </a:solidFill>
                <a:latin typeface="Verdana"/>
                <a:cs typeface="Verdana"/>
              </a:rPr>
              <a:t>economic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consequences</a:t>
            </a:r>
            <a:r>
              <a:rPr lang="en-US" sz="300" spc="15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endParaRPr sz="3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0">
              <a:lnSpc>
                <a:spcPct val="100000"/>
              </a:lnSpc>
              <a:spcBef>
                <a:spcPts val="120"/>
              </a:spcBef>
            </a:pPr>
            <a:r>
              <a:rPr dirty="0">
                <a:latin typeface="Cambria"/>
                <a:cs typeface="Cambria"/>
              </a:rPr>
              <a:t>Origins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of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the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Slave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Trade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1919" y="380654"/>
            <a:ext cx="876300" cy="870585"/>
            <a:chOff x="1351919" y="380654"/>
            <a:chExt cx="876300" cy="870585"/>
          </a:xfrm>
        </p:grpSpPr>
        <p:sp>
          <p:nvSpPr>
            <p:cNvPr id="3" name="object 3"/>
            <p:cNvSpPr/>
            <p:nvPr/>
          </p:nvSpPr>
          <p:spPr>
            <a:xfrm>
              <a:off x="1591563" y="682812"/>
              <a:ext cx="635000" cy="566420"/>
            </a:xfrm>
            <a:custGeom>
              <a:avLst/>
              <a:gdLst/>
              <a:ahLst/>
              <a:cxnLst/>
              <a:rect l="l" t="t" r="r" b="b"/>
              <a:pathLst>
                <a:path w="635000" h="566419">
                  <a:moveTo>
                    <a:pt x="634668" y="0"/>
                  </a:moveTo>
                  <a:lnTo>
                    <a:pt x="570968" y="11361"/>
                  </a:lnTo>
                  <a:lnTo>
                    <a:pt x="526231" y="27809"/>
                  </a:lnTo>
                  <a:lnTo>
                    <a:pt x="485197" y="49665"/>
                  </a:lnTo>
                  <a:lnTo>
                    <a:pt x="447402" y="76252"/>
                  </a:lnTo>
                  <a:lnTo>
                    <a:pt x="412383" y="106896"/>
                  </a:lnTo>
                  <a:lnTo>
                    <a:pt x="379678" y="140919"/>
                  </a:lnTo>
                  <a:lnTo>
                    <a:pt x="348824" y="177647"/>
                  </a:lnTo>
                  <a:lnTo>
                    <a:pt x="319358" y="216403"/>
                  </a:lnTo>
                  <a:lnTo>
                    <a:pt x="290817" y="256512"/>
                  </a:lnTo>
                  <a:lnTo>
                    <a:pt x="262739" y="297297"/>
                  </a:lnTo>
                  <a:lnTo>
                    <a:pt x="234665" y="338079"/>
                  </a:lnTo>
                  <a:lnTo>
                    <a:pt x="206127" y="378186"/>
                  </a:lnTo>
                  <a:lnTo>
                    <a:pt x="176664" y="416941"/>
                  </a:lnTo>
                  <a:lnTo>
                    <a:pt x="145811" y="453669"/>
                  </a:lnTo>
                  <a:lnTo>
                    <a:pt x="113108" y="487693"/>
                  </a:lnTo>
                  <a:lnTo>
                    <a:pt x="78090" y="518338"/>
                  </a:lnTo>
                  <a:lnTo>
                    <a:pt x="40295" y="544927"/>
                  </a:lnTo>
                  <a:lnTo>
                    <a:pt x="0" y="566390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919" y="380654"/>
              <a:ext cx="635233" cy="63524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895" y="66662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" y="1185938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7730" y="362671"/>
            <a:ext cx="929005" cy="26680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5" dirty="0">
                <a:latin typeface="Verdana"/>
                <a:cs typeface="Verdana"/>
              </a:rPr>
              <a:t>slave </a:t>
            </a:r>
            <a:r>
              <a:rPr sz="300" spc="10" dirty="0">
                <a:latin typeface="Verdana"/>
                <a:cs typeface="Verdana"/>
              </a:rPr>
              <a:t>raids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10" dirty="0">
                <a:latin typeface="Verdana"/>
                <a:cs typeface="Verdana"/>
              </a:rPr>
              <a:t>inter-tribal warfare</a:t>
            </a:r>
            <a:r>
              <a:rPr lang="en-US" sz="300" spc="10" dirty="0"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disrupted </a:t>
            </a:r>
            <a:r>
              <a:rPr lang="en-US" sz="300" spc="5" dirty="0">
                <a:solidFill>
                  <a:srgbClr val="322C2C"/>
                </a:solidFill>
                <a:latin typeface="Verdana"/>
                <a:cs typeface="Verdana"/>
              </a:rPr>
              <a:t>African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lang="en-US" sz="300" spc="-20" dirty="0">
                <a:solidFill>
                  <a:srgbClr val="322C2C"/>
                </a:solidFill>
                <a:latin typeface="Verdana"/>
                <a:cs typeface="Verdana"/>
              </a:rPr>
              <a:t>societies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, </a:t>
            </a:r>
            <a:r>
              <a:rPr lang="en-US" sz="300" spc="5" dirty="0">
                <a:solidFill>
                  <a:srgbClr val="322C2C"/>
                </a:solidFill>
                <a:latin typeface="Verdana"/>
                <a:cs typeface="Verdana"/>
              </a:rPr>
              <a:t>leading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to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lang="en-US" sz="300" spc="25" dirty="0">
                <a:solidFill>
                  <a:srgbClr val="322C2C"/>
                </a:solidFill>
                <a:latin typeface="Verdana"/>
                <a:cs typeface="Verdana"/>
              </a:rPr>
              <a:t> loss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lang="en-US" sz="300" spc="-20" dirty="0">
                <a:solidFill>
                  <a:srgbClr val="322C2C"/>
                </a:solidFill>
                <a:latin typeface="Verdana"/>
                <a:cs typeface="Verdana"/>
              </a:rPr>
              <a:t>skilled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labor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lang="en-US" sz="300" spc="-5" dirty="0">
                <a:solidFill>
                  <a:srgbClr val="322C2C"/>
                </a:solidFill>
                <a:latin typeface="Verdana"/>
                <a:cs typeface="Verdana"/>
              </a:rPr>
              <a:t>intellectual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capital. </a:t>
            </a:r>
            <a:r>
              <a:rPr sz="300" spc="-9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lang="en-US" sz="300" spc="-10" dirty="0">
                <a:solidFill>
                  <a:srgbClr val="322C2C"/>
                </a:solidFill>
                <a:latin typeface="Verdana"/>
                <a:cs typeface="Verdana"/>
              </a:rPr>
              <a:t>This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had </a:t>
            </a:r>
            <a:r>
              <a:rPr lang="en-US" sz="300" dirty="0">
                <a:solidFill>
                  <a:srgbClr val="322C2C"/>
                </a:solidFill>
                <a:latin typeface="Verdana"/>
                <a:cs typeface="Verdana"/>
              </a:rPr>
              <a:t>long-lasting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effects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on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political</a:t>
            </a:r>
            <a:r>
              <a:rPr lang="en-US" sz="30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structures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lang="en-US" sz="300" spc="5" dirty="0">
                <a:solidFill>
                  <a:srgbClr val="322C2C"/>
                </a:solidFill>
                <a:latin typeface="Verdana"/>
                <a:cs typeface="Verdana"/>
              </a:rPr>
              <a:t>cultural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lang="en-US" sz="300" dirty="0">
                <a:solidFill>
                  <a:srgbClr val="322C2C"/>
                </a:solidFill>
                <a:latin typeface="Verdana"/>
                <a:cs typeface="Verdana"/>
              </a:rPr>
              <a:t>traditions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lang="en-US" sz="30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endParaRPr sz="3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4624" y="172444"/>
            <a:ext cx="90995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" dirty="0">
                <a:latin typeface="Cambria"/>
                <a:cs typeface="Cambria"/>
              </a:rPr>
              <a:t>Impact</a:t>
            </a:r>
            <a:r>
              <a:rPr sz="600" spc="-25" dirty="0">
                <a:latin typeface="Cambria"/>
                <a:cs typeface="Cambria"/>
              </a:rPr>
              <a:t> </a:t>
            </a:r>
            <a:r>
              <a:rPr sz="600" spc="-5" dirty="0">
                <a:latin typeface="Cambria"/>
                <a:cs typeface="Cambria"/>
              </a:rPr>
              <a:t>on</a:t>
            </a:r>
            <a:r>
              <a:rPr sz="600" spc="-20" dirty="0">
                <a:latin typeface="Cambria"/>
                <a:cs typeface="Cambria"/>
              </a:rPr>
              <a:t> </a:t>
            </a:r>
            <a:r>
              <a:rPr sz="600" dirty="0">
                <a:latin typeface="Cambria"/>
                <a:cs typeface="Cambria"/>
              </a:rPr>
              <a:t>African</a:t>
            </a:r>
            <a:r>
              <a:rPr sz="600" spc="-20" dirty="0">
                <a:latin typeface="Cambria"/>
                <a:cs typeface="Cambria"/>
              </a:rPr>
              <a:t> </a:t>
            </a:r>
            <a:r>
              <a:rPr sz="600" spc="-5" dirty="0">
                <a:latin typeface="Cambria"/>
                <a:cs typeface="Cambria"/>
              </a:rPr>
              <a:t>Societies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895" y="66662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" y="1185938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2613" y="365172"/>
            <a:ext cx="889635" cy="31899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25" dirty="0">
                <a:latin typeface="Verdana"/>
                <a:cs typeface="Verdana"/>
              </a:rPr>
              <a:t>Middle </a:t>
            </a:r>
            <a:r>
              <a:rPr sz="300" spc="20" dirty="0">
                <a:latin typeface="Verdana"/>
                <a:cs typeface="Verdana"/>
              </a:rPr>
              <a:t>Passage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was a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harrowing</a:t>
            </a:r>
            <a:r>
              <a:rPr lang="en-US" sz="300" spc="10" dirty="0">
                <a:solidFill>
                  <a:srgbClr val="322C2C"/>
                </a:solidFill>
                <a:latin typeface="Verdana"/>
                <a:cs typeface="Verdana"/>
              </a:rPr>
              <a:t> journey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or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40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Af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sz="300" spc="-114" dirty="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sz="300" spc="-40" dirty="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5" dirty="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k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sz="300" spc="40" dirty="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y</a:t>
            </a:r>
            <a:r>
              <a:rPr lang="en-US" sz="30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overcrowding, 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disease,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lang="en-US" sz="300" spc="-15" dirty="0">
                <a:solidFill>
                  <a:srgbClr val="322C2C"/>
                </a:solidFill>
                <a:latin typeface="Verdana"/>
                <a:cs typeface="Verdana"/>
              </a:rPr>
              <a:t>brutality</a:t>
            </a:r>
            <a:r>
              <a:rPr sz="300" spc="-15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lang="en-US" sz="30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lang="en-US" sz="300" spc="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lang="en-US" sz="300" spc="15" dirty="0">
                <a:solidFill>
                  <a:srgbClr val="322C2C"/>
                </a:solidFill>
                <a:latin typeface="Verdana"/>
                <a:cs typeface="Verdana"/>
              </a:rPr>
              <a:t>dehumanizing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lang="en-US" sz="300" spc="10" dirty="0">
                <a:solidFill>
                  <a:srgbClr val="322C2C"/>
                </a:solidFill>
                <a:latin typeface="Verdana"/>
                <a:cs typeface="Verdana"/>
              </a:rPr>
              <a:t>conditions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aboard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slave</a:t>
            </a:r>
            <a:r>
              <a:rPr lang="en-US" sz="300" spc="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lang="en-US" sz="300" spc="-5" dirty="0">
                <a:solidFill>
                  <a:srgbClr val="322C2C"/>
                </a:solidFill>
                <a:latin typeface="Verdana"/>
                <a:cs typeface="Verdana"/>
              </a:rPr>
              <a:t>ships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underscore the </a:t>
            </a:r>
            <a:r>
              <a:rPr lang="en-US" sz="300" spc="10" dirty="0">
                <a:solidFill>
                  <a:srgbClr val="322C2C"/>
                </a:solidFill>
                <a:latin typeface="Verdana"/>
                <a:cs typeface="Verdana"/>
              </a:rPr>
              <a:t>inhumanity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lang="en-US" sz="300" spc="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trade.</a:t>
            </a:r>
            <a:endParaRPr sz="3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4724" y="172443"/>
            <a:ext cx="60007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90" dirty="0"/>
              <a:t>M</a:t>
            </a:r>
            <a:r>
              <a:rPr sz="700" spc="-5" dirty="0"/>
              <a:t>i</a:t>
            </a:r>
            <a:r>
              <a:rPr sz="700" spc="-20" dirty="0"/>
              <a:t>d</a:t>
            </a:r>
            <a:r>
              <a:rPr sz="700" spc="-5" dirty="0"/>
              <a:t>dl</a:t>
            </a:r>
            <a:r>
              <a:rPr sz="700" spc="-15" dirty="0"/>
              <a:t>e</a:t>
            </a:r>
            <a:r>
              <a:rPr sz="700" spc="-35" dirty="0"/>
              <a:t> </a:t>
            </a:r>
            <a:r>
              <a:rPr sz="700" spc="-40" dirty="0"/>
              <a:t>P</a:t>
            </a:r>
            <a:r>
              <a:rPr sz="700" spc="-20" dirty="0"/>
              <a:t>a</a:t>
            </a:r>
            <a:r>
              <a:rPr sz="700" spc="-25" dirty="0"/>
              <a:t>s</a:t>
            </a:r>
            <a:r>
              <a:rPr sz="700" spc="-20" dirty="0"/>
              <a:t>sag</a:t>
            </a:r>
            <a:r>
              <a:rPr sz="700" spc="-15" dirty="0"/>
              <a:t>e</a:t>
            </a:r>
            <a:endParaRPr sz="7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27945D-12A1-F9B4-4BD5-FB45EA91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59" y="52714"/>
            <a:ext cx="1143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895" y="66725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" y="1185760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8881" y="114557"/>
            <a:ext cx="199136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30"/>
              </a:spcBef>
            </a:pP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Enslaved individuals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demonstrated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remarkable </a:t>
            </a:r>
            <a:r>
              <a:rPr sz="350" spc="10" dirty="0">
                <a:latin typeface="Verdana"/>
                <a:cs typeface="Verdana"/>
              </a:rPr>
              <a:t>resilience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through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acts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0" dirty="0">
                <a:latin typeface="Verdana"/>
                <a:cs typeface="Verdana"/>
              </a:rPr>
              <a:t>resistance</a:t>
            </a:r>
            <a:r>
              <a:rPr sz="350" spc="-20" dirty="0">
                <a:latin typeface="Verdana"/>
                <a:cs typeface="Verdana"/>
              </a:rPr>
              <a:t>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-15" dirty="0">
                <a:latin typeface="Verdana"/>
                <a:cs typeface="Verdana"/>
              </a:rPr>
              <a:t>revolts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,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challenging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oppressive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system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of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5" dirty="0">
                <a:solidFill>
                  <a:srgbClr val="322C2C"/>
                </a:solidFill>
                <a:latin typeface="Verdana"/>
                <a:cs typeface="Verdana"/>
              </a:rPr>
              <a:t>slavery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and</a:t>
            </a:r>
            <a:r>
              <a:rPr sz="350" spc="-1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inspiring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future</a:t>
            </a:r>
            <a:r>
              <a:rPr sz="350" spc="-3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movements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for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liberation.</a:t>
            </a:r>
            <a:endParaRPr sz="350" dirty="0">
              <a:latin typeface="Verdana"/>
              <a:cs typeface="Verdan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29A47C-D781-320D-E424-98C532B3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539"/>
            <a:ext cx="2235200" cy="8453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3" y="481668"/>
            <a:ext cx="2225040" cy="769620"/>
            <a:chOff x="2893" y="481668"/>
            <a:chExt cx="2225040" cy="769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481668"/>
              <a:ext cx="2223336" cy="76753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8788" y="756739"/>
              <a:ext cx="567690" cy="492759"/>
            </a:xfrm>
            <a:custGeom>
              <a:avLst/>
              <a:gdLst/>
              <a:ahLst/>
              <a:cxnLst/>
              <a:rect l="l" t="t" r="r" b="b"/>
              <a:pathLst>
                <a:path w="567689" h="492759">
                  <a:moveTo>
                    <a:pt x="0" y="492463"/>
                  </a:moveTo>
                  <a:lnTo>
                    <a:pt x="63314" y="449479"/>
                  </a:lnTo>
                  <a:lnTo>
                    <a:pt x="97525" y="417502"/>
                  </a:lnTo>
                  <a:lnTo>
                    <a:pt x="129462" y="382313"/>
                  </a:lnTo>
                  <a:lnTo>
                    <a:pt x="159693" y="344716"/>
                  </a:lnTo>
                  <a:lnTo>
                    <a:pt x="188787" y="305513"/>
                  </a:lnTo>
                  <a:lnTo>
                    <a:pt x="217314" y="265506"/>
                  </a:lnTo>
                  <a:lnTo>
                    <a:pt x="245838" y="225502"/>
                  </a:lnTo>
                  <a:lnTo>
                    <a:pt x="274930" y="186302"/>
                  </a:lnTo>
                  <a:lnTo>
                    <a:pt x="305161" y="148706"/>
                  </a:lnTo>
                  <a:lnTo>
                    <a:pt x="337098" y="113519"/>
                  </a:lnTo>
                  <a:lnTo>
                    <a:pt x="371309" y="81543"/>
                  </a:lnTo>
                  <a:lnTo>
                    <a:pt x="408364" y="53581"/>
                  </a:lnTo>
                  <a:lnTo>
                    <a:pt x="448830" y="30435"/>
                  </a:lnTo>
                  <a:lnTo>
                    <a:pt x="493277" y="12909"/>
                  </a:lnTo>
                  <a:lnTo>
                    <a:pt x="542272" y="1804"/>
                  </a:lnTo>
                  <a:lnTo>
                    <a:pt x="567439" y="0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95" y="66725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" y="1185760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000" y="118943"/>
            <a:ext cx="189865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30"/>
              </a:spcBef>
            </a:pP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legacy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of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5" dirty="0">
                <a:solidFill>
                  <a:srgbClr val="322C2C"/>
                </a:solidFill>
                <a:latin typeface="Verdana"/>
                <a:cs typeface="Verdana"/>
              </a:rPr>
              <a:t>slave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trade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dirty="0">
                <a:solidFill>
                  <a:srgbClr val="322C2C"/>
                </a:solidFill>
                <a:latin typeface="Verdana"/>
                <a:cs typeface="Verdana"/>
              </a:rPr>
              <a:t>is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evident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enduring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0" dirty="0">
                <a:latin typeface="Verdana"/>
                <a:cs typeface="Verdana"/>
              </a:rPr>
              <a:t>racial</a:t>
            </a:r>
            <a:r>
              <a:rPr sz="350" spc="-20" dirty="0">
                <a:latin typeface="Verdana"/>
                <a:cs typeface="Verdana"/>
              </a:rPr>
              <a:t> </a:t>
            </a:r>
            <a:r>
              <a:rPr sz="350" spc="15" dirty="0">
                <a:latin typeface="Verdana"/>
                <a:cs typeface="Verdana"/>
              </a:rPr>
              <a:t>inequalities</a:t>
            </a:r>
            <a:r>
              <a:rPr sz="350" spc="-20" dirty="0">
                <a:latin typeface="Verdana"/>
                <a:cs typeface="Verdana"/>
              </a:rPr>
              <a:t>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50" spc="3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0" dirty="0">
                <a:latin typeface="Verdana"/>
                <a:cs typeface="Verdana"/>
              </a:rPr>
              <a:t>social disparities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that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persist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in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many </a:t>
            </a:r>
            <a:r>
              <a:rPr sz="350" spc="-10" dirty="0">
                <a:solidFill>
                  <a:srgbClr val="322C2C"/>
                </a:solidFill>
                <a:latin typeface="Verdana"/>
                <a:cs typeface="Verdana"/>
              </a:rPr>
              <a:t>societies.. </a:t>
            </a:r>
            <a:r>
              <a:rPr sz="350" spc="20" dirty="0">
                <a:solidFill>
                  <a:srgbClr val="322C2C"/>
                </a:solidFill>
                <a:latin typeface="Verdana"/>
                <a:cs typeface="Verdana"/>
              </a:rPr>
              <a:t>Understanding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this legacy </a:t>
            </a:r>
            <a:r>
              <a:rPr sz="350" dirty="0">
                <a:solidFill>
                  <a:srgbClr val="322C2C"/>
                </a:solidFill>
                <a:latin typeface="Verdana"/>
                <a:cs typeface="Verdana"/>
              </a:rPr>
              <a:t>is </a:t>
            </a:r>
            <a:r>
              <a:rPr sz="350" spc="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essential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5" dirty="0">
                <a:solidFill>
                  <a:srgbClr val="322C2C"/>
                </a:solidFill>
                <a:latin typeface="Verdana"/>
                <a:cs typeface="Verdana"/>
              </a:rPr>
              <a:t>for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5" dirty="0">
                <a:solidFill>
                  <a:srgbClr val="322C2C"/>
                </a:solidFill>
                <a:latin typeface="Verdana"/>
                <a:cs typeface="Verdana"/>
              </a:rPr>
              <a:t>addressing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30" dirty="0">
                <a:solidFill>
                  <a:srgbClr val="322C2C"/>
                </a:solidFill>
                <a:latin typeface="Verdana"/>
                <a:cs typeface="Verdana"/>
              </a:rPr>
              <a:t>ongoing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25" dirty="0">
                <a:solidFill>
                  <a:srgbClr val="322C2C"/>
                </a:solidFill>
                <a:latin typeface="Verdana"/>
                <a:cs typeface="Verdana"/>
              </a:rPr>
              <a:t>impact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of</a:t>
            </a:r>
            <a:r>
              <a:rPr sz="35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10" dirty="0">
                <a:solidFill>
                  <a:srgbClr val="322C2C"/>
                </a:solidFill>
                <a:latin typeface="Verdana"/>
                <a:cs typeface="Verdana"/>
              </a:rPr>
              <a:t>historical</a:t>
            </a:r>
            <a:r>
              <a:rPr sz="35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50" spc="-5" dirty="0">
                <a:solidFill>
                  <a:srgbClr val="322C2C"/>
                </a:solidFill>
                <a:latin typeface="Verdana"/>
                <a:cs typeface="Verdana"/>
              </a:rPr>
              <a:t>injustices..</a:t>
            </a:r>
            <a:endParaRPr sz="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1919" y="380654"/>
            <a:ext cx="876300" cy="870585"/>
            <a:chOff x="1351919" y="380654"/>
            <a:chExt cx="876300" cy="870585"/>
          </a:xfrm>
        </p:grpSpPr>
        <p:sp>
          <p:nvSpPr>
            <p:cNvPr id="3" name="object 3"/>
            <p:cNvSpPr/>
            <p:nvPr/>
          </p:nvSpPr>
          <p:spPr>
            <a:xfrm>
              <a:off x="1591563" y="682812"/>
              <a:ext cx="635000" cy="566420"/>
            </a:xfrm>
            <a:custGeom>
              <a:avLst/>
              <a:gdLst/>
              <a:ahLst/>
              <a:cxnLst/>
              <a:rect l="l" t="t" r="r" b="b"/>
              <a:pathLst>
                <a:path w="635000" h="566419">
                  <a:moveTo>
                    <a:pt x="634668" y="0"/>
                  </a:moveTo>
                  <a:lnTo>
                    <a:pt x="570968" y="11361"/>
                  </a:lnTo>
                  <a:lnTo>
                    <a:pt x="526231" y="27809"/>
                  </a:lnTo>
                  <a:lnTo>
                    <a:pt x="485197" y="49665"/>
                  </a:lnTo>
                  <a:lnTo>
                    <a:pt x="447402" y="76252"/>
                  </a:lnTo>
                  <a:lnTo>
                    <a:pt x="412383" y="106896"/>
                  </a:lnTo>
                  <a:lnTo>
                    <a:pt x="379678" y="140919"/>
                  </a:lnTo>
                  <a:lnTo>
                    <a:pt x="348824" y="177647"/>
                  </a:lnTo>
                  <a:lnTo>
                    <a:pt x="319358" y="216403"/>
                  </a:lnTo>
                  <a:lnTo>
                    <a:pt x="290817" y="256512"/>
                  </a:lnTo>
                  <a:lnTo>
                    <a:pt x="262739" y="297297"/>
                  </a:lnTo>
                  <a:lnTo>
                    <a:pt x="234665" y="338079"/>
                  </a:lnTo>
                  <a:lnTo>
                    <a:pt x="206127" y="378186"/>
                  </a:lnTo>
                  <a:lnTo>
                    <a:pt x="176664" y="416941"/>
                  </a:lnTo>
                  <a:lnTo>
                    <a:pt x="145811" y="453669"/>
                  </a:lnTo>
                  <a:lnTo>
                    <a:pt x="113108" y="487693"/>
                  </a:lnTo>
                  <a:lnTo>
                    <a:pt x="78090" y="518338"/>
                  </a:lnTo>
                  <a:lnTo>
                    <a:pt x="40295" y="544927"/>
                  </a:lnTo>
                  <a:lnTo>
                    <a:pt x="0" y="566390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919" y="380654"/>
              <a:ext cx="635233" cy="63524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895" y="66662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" y="1185938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4731" y="401514"/>
            <a:ext cx="906780" cy="37119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slave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trade </a:t>
            </a:r>
            <a:r>
              <a:rPr sz="300" spc="5" dirty="0">
                <a:solidFill>
                  <a:srgbClr val="322C2C"/>
                </a:solidFill>
                <a:latin typeface="Verdana"/>
                <a:cs typeface="Verdana"/>
              </a:rPr>
              <a:t>fueled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lang="en-US" sz="300" spc="15" dirty="0">
                <a:solidFill>
                  <a:srgbClr val="322C2C"/>
                </a:solidFill>
                <a:latin typeface="Verdana"/>
                <a:cs typeface="Verdana"/>
              </a:rPr>
              <a:t>economic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growth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European powers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lang="en-US" sz="300" spc="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development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Americas,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but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it also</a:t>
            </a:r>
            <a:r>
              <a:rPr lang="en-US" sz="300" spc="1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perpetuated </a:t>
            </a:r>
            <a:r>
              <a:rPr sz="300" spc="15" dirty="0">
                <a:latin typeface="Verdana"/>
                <a:cs typeface="Verdana"/>
              </a:rPr>
              <a:t>inequality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and </a:t>
            </a:r>
            <a:r>
              <a:rPr lang="en-US" sz="300" spc="-10" dirty="0">
                <a:latin typeface="Verdana"/>
                <a:cs typeface="Verdana"/>
              </a:rPr>
              <a:t>exploitation</a:t>
            </a:r>
            <a:r>
              <a:rPr sz="300" spc="-10" dirty="0">
                <a:solidFill>
                  <a:srgbClr val="322C2C"/>
                </a:solidFill>
                <a:latin typeface="Verdana"/>
                <a:cs typeface="Verdana"/>
              </a:rPr>
              <a:t>.. </a:t>
            </a:r>
            <a:r>
              <a:rPr sz="300" spc="-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lang="en-US" sz="300" dirty="0">
                <a:solidFill>
                  <a:srgbClr val="322C2C"/>
                </a:solidFill>
                <a:latin typeface="Verdana"/>
                <a:cs typeface="Verdana"/>
              </a:rPr>
              <a:t>Examining its economic implications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sheds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lang="en-US" sz="300" dirty="0">
                <a:solidFill>
                  <a:srgbClr val="322C2C"/>
                </a:solidFill>
                <a:latin typeface="Verdana"/>
                <a:cs typeface="Verdana"/>
              </a:rPr>
              <a:t>light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5" dirty="0">
                <a:solidFill>
                  <a:srgbClr val="322C2C"/>
                </a:solidFill>
                <a:latin typeface="Verdana"/>
                <a:cs typeface="Verdana"/>
              </a:rPr>
              <a:t>on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20" dirty="0">
                <a:solidFill>
                  <a:srgbClr val="322C2C"/>
                </a:solidFill>
                <a:latin typeface="Verdana"/>
                <a:cs typeface="Verdana"/>
              </a:rPr>
              <a:t>the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322C2C"/>
                </a:solidFill>
                <a:latin typeface="Verdana"/>
                <a:cs typeface="Verdana"/>
              </a:rPr>
              <a:t>roots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15" dirty="0">
                <a:solidFill>
                  <a:srgbClr val="322C2C"/>
                </a:solidFill>
                <a:latin typeface="Verdana"/>
                <a:cs typeface="Verdana"/>
              </a:rPr>
              <a:t>of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sz="300" spc="30" dirty="0">
                <a:solidFill>
                  <a:srgbClr val="322C2C"/>
                </a:solidFill>
                <a:latin typeface="Verdana"/>
                <a:cs typeface="Verdana"/>
              </a:rPr>
              <a:t>modern</a:t>
            </a:r>
            <a:r>
              <a:rPr sz="300" spc="-20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lang="en-US" sz="300" spc="-10" dirty="0">
                <a:solidFill>
                  <a:srgbClr val="322C2C"/>
                </a:solidFill>
                <a:latin typeface="Verdana"/>
                <a:cs typeface="Verdana"/>
              </a:rPr>
              <a:t>global </a:t>
            </a:r>
            <a:r>
              <a:rPr lang="en-US" sz="300" spc="10" dirty="0">
                <a:solidFill>
                  <a:srgbClr val="322C2C"/>
                </a:solidFill>
                <a:latin typeface="Verdana"/>
                <a:cs typeface="Verdana"/>
              </a:rPr>
              <a:t>economic</a:t>
            </a:r>
            <a:r>
              <a:rPr sz="300" spc="-25" dirty="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lang="en-US" sz="300" dirty="0">
                <a:solidFill>
                  <a:srgbClr val="322C2C"/>
                </a:solidFill>
                <a:latin typeface="Verdana"/>
                <a:cs typeface="Verdana"/>
              </a:rPr>
              <a:t>disparities</a:t>
            </a:r>
            <a:r>
              <a:rPr sz="300" dirty="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endParaRPr sz="3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4731" y="172443"/>
            <a:ext cx="883919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0" dirty="0">
                <a:latin typeface="Cambria"/>
                <a:cs typeface="Cambria"/>
              </a:rPr>
              <a:t>E</a:t>
            </a:r>
            <a:r>
              <a:rPr sz="700" spc="-5" dirty="0">
                <a:latin typeface="Cambria"/>
                <a:cs typeface="Cambria"/>
              </a:rPr>
              <a:t>c</a:t>
            </a:r>
            <a:r>
              <a:rPr sz="700" spc="-20" dirty="0">
                <a:latin typeface="Cambria"/>
                <a:cs typeface="Cambria"/>
              </a:rPr>
              <a:t>o</a:t>
            </a:r>
            <a:r>
              <a:rPr sz="700" spc="5" dirty="0">
                <a:latin typeface="Cambria"/>
                <a:cs typeface="Cambria"/>
              </a:rPr>
              <a:t>n</a:t>
            </a:r>
            <a:r>
              <a:rPr sz="700" spc="-20" dirty="0">
                <a:latin typeface="Cambria"/>
                <a:cs typeface="Cambria"/>
              </a:rPr>
              <a:t>om</a:t>
            </a:r>
            <a:r>
              <a:rPr sz="700" spc="5" dirty="0">
                <a:latin typeface="Cambria"/>
                <a:cs typeface="Cambria"/>
              </a:rPr>
              <a:t>i</a:t>
            </a:r>
            <a:r>
              <a:rPr sz="700" spc="-5" dirty="0">
                <a:latin typeface="Cambria"/>
                <a:cs typeface="Cambria"/>
              </a:rPr>
              <a:t>c</a:t>
            </a:r>
            <a:r>
              <a:rPr sz="700" spc="-2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I</a:t>
            </a:r>
            <a:r>
              <a:rPr sz="700" spc="-20" dirty="0">
                <a:latin typeface="Cambria"/>
                <a:cs typeface="Cambria"/>
              </a:rPr>
              <a:t>m</a:t>
            </a:r>
            <a:r>
              <a:rPr sz="700" spc="5" dirty="0">
                <a:latin typeface="Cambria"/>
                <a:cs typeface="Cambria"/>
              </a:rPr>
              <a:t>pli</a:t>
            </a:r>
            <a:r>
              <a:rPr sz="700" spc="-10" dirty="0">
                <a:latin typeface="Cambria"/>
                <a:cs typeface="Cambria"/>
              </a:rPr>
              <a:t>ca</a:t>
            </a:r>
            <a:r>
              <a:rPr sz="700" spc="-5" dirty="0">
                <a:latin typeface="Cambria"/>
                <a:cs typeface="Cambria"/>
              </a:rPr>
              <a:t>t</a:t>
            </a:r>
            <a:r>
              <a:rPr sz="700" spc="5" dirty="0">
                <a:latin typeface="Cambria"/>
                <a:cs typeface="Cambria"/>
              </a:rPr>
              <a:t>i</a:t>
            </a:r>
            <a:r>
              <a:rPr sz="700" spc="-20" dirty="0">
                <a:latin typeface="Cambria"/>
                <a:cs typeface="Cambria"/>
              </a:rPr>
              <a:t>o</a:t>
            </a:r>
            <a:r>
              <a:rPr sz="700" spc="5" dirty="0">
                <a:latin typeface="Cambria"/>
                <a:cs typeface="Cambria"/>
              </a:rPr>
              <a:t>n</a:t>
            </a:r>
            <a:r>
              <a:rPr sz="700" spc="-20" dirty="0">
                <a:latin typeface="Cambria"/>
                <a:cs typeface="Cambria"/>
              </a:rPr>
              <a:t>s</a:t>
            </a:r>
            <a:endParaRPr sz="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1919" y="380654"/>
            <a:ext cx="876300" cy="870585"/>
            <a:chOff x="1351919" y="380654"/>
            <a:chExt cx="876300" cy="870585"/>
          </a:xfrm>
        </p:grpSpPr>
        <p:sp>
          <p:nvSpPr>
            <p:cNvPr id="3" name="object 3"/>
            <p:cNvSpPr/>
            <p:nvPr/>
          </p:nvSpPr>
          <p:spPr>
            <a:xfrm>
              <a:off x="1591563" y="682812"/>
              <a:ext cx="635000" cy="566420"/>
            </a:xfrm>
            <a:custGeom>
              <a:avLst/>
              <a:gdLst/>
              <a:ahLst/>
              <a:cxnLst/>
              <a:rect l="l" t="t" r="r" b="b"/>
              <a:pathLst>
                <a:path w="635000" h="566419">
                  <a:moveTo>
                    <a:pt x="634668" y="0"/>
                  </a:moveTo>
                  <a:lnTo>
                    <a:pt x="570968" y="11361"/>
                  </a:lnTo>
                  <a:lnTo>
                    <a:pt x="526231" y="27809"/>
                  </a:lnTo>
                  <a:lnTo>
                    <a:pt x="485197" y="49665"/>
                  </a:lnTo>
                  <a:lnTo>
                    <a:pt x="447402" y="76252"/>
                  </a:lnTo>
                  <a:lnTo>
                    <a:pt x="412383" y="106896"/>
                  </a:lnTo>
                  <a:lnTo>
                    <a:pt x="379678" y="140919"/>
                  </a:lnTo>
                  <a:lnTo>
                    <a:pt x="348824" y="177647"/>
                  </a:lnTo>
                  <a:lnTo>
                    <a:pt x="319358" y="216403"/>
                  </a:lnTo>
                  <a:lnTo>
                    <a:pt x="290817" y="256512"/>
                  </a:lnTo>
                  <a:lnTo>
                    <a:pt x="262739" y="297297"/>
                  </a:lnTo>
                  <a:lnTo>
                    <a:pt x="234665" y="338079"/>
                  </a:lnTo>
                  <a:lnTo>
                    <a:pt x="206127" y="378186"/>
                  </a:lnTo>
                  <a:lnTo>
                    <a:pt x="176664" y="416941"/>
                  </a:lnTo>
                  <a:lnTo>
                    <a:pt x="145811" y="453669"/>
                  </a:lnTo>
                  <a:lnTo>
                    <a:pt x="113108" y="487693"/>
                  </a:lnTo>
                  <a:lnTo>
                    <a:pt x="78090" y="518338"/>
                  </a:lnTo>
                  <a:lnTo>
                    <a:pt x="40295" y="544927"/>
                  </a:lnTo>
                  <a:lnTo>
                    <a:pt x="0" y="566390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919" y="380654"/>
              <a:ext cx="635233" cy="63524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895" y="66662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" y="1185938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4731" y="401514"/>
            <a:ext cx="906780" cy="26680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lang="en-US" sz="300" spc="20" dirty="0">
                <a:solidFill>
                  <a:srgbClr val="322C2C"/>
                </a:solidFill>
                <a:latin typeface="Verdana"/>
                <a:cs typeface="Verdana"/>
              </a:rPr>
              <a:t>My </a:t>
            </a:r>
            <a:r>
              <a:rPr lang="en-US" sz="300" spc="20" dirty="0" err="1">
                <a:solidFill>
                  <a:srgbClr val="322C2C"/>
                </a:solidFill>
                <a:latin typeface="Verdana"/>
                <a:cs typeface="Verdana"/>
              </a:rPr>
              <a:t>Rpub</a:t>
            </a:r>
            <a:r>
              <a:rPr lang="en-US" sz="300" spc="20" dirty="0">
                <a:solidFill>
                  <a:srgbClr val="322C2C"/>
                </a:solidFill>
                <a:latin typeface="Verdana"/>
                <a:cs typeface="Verdana"/>
              </a:rPr>
              <a:t> Published Data Science paper will explore the largest data set of slave records online and calculate the total amount of humans trafficked and sold to the Americas slave trade industry.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4731" y="172443"/>
            <a:ext cx="883919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700" spc="-20" dirty="0">
                <a:latin typeface="Cambria"/>
                <a:cs typeface="Cambria"/>
              </a:rPr>
              <a:t>Historical Analysis of the Slave Trade</a:t>
            </a:r>
            <a:endParaRPr sz="7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4401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2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411</Words>
  <Application>Microsoft Office PowerPoint</Application>
  <PresentationFormat>Custom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Georgia</vt:lpstr>
      <vt:lpstr>Verdana</vt:lpstr>
      <vt:lpstr>Office Theme</vt:lpstr>
      <vt:lpstr>PowerPoint Presentation</vt:lpstr>
      <vt:lpstr>PowerPoint Presentation</vt:lpstr>
      <vt:lpstr>Origins of the Slave Trade</vt:lpstr>
      <vt:lpstr>Impact on African Societies</vt:lpstr>
      <vt:lpstr>Middle Passage</vt:lpstr>
      <vt:lpstr>PowerPoint Presentation</vt:lpstr>
      <vt:lpstr>PowerPoint Presentation</vt:lpstr>
      <vt:lpstr>Economic Implications</vt:lpstr>
      <vt:lpstr>Historical Analysis of the Slave Trade</vt:lpstr>
      <vt:lpstr>Remembering the Victims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Kumar</dc:creator>
  <cp:lastModifiedBy>Awatif Jones</cp:lastModifiedBy>
  <cp:revision>3</cp:revision>
  <dcterms:created xsi:type="dcterms:W3CDTF">2023-12-11T03:55:42Z</dcterms:created>
  <dcterms:modified xsi:type="dcterms:W3CDTF">2023-12-15T22:49:17Z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2023-12-11T00:00:00Z</vt:filetime>
  </property>
  <property fmtid="{D5CDD505-2E9C-101B-9397-08002B2CF9AE}" pid="3" name="LastSaved">
    <vt:filetime>2023-12-11T00:00:00Z</vt:filetime>
  </property>
</Properties>
</file>