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61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0"/>
            <a:ext cx="1026160" cy="846455"/>
          </a:xfrm>
          <a:custGeom>
            <a:avLst/>
            <a:gdLst/>
            <a:ahLst/>
            <a:cxnLst/>
            <a:rect l="l" t="t" r="r" b="b"/>
            <a:pathLst>
              <a:path w="1026160" h="846455">
                <a:moveTo>
                  <a:pt x="0" y="648390"/>
                </a:moveTo>
                <a:lnTo>
                  <a:pt x="0" y="800507"/>
                </a:lnTo>
                <a:lnTo>
                  <a:pt x="68453" y="822255"/>
                </a:lnTo>
                <a:lnTo>
                  <a:pt x="111946" y="832311"/>
                </a:lnTo>
                <a:lnTo>
                  <a:pt x="155921" y="839817"/>
                </a:lnTo>
                <a:lnTo>
                  <a:pt x="200258" y="844756"/>
                </a:lnTo>
                <a:lnTo>
                  <a:pt x="223782" y="845999"/>
                </a:lnTo>
                <a:lnTo>
                  <a:pt x="303056" y="845999"/>
                </a:lnTo>
                <a:lnTo>
                  <a:pt x="378799" y="838502"/>
                </a:lnTo>
                <a:lnTo>
                  <a:pt x="423127" y="830351"/>
                </a:lnTo>
                <a:lnTo>
                  <a:pt x="467088" y="819529"/>
                </a:lnTo>
                <a:lnTo>
                  <a:pt x="510562" y="806022"/>
                </a:lnTo>
                <a:lnTo>
                  <a:pt x="553428" y="789810"/>
                </a:lnTo>
                <a:lnTo>
                  <a:pt x="595565" y="770878"/>
                </a:lnTo>
                <a:lnTo>
                  <a:pt x="636851" y="749208"/>
                </a:lnTo>
                <a:lnTo>
                  <a:pt x="677165" y="724783"/>
                </a:lnTo>
                <a:lnTo>
                  <a:pt x="703627" y="706433"/>
                </a:lnTo>
                <a:lnTo>
                  <a:pt x="242875" y="706433"/>
                </a:lnTo>
                <a:lnTo>
                  <a:pt x="197903" y="703369"/>
                </a:lnTo>
                <a:lnTo>
                  <a:pt x="153290" y="697081"/>
                </a:lnTo>
                <a:lnTo>
                  <a:pt x="109224" y="687597"/>
                </a:lnTo>
                <a:lnTo>
                  <a:pt x="65891" y="674942"/>
                </a:lnTo>
                <a:lnTo>
                  <a:pt x="23480" y="659143"/>
                </a:lnTo>
                <a:lnTo>
                  <a:pt x="0" y="648390"/>
                </a:lnTo>
                <a:close/>
              </a:path>
              <a:path w="1026160" h="846455">
                <a:moveTo>
                  <a:pt x="1020764" y="0"/>
                </a:moveTo>
                <a:lnTo>
                  <a:pt x="879047" y="0"/>
                </a:lnTo>
                <a:lnTo>
                  <a:pt x="882214" y="23704"/>
                </a:lnTo>
                <a:lnTo>
                  <a:pt x="884923" y="68880"/>
                </a:lnTo>
                <a:lnTo>
                  <a:pt x="884355" y="114019"/>
                </a:lnTo>
                <a:lnTo>
                  <a:pt x="880542" y="158934"/>
                </a:lnTo>
                <a:lnTo>
                  <a:pt x="873511" y="203436"/>
                </a:lnTo>
                <a:lnTo>
                  <a:pt x="863293" y="247339"/>
                </a:lnTo>
                <a:lnTo>
                  <a:pt x="849917" y="290455"/>
                </a:lnTo>
                <a:lnTo>
                  <a:pt x="833414" y="332597"/>
                </a:lnTo>
                <a:lnTo>
                  <a:pt x="813811" y="373578"/>
                </a:lnTo>
                <a:lnTo>
                  <a:pt x="791140" y="413211"/>
                </a:lnTo>
                <a:lnTo>
                  <a:pt x="765429" y="451309"/>
                </a:lnTo>
                <a:lnTo>
                  <a:pt x="736708" y="487683"/>
                </a:lnTo>
                <a:lnTo>
                  <a:pt x="705007" y="522147"/>
                </a:lnTo>
                <a:lnTo>
                  <a:pt x="670355" y="554514"/>
                </a:lnTo>
                <a:lnTo>
                  <a:pt x="632782" y="584597"/>
                </a:lnTo>
                <a:lnTo>
                  <a:pt x="593030" y="611733"/>
                </a:lnTo>
                <a:lnTo>
                  <a:pt x="551948" y="635408"/>
                </a:lnTo>
                <a:lnTo>
                  <a:pt x="509722" y="655648"/>
                </a:lnTo>
                <a:lnTo>
                  <a:pt x="466541" y="672479"/>
                </a:lnTo>
                <a:lnTo>
                  <a:pt x="422592" y="685928"/>
                </a:lnTo>
                <a:lnTo>
                  <a:pt x="378064" y="696022"/>
                </a:lnTo>
                <a:lnTo>
                  <a:pt x="333143" y="702786"/>
                </a:lnTo>
                <a:lnTo>
                  <a:pt x="288017" y="706248"/>
                </a:lnTo>
                <a:lnTo>
                  <a:pt x="242875" y="706433"/>
                </a:lnTo>
                <a:lnTo>
                  <a:pt x="703627" y="706433"/>
                </a:lnTo>
                <a:lnTo>
                  <a:pt x="753862" y="668029"/>
                </a:lnTo>
                <a:lnTo>
                  <a:pt x="789007" y="636616"/>
                </a:lnTo>
                <a:lnTo>
                  <a:pt x="821801" y="603469"/>
                </a:lnTo>
                <a:lnTo>
                  <a:pt x="852226" y="568707"/>
                </a:lnTo>
                <a:lnTo>
                  <a:pt x="880262" y="532453"/>
                </a:lnTo>
                <a:lnTo>
                  <a:pt x="905890" y="494826"/>
                </a:lnTo>
                <a:lnTo>
                  <a:pt x="929091" y="455949"/>
                </a:lnTo>
                <a:lnTo>
                  <a:pt x="949846" y="415941"/>
                </a:lnTo>
                <a:lnTo>
                  <a:pt x="968136" y="374924"/>
                </a:lnTo>
                <a:lnTo>
                  <a:pt x="983942" y="333019"/>
                </a:lnTo>
                <a:lnTo>
                  <a:pt x="997245" y="290346"/>
                </a:lnTo>
                <a:lnTo>
                  <a:pt x="1008025" y="247027"/>
                </a:lnTo>
                <a:lnTo>
                  <a:pt x="1016264" y="203183"/>
                </a:lnTo>
                <a:lnTo>
                  <a:pt x="1021943" y="158934"/>
                </a:lnTo>
                <a:lnTo>
                  <a:pt x="1025041" y="114402"/>
                </a:lnTo>
                <a:lnTo>
                  <a:pt x="1025541" y="69708"/>
                </a:lnTo>
                <a:lnTo>
                  <a:pt x="1023423" y="24971"/>
                </a:lnTo>
                <a:lnTo>
                  <a:pt x="1020764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10312" y="2364332"/>
            <a:ext cx="1036955" cy="923925"/>
          </a:xfrm>
          <a:custGeom>
            <a:avLst/>
            <a:gdLst/>
            <a:ahLst/>
            <a:cxnLst/>
            <a:rect l="l" t="t" r="r" b="b"/>
            <a:pathLst>
              <a:path w="1036954" h="923925">
                <a:moveTo>
                  <a:pt x="998052" y="0"/>
                </a:moveTo>
                <a:lnTo>
                  <a:pt x="949620" y="1152"/>
                </a:lnTo>
                <a:lnTo>
                  <a:pt x="901697" y="4582"/>
                </a:lnTo>
                <a:lnTo>
                  <a:pt x="854423" y="10233"/>
                </a:lnTo>
                <a:lnTo>
                  <a:pt x="807850" y="18055"/>
                </a:lnTo>
                <a:lnTo>
                  <a:pt x="762030" y="27993"/>
                </a:lnTo>
                <a:lnTo>
                  <a:pt x="717015" y="39997"/>
                </a:lnTo>
                <a:lnTo>
                  <a:pt x="672860" y="54012"/>
                </a:lnTo>
                <a:lnTo>
                  <a:pt x="629614" y="69988"/>
                </a:lnTo>
                <a:lnTo>
                  <a:pt x="587332" y="87871"/>
                </a:lnTo>
                <a:lnTo>
                  <a:pt x="546066" y="107609"/>
                </a:lnTo>
                <a:lnTo>
                  <a:pt x="505868" y="129150"/>
                </a:lnTo>
                <a:lnTo>
                  <a:pt x="466790" y="152441"/>
                </a:lnTo>
                <a:lnTo>
                  <a:pt x="428886" y="177429"/>
                </a:lnTo>
                <a:lnTo>
                  <a:pt x="392207" y="204062"/>
                </a:lnTo>
                <a:lnTo>
                  <a:pt x="356806" y="232288"/>
                </a:lnTo>
                <a:lnTo>
                  <a:pt x="322735" y="262054"/>
                </a:lnTo>
                <a:lnTo>
                  <a:pt x="290047" y="293308"/>
                </a:lnTo>
                <a:lnTo>
                  <a:pt x="258794" y="325998"/>
                </a:lnTo>
                <a:lnTo>
                  <a:pt x="229029" y="360070"/>
                </a:lnTo>
                <a:lnTo>
                  <a:pt x="200804" y="395472"/>
                </a:lnTo>
                <a:lnTo>
                  <a:pt x="174172" y="432153"/>
                </a:lnTo>
                <a:lnTo>
                  <a:pt x="149185" y="470059"/>
                </a:lnTo>
                <a:lnTo>
                  <a:pt x="125895" y="509138"/>
                </a:lnTo>
                <a:lnTo>
                  <a:pt x="104356" y="549337"/>
                </a:lnTo>
                <a:lnTo>
                  <a:pt x="84618" y="590605"/>
                </a:lnTo>
                <a:lnTo>
                  <a:pt x="66736" y="632888"/>
                </a:lnTo>
                <a:lnTo>
                  <a:pt x="50761" y="676134"/>
                </a:lnTo>
                <a:lnTo>
                  <a:pt x="36746" y="720291"/>
                </a:lnTo>
                <a:lnTo>
                  <a:pt x="24743" y="765307"/>
                </a:lnTo>
                <a:lnTo>
                  <a:pt x="14805" y="811128"/>
                </a:lnTo>
                <a:lnTo>
                  <a:pt x="6984" y="857702"/>
                </a:lnTo>
                <a:lnTo>
                  <a:pt x="1331" y="905001"/>
                </a:lnTo>
                <a:lnTo>
                  <a:pt x="0" y="923614"/>
                </a:lnTo>
                <a:lnTo>
                  <a:pt x="175313" y="923614"/>
                </a:lnTo>
                <a:lnTo>
                  <a:pt x="176935" y="904977"/>
                </a:lnTo>
                <a:lnTo>
                  <a:pt x="183768" y="857978"/>
                </a:lnTo>
                <a:lnTo>
                  <a:pt x="193206" y="811848"/>
                </a:lnTo>
                <a:lnTo>
                  <a:pt x="205166" y="766691"/>
                </a:lnTo>
                <a:lnTo>
                  <a:pt x="219571" y="722583"/>
                </a:lnTo>
                <a:lnTo>
                  <a:pt x="236344" y="679602"/>
                </a:lnTo>
                <a:lnTo>
                  <a:pt x="255407" y="637826"/>
                </a:lnTo>
                <a:lnTo>
                  <a:pt x="276682" y="597332"/>
                </a:lnTo>
                <a:lnTo>
                  <a:pt x="300093" y="558197"/>
                </a:lnTo>
                <a:lnTo>
                  <a:pt x="325560" y="520499"/>
                </a:lnTo>
                <a:lnTo>
                  <a:pt x="353008" y="484316"/>
                </a:lnTo>
                <a:lnTo>
                  <a:pt x="382358" y="449725"/>
                </a:lnTo>
                <a:lnTo>
                  <a:pt x="413533" y="416804"/>
                </a:lnTo>
                <a:lnTo>
                  <a:pt x="446454" y="385630"/>
                </a:lnTo>
                <a:lnTo>
                  <a:pt x="481046" y="356281"/>
                </a:lnTo>
                <a:lnTo>
                  <a:pt x="517229" y="328835"/>
                </a:lnTo>
                <a:lnTo>
                  <a:pt x="554927" y="303368"/>
                </a:lnTo>
                <a:lnTo>
                  <a:pt x="594062" y="279958"/>
                </a:lnTo>
                <a:lnTo>
                  <a:pt x="634556" y="258684"/>
                </a:lnTo>
                <a:lnTo>
                  <a:pt x="676332" y="239622"/>
                </a:lnTo>
                <a:lnTo>
                  <a:pt x="719312" y="222850"/>
                </a:lnTo>
                <a:lnTo>
                  <a:pt x="763419" y="208445"/>
                </a:lnTo>
                <a:lnTo>
                  <a:pt x="808575" y="196486"/>
                </a:lnTo>
                <a:lnTo>
                  <a:pt x="854703" y="187050"/>
                </a:lnTo>
                <a:lnTo>
                  <a:pt x="901724" y="180213"/>
                </a:lnTo>
                <a:lnTo>
                  <a:pt x="949562" y="176054"/>
                </a:lnTo>
                <a:lnTo>
                  <a:pt x="998139" y="174651"/>
                </a:lnTo>
                <a:lnTo>
                  <a:pt x="1036437" y="174651"/>
                </a:lnTo>
                <a:lnTo>
                  <a:pt x="1036437" y="947"/>
                </a:lnTo>
                <a:lnTo>
                  <a:pt x="998052" y="0"/>
                </a:lnTo>
                <a:close/>
              </a:path>
              <a:path w="1036954" h="923925">
                <a:moveTo>
                  <a:pt x="1036437" y="174651"/>
                </a:moveTo>
                <a:lnTo>
                  <a:pt x="998139" y="174651"/>
                </a:lnTo>
                <a:lnTo>
                  <a:pt x="1036437" y="175757"/>
                </a:lnTo>
                <a:lnTo>
                  <a:pt x="1036437" y="174651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03" y="243876"/>
            <a:ext cx="4940300" cy="2776855"/>
          </a:xfrm>
          <a:custGeom>
            <a:avLst/>
            <a:gdLst/>
            <a:ahLst/>
            <a:cxnLst/>
            <a:rect l="l" t="t" r="r" b="b"/>
            <a:pathLst>
              <a:path w="4940300" h="2776855">
                <a:moveTo>
                  <a:pt x="4940033" y="0"/>
                </a:moveTo>
                <a:lnTo>
                  <a:pt x="0" y="0"/>
                </a:lnTo>
                <a:lnTo>
                  <a:pt x="0" y="2314038"/>
                </a:lnTo>
                <a:lnTo>
                  <a:pt x="2953" y="2366262"/>
                </a:lnTo>
                <a:lnTo>
                  <a:pt x="11690" y="2417417"/>
                </a:lnTo>
                <a:lnTo>
                  <a:pt x="26022" y="2467050"/>
                </a:lnTo>
                <a:lnTo>
                  <a:pt x="45761" y="2514708"/>
                </a:lnTo>
                <a:lnTo>
                  <a:pt x="70721" y="2559938"/>
                </a:lnTo>
                <a:lnTo>
                  <a:pt x="100714" y="2602288"/>
                </a:lnTo>
                <a:lnTo>
                  <a:pt x="135553" y="2641305"/>
                </a:lnTo>
                <a:lnTo>
                  <a:pt x="174570" y="2676144"/>
                </a:lnTo>
                <a:lnTo>
                  <a:pt x="216919" y="2706137"/>
                </a:lnTo>
                <a:lnTo>
                  <a:pt x="262149" y="2731096"/>
                </a:lnTo>
                <a:lnTo>
                  <a:pt x="309806" y="2750836"/>
                </a:lnTo>
                <a:lnTo>
                  <a:pt x="359436" y="2765167"/>
                </a:lnTo>
                <a:lnTo>
                  <a:pt x="410588" y="2773904"/>
                </a:lnTo>
                <a:lnTo>
                  <a:pt x="462808" y="2776858"/>
                </a:lnTo>
                <a:lnTo>
                  <a:pt x="4940033" y="2776858"/>
                </a:lnTo>
                <a:lnTo>
                  <a:pt x="494003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853848" y="488417"/>
            <a:ext cx="543560" cy="1090295"/>
          </a:xfrm>
          <a:custGeom>
            <a:avLst/>
            <a:gdLst/>
            <a:ahLst/>
            <a:cxnLst/>
            <a:rect l="l" t="t" r="r" b="b"/>
            <a:pathLst>
              <a:path w="543560" h="1090295">
                <a:moveTo>
                  <a:pt x="540776" y="0"/>
                </a:moveTo>
                <a:lnTo>
                  <a:pt x="491585" y="2583"/>
                </a:lnTo>
                <a:lnTo>
                  <a:pt x="443646" y="9416"/>
                </a:lnTo>
                <a:lnTo>
                  <a:pt x="397145" y="20311"/>
                </a:lnTo>
                <a:lnTo>
                  <a:pt x="352272" y="35080"/>
                </a:lnTo>
                <a:lnTo>
                  <a:pt x="309213" y="53533"/>
                </a:lnTo>
                <a:lnTo>
                  <a:pt x="268156" y="75483"/>
                </a:lnTo>
                <a:lnTo>
                  <a:pt x="229289" y="100740"/>
                </a:lnTo>
                <a:lnTo>
                  <a:pt x="192800" y="129117"/>
                </a:lnTo>
                <a:lnTo>
                  <a:pt x="158876" y="160425"/>
                </a:lnTo>
                <a:lnTo>
                  <a:pt x="127706" y="194475"/>
                </a:lnTo>
                <a:lnTo>
                  <a:pt x="99478" y="231079"/>
                </a:lnTo>
                <a:lnTo>
                  <a:pt x="74377" y="270049"/>
                </a:lnTo>
                <a:lnTo>
                  <a:pt x="52594" y="311195"/>
                </a:lnTo>
                <a:lnTo>
                  <a:pt x="34315" y="354330"/>
                </a:lnTo>
                <a:lnTo>
                  <a:pt x="19729" y="399265"/>
                </a:lnTo>
                <a:lnTo>
                  <a:pt x="9022" y="445812"/>
                </a:lnTo>
                <a:lnTo>
                  <a:pt x="2383" y="493781"/>
                </a:lnTo>
                <a:lnTo>
                  <a:pt x="0" y="542985"/>
                </a:lnTo>
                <a:lnTo>
                  <a:pt x="2001" y="592206"/>
                </a:lnTo>
                <a:lnTo>
                  <a:pt x="8266" y="640226"/>
                </a:lnTo>
                <a:lnTo>
                  <a:pt x="18610" y="686855"/>
                </a:lnTo>
                <a:lnTo>
                  <a:pt x="32846" y="731902"/>
                </a:lnTo>
                <a:lnTo>
                  <a:pt x="50787" y="775179"/>
                </a:lnTo>
                <a:lnTo>
                  <a:pt x="72248" y="816494"/>
                </a:lnTo>
                <a:lnTo>
                  <a:pt x="97043" y="855659"/>
                </a:lnTo>
                <a:lnTo>
                  <a:pt x="124984" y="892482"/>
                </a:lnTo>
                <a:lnTo>
                  <a:pt x="155886" y="926775"/>
                </a:lnTo>
                <a:lnTo>
                  <a:pt x="189562" y="958347"/>
                </a:lnTo>
                <a:lnTo>
                  <a:pt x="225827" y="987008"/>
                </a:lnTo>
                <a:lnTo>
                  <a:pt x="264494" y="1012568"/>
                </a:lnTo>
                <a:lnTo>
                  <a:pt x="305376" y="1034837"/>
                </a:lnTo>
                <a:lnTo>
                  <a:pt x="348288" y="1053625"/>
                </a:lnTo>
                <a:lnTo>
                  <a:pt x="393044" y="1068743"/>
                </a:lnTo>
                <a:lnTo>
                  <a:pt x="439457" y="1080000"/>
                </a:lnTo>
                <a:lnTo>
                  <a:pt x="487340" y="1087206"/>
                </a:lnTo>
                <a:lnTo>
                  <a:pt x="536508" y="1090172"/>
                </a:lnTo>
                <a:lnTo>
                  <a:pt x="540806" y="817339"/>
                </a:lnTo>
                <a:lnTo>
                  <a:pt x="492335" y="812258"/>
                </a:lnTo>
                <a:lnTo>
                  <a:pt x="446802" y="799086"/>
                </a:lnTo>
                <a:lnTo>
                  <a:pt x="404952" y="778579"/>
                </a:lnTo>
                <a:lnTo>
                  <a:pt x="367529" y="751499"/>
                </a:lnTo>
                <a:lnTo>
                  <a:pt x="335277" y="718602"/>
                </a:lnTo>
                <a:lnTo>
                  <a:pt x="308939" y="680650"/>
                </a:lnTo>
                <a:lnTo>
                  <a:pt x="289261" y="638400"/>
                </a:lnTo>
                <a:lnTo>
                  <a:pt x="276985" y="592611"/>
                </a:lnTo>
                <a:lnTo>
                  <a:pt x="272856" y="544043"/>
                </a:lnTo>
                <a:lnTo>
                  <a:pt x="277362" y="495513"/>
                </a:lnTo>
                <a:lnTo>
                  <a:pt x="289993" y="449825"/>
                </a:lnTo>
                <a:lnTo>
                  <a:pt x="310000" y="407732"/>
                </a:lnTo>
                <a:lnTo>
                  <a:pt x="336633" y="369988"/>
                </a:lnTo>
                <a:lnTo>
                  <a:pt x="369142" y="337346"/>
                </a:lnTo>
                <a:lnTo>
                  <a:pt x="406777" y="310559"/>
                </a:lnTo>
                <a:lnTo>
                  <a:pt x="448788" y="290379"/>
                </a:lnTo>
                <a:lnTo>
                  <a:pt x="494425" y="277561"/>
                </a:lnTo>
                <a:lnTo>
                  <a:pt x="542940" y="272856"/>
                </a:lnTo>
                <a:lnTo>
                  <a:pt x="540776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191" y="613396"/>
            <a:ext cx="4504317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5393055" cy="3040380"/>
            <a:chOff x="1512" y="0"/>
            <a:chExt cx="5393055" cy="3040380"/>
          </a:xfrm>
        </p:grpSpPr>
        <p:sp>
          <p:nvSpPr>
            <p:cNvPr id="4" name="object 4"/>
            <p:cNvSpPr/>
            <p:nvPr/>
          </p:nvSpPr>
          <p:spPr>
            <a:xfrm>
              <a:off x="1512" y="0"/>
              <a:ext cx="1245870" cy="1192530"/>
            </a:xfrm>
            <a:custGeom>
              <a:avLst/>
              <a:gdLst/>
              <a:ahLst/>
              <a:cxnLst/>
              <a:rect l="l" t="t" r="r" b="b"/>
              <a:pathLst>
                <a:path w="1245870" h="1192530">
                  <a:moveTo>
                    <a:pt x="0" y="1019645"/>
                  </a:moveTo>
                  <a:lnTo>
                    <a:pt x="0" y="1191080"/>
                  </a:lnTo>
                  <a:lnTo>
                    <a:pt x="15350" y="1192005"/>
                  </a:lnTo>
                  <a:lnTo>
                    <a:pt x="126631" y="1192005"/>
                  </a:lnTo>
                  <a:lnTo>
                    <a:pt x="173451" y="1188860"/>
                  </a:lnTo>
                  <a:lnTo>
                    <a:pt x="222741" y="1183451"/>
                  </a:lnTo>
                  <a:lnTo>
                    <a:pt x="271700" y="1175980"/>
                  </a:lnTo>
                  <a:lnTo>
                    <a:pt x="320260" y="1166463"/>
                  </a:lnTo>
                  <a:lnTo>
                    <a:pt x="368359" y="1154919"/>
                  </a:lnTo>
                  <a:lnTo>
                    <a:pt x="415929" y="1141363"/>
                  </a:lnTo>
                  <a:lnTo>
                    <a:pt x="462907" y="1125813"/>
                  </a:lnTo>
                  <a:lnTo>
                    <a:pt x="509227" y="1108286"/>
                  </a:lnTo>
                  <a:lnTo>
                    <a:pt x="554823" y="1088800"/>
                  </a:lnTo>
                  <a:lnTo>
                    <a:pt x="599631" y="1067371"/>
                  </a:lnTo>
                  <a:lnTo>
                    <a:pt x="643586" y="1044016"/>
                  </a:lnTo>
                  <a:lnTo>
                    <a:pt x="680777" y="1022184"/>
                  </a:lnTo>
                  <a:lnTo>
                    <a:pt x="57831" y="1022184"/>
                  </a:lnTo>
                  <a:lnTo>
                    <a:pt x="8429" y="1020372"/>
                  </a:lnTo>
                  <a:lnTo>
                    <a:pt x="0" y="1019645"/>
                  </a:lnTo>
                  <a:close/>
                </a:path>
                <a:path w="1245870" h="1192530">
                  <a:moveTo>
                    <a:pt x="1245485" y="0"/>
                  </a:moveTo>
                  <a:lnTo>
                    <a:pt x="1074246" y="0"/>
                  </a:lnTo>
                  <a:lnTo>
                    <a:pt x="1074601" y="31003"/>
                  </a:lnTo>
                  <a:lnTo>
                    <a:pt x="1072711" y="80595"/>
                  </a:lnTo>
                  <a:lnTo>
                    <a:pt x="1068394" y="129841"/>
                  </a:lnTo>
                  <a:lnTo>
                    <a:pt x="1061683" y="178660"/>
                  </a:lnTo>
                  <a:lnTo>
                    <a:pt x="1052612" y="226967"/>
                  </a:lnTo>
                  <a:lnTo>
                    <a:pt x="1041212" y="274679"/>
                  </a:lnTo>
                  <a:lnTo>
                    <a:pt x="1027519" y="321715"/>
                  </a:lnTo>
                  <a:lnTo>
                    <a:pt x="1011564" y="367989"/>
                  </a:lnTo>
                  <a:lnTo>
                    <a:pt x="993382" y="413420"/>
                  </a:lnTo>
                  <a:lnTo>
                    <a:pt x="973005" y="457925"/>
                  </a:lnTo>
                  <a:lnTo>
                    <a:pt x="950467" y="501420"/>
                  </a:lnTo>
                  <a:lnTo>
                    <a:pt x="925801" y="543823"/>
                  </a:lnTo>
                  <a:lnTo>
                    <a:pt x="899039" y="585049"/>
                  </a:lnTo>
                  <a:lnTo>
                    <a:pt x="870216" y="625018"/>
                  </a:lnTo>
                  <a:lnTo>
                    <a:pt x="839365" y="663644"/>
                  </a:lnTo>
                  <a:lnTo>
                    <a:pt x="806518" y="700846"/>
                  </a:lnTo>
                  <a:lnTo>
                    <a:pt x="771710" y="736540"/>
                  </a:lnTo>
                  <a:lnTo>
                    <a:pt x="734973" y="770643"/>
                  </a:lnTo>
                  <a:lnTo>
                    <a:pt x="696583" y="802878"/>
                  </a:lnTo>
                  <a:lnTo>
                    <a:pt x="656855" y="833001"/>
                  </a:lnTo>
                  <a:lnTo>
                    <a:pt x="615873" y="860991"/>
                  </a:lnTo>
                  <a:lnTo>
                    <a:pt x="573724" y="886824"/>
                  </a:lnTo>
                  <a:lnTo>
                    <a:pt x="530496" y="910479"/>
                  </a:lnTo>
                  <a:lnTo>
                    <a:pt x="486274" y="931931"/>
                  </a:lnTo>
                  <a:lnTo>
                    <a:pt x="441145" y="951159"/>
                  </a:lnTo>
                  <a:lnTo>
                    <a:pt x="395195" y="968140"/>
                  </a:lnTo>
                  <a:lnTo>
                    <a:pt x="348511" y="982852"/>
                  </a:lnTo>
                  <a:lnTo>
                    <a:pt x="301179" y="995271"/>
                  </a:lnTo>
                  <a:lnTo>
                    <a:pt x="253286" y="1005374"/>
                  </a:lnTo>
                  <a:lnTo>
                    <a:pt x="204918" y="1013140"/>
                  </a:lnTo>
                  <a:lnTo>
                    <a:pt x="156162" y="1018546"/>
                  </a:lnTo>
                  <a:lnTo>
                    <a:pt x="107104" y="1021568"/>
                  </a:lnTo>
                  <a:lnTo>
                    <a:pt x="57831" y="1022184"/>
                  </a:lnTo>
                  <a:lnTo>
                    <a:pt x="680777" y="1022184"/>
                  </a:lnTo>
                  <a:lnTo>
                    <a:pt x="728673" y="991599"/>
                  </a:lnTo>
                  <a:lnTo>
                    <a:pt x="769676" y="962570"/>
                  </a:lnTo>
                  <a:lnTo>
                    <a:pt x="809564" y="931684"/>
                  </a:lnTo>
                  <a:lnTo>
                    <a:pt x="848273" y="898958"/>
                  </a:lnTo>
                  <a:lnTo>
                    <a:pt x="885537" y="864597"/>
                  </a:lnTo>
                  <a:lnTo>
                    <a:pt x="921121" y="828838"/>
                  </a:lnTo>
                  <a:lnTo>
                    <a:pt x="955001" y="791744"/>
                  </a:lnTo>
                  <a:lnTo>
                    <a:pt x="987151" y="753376"/>
                  </a:lnTo>
                  <a:lnTo>
                    <a:pt x="1017547" y="713798"/>
                  </a:lnTo>
                  <a:lnTo>
                    <a:pt x="1046162" y="673072"/>
                  </a:lnTo>
                  <a:lnTo>
                    <a:pt x="1072972" y="631261"/>
                  </a:lnTo>
                  <a:lnTo>
                    <a:pt x="1097953" y="588426"/>
                  </a:lnTo>
                  <a:lnTo>
                    <a:pt x="1121078" y="544632"/>
                  </a:lnTo>
                  <a:lnTo>
                    <a:pt x="1142324" y="499940"/>
                  </a:lnTo>
                  <a:lnTo>
                    <a:pt x="1161664" y="454413"/>
                  </a:lnTo>
                  <a:lnTo>
                    <a:pt x="1179074" y="408113"/>
                  </a:lnTo>
                  <a:lnTo>
                    <a:pt x="1194529" y="361103"/>
                  </a:lnTo>
                  <a:lnTo>
                    <a:pt x="1208003" y="313446"/>
                  </a:lnTo>
                  <a:lnTo>
                    <a:pt x="1219473" y="265204"/>
                  </a:lnTo>
                  <a:lnTo>
                    <a:pt x="1228911" y="216440"/>
                  </a:lnTo>
                  <a:lnTo>
                    <a:pt x="1236295" y="167217"/>
                  </a:lnTo>
                  <a:lnTo>
                    <a:pt x="1241597" y="117596"/>
                  </a:lnTo>
                  <a:lnTo>
                    <a:pt x="1244794" y="67640"/>
                  </a:lnTo>
                  <a:lnTo>
                    <a:pt x="1245861" y="17413"/>
                  </a:lnTo>
                  <a:lnTo>
                    <a:pt x="124548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091" y="255532"/>
              <a:ext cx="4940300" cy="2777490"/>
            </a:xfrm>
            <a:custGeom>
              <a:avLst/>
              <a:gdLst/>
              <a:ahLst/>
              <a:cxnLst/>
              <a:rect l="l" t="t" r="r" b="b"/>
              <a:pathLst>
                <a:path w="4940300" h="2777490">
                  <a:moveTo>
                    <a:pt x="4940045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3" y="2467063"/>
                  </a:lnTo>
                  <a:lnTo>
                    <a:pt x="45763" y="2514722"/>
                  </a:lnTo>
                  <a:lnTo>
                    <a:pt x="70723" y="2559952"/>
                  </a:lnTo>
                  <a:lnTo>
                    <a:pt x="100715" y="2602301"/>
                  </a:lnTo>
                  <a:lnTo>
                    <a:pt x="135553" y="2641317"/>
                  </a:lnTo>
                  <a:lnTo>
                    <a:pt x="174570" y="2676156"/>
                  </a:lnTo>
                  <a:lnTo>
                    <a:pt x="216920" y="2706149"/>
                  </a:lnTo>
                  <a:lnTo>
                    <a:pt x="262150" y="2731109"/>
                  </a:lnTo>
                  <a:lnTo>
                    <a:pt x="309808" y="2750848"/>
                  </a:lnTo>
                  <a:lnTo>
                    <a:pt x="359441" y="2765180"/>
                  </a:lnTo>
                  <a:lnTo>
                    <a:pt x="410596" y="2773916"/>
                  </a:lnTo>
                  <a:lnTo>
                    <a:pt x="462820" y="2776870"/>
                  </a:lnTo>
                  <a:lnTo>
                    <a:pt x="4940045" y="2776870"/>
                  </a:lnTo>
                  <a:lnTo>
                    <a:pt x="49400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7380" y="2497418"/>
              <a:ext cx="1090295" cy="543560"/>
            </a:xfrm>
            <a:custGeom>
              <a:avLst/>
              <a:gdLst/>
              <a:ahLst/>
              <a:cxnLst/>
              <a:rect l="l" t="t" r="r" b="b"/>
              <a:pathLst>
                <a:path w="1090295" h="543560">
                  <a:moveTo>
                    <a:pt x="543001" y="0"/>
                  </a:moveTo>
                  <a:lnTo>
                    <a:pt x="493796" y="2384"/>
                  </a:lnTo>
                  <a:lnTo>
                    <a:pt x="445827" y="9024"/>
                  </a:lnTo>
                  <a:lnTo>
                    <a:pt x="399280" y="19731"/>
                  </a:lnTo>
                  <a:lnTo>
                    <a:pt x="354344" y="34318"/>
                  </a:lnTo>
                  <a:lnTo>
                    <a:pt x="311209" y="52597"/>
                  </a:lnTo>
                  <a:lnTo>
                    <a:pt x="270061" y="74380"/>
                  </a:lnTo>
                  <a:lnTo>
                    <a:pt x="231091" y="99479"/>
                  </a:lnTo>
                  <a:lnTo>
                    <a:pt x="194486" y="127708"/>
                  </a:lnTo>
                  <a:lnTo>
                    <a:pt x="160435" y="158877"/>
                  </a:lnTo>
                  <a:lnTo>
                    <a:pt x="129126" y="192800"/>
                  </a:lnTo>
                  <a:lnTo>
                    <a:pt x="100748" y="229289"/>
                  </a:lnTo>
                  <a:lnTo>
                    <a:pt x="75489" y="268156"/>
                  </a:lnTo>
                  <a:lnTo>
                    <a:pt x="53539" y="309213"/>
                  </a:lnTo>
                  <a:lnTo>
                    <a:pt x="35084" y="352272"/>
                  </a:lnTo>
                  <a:lnTo>
                    <a:pt x="20315" y="397147"/>
                  </a:lnTo>
                  <a:lnTo>
                    <a:pt x="9418" y="443648"/>
                  </a:lnTo>
                  <a:lnTo>
                    <a:pt x="2584" y="491590"/>
                  </a:lnTo>
                  <a:lnTo>
                    <a:pt x="0" y="540782"/>
                  </a:lnTo>
                  <a:lnTo>
                    <a:pt x="272856" y="542937"/>
                  </a:lnTo>
                  <a:lnTo>
                    <a:pt x="277561" y="494428"/>
                  </a:lnTo>
                  <a:lnTo>
                    <a:pt x="290381" y="448793"/>
                  </a:lnTo>
                  <a:lnTo>
                    <a:pt x="310562" y="406783"/>
                  </a:lnTo>
                  <a:lnTo>
                    <a:pt x="337351" y="369149"/>
                  </a:lnTo>
                  <a:lnTo>
                    <a:pt x="369995" y="336639"/>
                  </a:lnTo>
                  <a:lnTo>
                    <a:pt x="407738" y="310005"/>
                  </a:lnTo>
                  <a:lnTo>
                    <a:pt x="449829" y="289996"/>
                  </a:lnTo>
                  <a:lnTo>
                    <a:pt x="495513" y="277363"/>
                  </a:lnTo>
                  <a:lnTo>
                    <a:pt x="544037" y="272856"/>
                  </a:lnTo>
                  <a:lnTo>
                    <a:pt x="592612" y="276984"/>
                  </a:lnTo>
                  <a:lnTo>
                    <a:pt x="638405" y="289260"/>
                  </a:lnTo>
                  <a:lnTo>
                    <a:pt x="680659" y="308940"/>
                  </a:lnTo>
                  <a:lnTo>
                    <a:pt x="718613" y="335279"/>
                  </a:lnTo>
                  <a:lnTo>
                    <a:pt x="751510" y="367534"/>
                  </a:lnTo>
                  <a:lnTo>
                    <a:pt x="778591" y="404960"/>
                  </a:lnTo>
                  <a:lnTo>
                    <a:pt x="799097" y="446812"/>
                  </a:lnTo>
                  <a:lnTo>
                    <a:pt x="812270" y="492346"/>
                  </a:lnTo>
                  <a:lnTo>
                    <a:pt x="817351" y="540818"/>
                  </a:lnTo>
                  <a:lnTo>
                    <a:pt x="1090178" y="536532"/>
                  </a:lnTo>
                  <a:lnTo>
                    <a:pt x="1087212" y="487361"/>
                  </a:lnTo>
                  <a:lnTo>
                    <a:pt x="1080006" y="439476"/>
                  </a:lnTo>
                  <a:lnTo>
                    <a:pt x="1068749" y="393061"/>
                  </a:lnTo>
                  <a:lnTo>
                    <a:pt x="1053632" y="348303"/>
                  </a:lnTo>
                  <a:lnTo>
                    <a:pt x="1034844" y="305389"/>
                  </a:lnTo>
                  <a:lnTo>
                    <a:pt x="1012576" y="264504"/>
                  </a:lnTo>
                  <a:lnTo>
                    <a:pt x="987016" y="225835"/>
                  </a:lnTo>
                  <a:lnTo>
                    <a:pt x="958357" y="189568"/>
                  </a:lnTo>
                  <a:lnTo>
                    <a:pt x="926786" y="155890"/>
                  </a:lnTo>
                  <a:lnTo>
                    <a:pt x="892494" y="124986"/>
                  </a:lnTo>
                  <a:lnTo>
                    <a:pt x="855672" y="97043"/>
                  </a:lnTo>
                  <a:lnTo>
                    <a:pt x="816508" y="72248"/>
                  </a:lnTo>
                  <a:lnTo>
                    <a:pt x="775193" y="50786"/>
                  </a:lnTo>
                  <a:lnTo>
                    <a:pt x="731917" y="32844"/>
                  </a:lnTo>
                  <a:lnTo>
                    <a:pt x="686870" y="18608"/>
                  </a:lnTo>
                  <a:lnTo>
                    <a:pt x="640242" y="8264"/>
                  </a:lnTo>
                  <a:lnTo>
                    <a:pt x="592222" y="1999"/>
                  </a:lnTo>
                  <a:lnTo>
                    <a:pt x="543001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algn="ctr">
              <a:lnSpc>
                <a:spcPct val="100400"/>
              </a:lnSpc>
              <a:spcBef>
                <a:spcPts val="100"/>
              </a:spcBef>
            </a:pPr>
            <a:r>
              <a:rPr dirty="0"/>
              <a:t>UNVEILING</a:t>
            </a:r>
            <a:r>
              <a:rPr spc="-50" dirty="0"/>
              <a:t> </a:t>
            </a:r>
            <a:r>
              <a:rPr spc="114" dirty="0"/>
              <a:t>THE</a:t>
            </a:r>
            <a:r>
              <a:rPr spc="-45" dirty="0"/>
              <a:t> </a:t>
            </a:r>
            <a:r>
              <a:rPr spc="5" dirty="0"/>
              <a:t>PAST: </a:t>
            </a:r>
            <a:r>
              <a:rPr spc="-880" dirty="0"/>
              <a:t> </a:t>
            </a:r>
            <a:r>
              <a:rPr spc="260" dirty="0"/>
              <a:t>A </a:t>
            </a:r>
            <a:r>
              <a:rPr spc="105" dirty="0"/>
              <a:t>COMPREHENSIVE </a:t>
            </a:r>
            <a:r>
              <a:rPr spc="110" dirty="0"/>
              <a:t> </a:t>
            </a:r>
            <a:r>
              <a:rPr spc="10" dirty="0"/>
              <a:t>ANALYSIS</a:t>
            </a:r>
            <a:r>
              <a:rPr spc="-50" dirty="0"/>
              <a:t> </a:t>
            </a:r>
            <a:r>
              <a:rPr spc="210" dirty="0"/>
              <a:t>OF</a:t>
            </a:r>
            <a:r>
              <a:rPr spc="-50" dirty="0"/>
              <a:t> </a:t>
            </a:r>
            <a:r>
              <a:rPr spc="-35" dirty="0"/>
              <a:t>AIRLINE </a:t>
            </a:r>
            <a:r>
              <a:rPr spc="-875" dirty="0"/>
              <a:t> </a:t>
            </a:r>
            <a:r>
              <a:rPr spc="110" dirty="0"/>
              <a:t>SAFETY</a:t>
            </a:r>
            <a:r>
              <a:rPr spc="-40" dirty="0"/>
              <a:t> </a:t>
            </a:r>
            <a:r>
              <a:rPr spc="105" dirty="0"/>
              <a:t>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39" y="592789"/>
            <a:ext cx="210439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/>
              <a:t>PREDICTIVE</a:t>
            </a:r>
            <a:r>
              <a:rPr sz="1400" spc="-70" dirty="0"/>
              <a:t> </a:t>
            </a:r>
            <a:r>
              <a:rPr sz="1400" spc="-10" dirty="0"/>
              <a:t>ANALYSIS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76302" y="1025441"/>
            <a:ext cx="1982470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zin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iv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ly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hn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iq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t 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ds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d 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ide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q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g  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iv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10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30" dirty="0">
                <a:solidFill>
                  <a:srgbClr val="26306F"/>
                </a:solidFill>
                <a:latin typeface="Tahoma"/>
                <a:cs typeface="Tahoma"/>
              </a:rPr>
              <a:t>su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 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d-l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k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en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al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ee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y 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management.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42" y="991924"/>
            <a:ext cx="1880870" cy="164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B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ur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1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900" spc="-4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-2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ll  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9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00" b="1" spc="5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co</a:t>
            </a:r>
            <a:r>
              <a:rPr sz="900" b="1" spc="90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100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55" dirty="0">
                <a:solidFill>
                  <a:srgbClr val="26306F"/>
                </a:solidFill>
                <a:latin typeface="Tahoma"/>
                <a:cs typeface="Tahoma"/>
              </a:rPr>
              <a:t>nd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at</a:t>
            </a:r>
            <a:r>
              <a:rPr sz="900" b="1" spc="1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00" b="1" spc="-2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r  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900" spc="-2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1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et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900" spc="-135" dirty="0">
                <a:solidFill>
                  <a:srgbClr val="26306F"/>
                </a:solidFill>
                <a:latin typeface="Verdana"/>
                <a:cs typeface="Verdana"/>
              </a:rPr>
              <a:t>, 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00" spc="25" dirty="0">
                <a:solidFill>
                  <a:srgbClr val="26306F"/>
                </a:solidFill>
                <a:latin typeface="Verdana"/>
                <a:cs typeface="Verdana"/>
              </a:rPr>
              <a:t>lu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es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b="1" spc="-5" dirty="0">
                <a:solidFill>
                  <a:srgbClr val="26306F"/>
                </a:solidFill>
                <a:latin typeface="Tahoma"/>
                <a:cs typeface="Tahoma"/>
              </a:rPr>
              <a:t>ri</a:t>
            </a:r>
            <a:r>
              <a:rPr sz="900" b="1" spc="30" dirty="0">
                <a:solidFill>
                  <a:srgbClr val="26306F"/>
                </a:solidFill>
                <a:latin typeface="Tahoma"/>
                <a:cs typeface="Tahoma"/>
              </a:rPr>
              <a:t>sk  </a:t>
            </a:r>
            <a:r>
              <a:rPr sz="900" b="1" spc="90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40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at</a:t>
            </a:r>
            <a:r>
              <a:rPr sz="900" b="1" spc="1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9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spc="-13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900" b="1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4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g  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900" b="1" spc="55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50" dirty="0">
                <a:solidFill>
                  <a:srgbClr val="26306F"/>
                </a:solidFill>
                <a:latin typeface="Tahoma"/>
                <a:cs typeface="Tahoma"/>
              </a:rPr>
              <a:t>ce</a:t>
            </a:r>
            <a:r>
              <a:rPr sz="900" b="1" spc="8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4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00" spc="-13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65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900" b="1" spc="40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900" b="1" spc="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900" b="1" spc="10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900" b="1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900" b="1" spc="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y  </a:t>
            </a:r>
            <a:r>
              <a:rPr sz="9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90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55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9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00" b="1" spc="2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900" b="1" spc="5" dirty="0">
                <a:solidFill>
                  <a:srgbClr val="26306F"/>
                </a:solidFill>
                <a:latin typeface="Tahoma"/>
                <a:cs typeface="Tahoma"/>
              </a:rPr>
              <a:t>v</a:t>
            </a:r>
            <a:r>
              <a:rPr sz="900" b="1" spc="5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8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00" b="1" spc="4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00" spc="-13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4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se  </a:t>
            </a:r>
            <a:r>
              <a:rPr sz="9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8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9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en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ons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40" dirty="0">
                <a:solidFill>
                  <a:srgbClr val="26306F"/>
                </a:solidFill>
                <a:latin typeface="Verdana"/>
                <a:cs typeface="Verdana"/>
              </a:rPr>
              <a:t>im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si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9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900" spc="-8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et</a:t>
            </a:r>
            <a:r>
              <a:rPr sz="900" spc="-30" dirty="0">
                <a:solidFill>
                  <a:srgbClr val="26306F"/>
                </a:solidFill>
                <a:latin typeface="Verdana"/>
                <a:cs typeface="Verdana"/>
              </a:rPr>
              <a:t>y 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standards.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45" y="564225"/>
            <a:ext cx="1958339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0" dirty="0"/>
              <a:t>RECOMMENDATIONS</a:t>
            </a:r>
            <a:endParaRPr sz="1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53" y="542149"/>
            <a:ext cx="1776095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sz="1100" spc="-10" dirty="0">
                <a:solidFill>
                  <a:srgbClr val="FBBB00"/>
                </a:solidFill>
              </a:rPr>
              <a:t>IMPLICATIONS</a:t>
            </a:r>
            <a:r>
              <a:rPr sz="1100" spc="-50" dirty="0">
                <a:solidFill>
                  <a:srgbClr val="FBBB00"/>
                </a:solidFill>
              </a:rPr>
              <a:t> </a:t>
            </a:r>
            <a:r>
              <a:rPr sz="1100" spc="50" dirty="0">
                <a:solidFill>
                  <a:srgbClr val="FBBB00"/>
                </a:solidFill>
              </a:rPr>
              <a:t>FOR</a:t>
            </a:r>
            <a:r>
              <a:rPr sz="1100" spc="-45" dirty="0">
                <a:solidFill>
                  <a:srgbClr val="FBBB00"/>
                </a:solidFill>
              </a:rPr>
              <a:t> </a:t>
            </a:r>
            <a:r>
              <a:rPr sz="1100" spc="40" dirty="0">
                <a:solidFill>
                  <a:srgbClr val="FBBB00"/>
                </a:solidFill>
              </a:rPr>
              <a:t>THE </a:t>
            </a:r>
            <a:r>
              <a:rPr sz="1100" spc="-305" dirty="0">
                <a:solidFill>
                  <a:srgbClr val="FBBB00"/>
                </a:solidFill>
              </a:rPr>
              <a:t> </a:t>
            </a:r>
            <a:r>
              <a:rPr sz="1100" dirty="0">
                <a:solidFill>
                  <a:srgbClr val="FBBB00"/>
                </a:solidFill>
              </a:rPr>
              <a:t>INDUSTRY</a:t>
            </a:r>
            <a:endParaRPr sz="1100"/>
          </a:p>
        </p:txBody>
      </p:sp>
      <p:sp>
        <p:nvSpPr>
          <p:cNvPr id="6" name="object 6"/>
          <p:cNvSpPr txBox="1"/>
          <p:nvPr/>
        </p:nvSpPr>
        <p:spPr>
          <a:xfrm>
            <a:off x="571685" y="1009173"/>
            <a:ext cx="1960245" cy="152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900" spc="-2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00" spc="2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75" dirty="0">
                <a:solidFill>
                  <a:srgbClr val="26306F"/>
                </a:solidFill>
                <a:latin typeface="Verdana"/>
                <a:cs typeface="Verdana"/>
              </a:rPr>
              <a:t>ﬁ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7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00" spc="-1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3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900" spc="-2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0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4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7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00" spc="6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75" dirty="0">
                <a:solidFill>
                  <a:srgbClr val="26306F"/>
                </a:solidFill>
                <a:latin typeface="Verdana"/>
                <a:cs typeface="Verdana"/>
              </a:rPr>
              <a:t>ﬁ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b="1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114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900" b="1" spc="70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900" b="1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900" b="1" spc="3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5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900" b="1" spc="30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900" b="1" spc="2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900" b="1" spc="6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900" b="1" spc="3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00" b="1" spc="-2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90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-3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900" spc="6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9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00" spc="-6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900" spc="-130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900" spc="-7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25" dirty="0">
                <a:solidFill>
                  <a:srgbClr val="26306F"/>
                </a:solidFill>
                <a:latin typeface="Verdana"/>
                <a:cs typeface="Verdana"/>
              </a:rPr>
              <a:t>ﬂ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00" spc="6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900" spc="55" dirty="0">
                <a:solidFill>
                  <a:srgbClr val="26306F"/>
                </a:solidFill>
                <a:latin typeface="Verdana"/>
                <a:cs typeface="Verdana"/>
              </a:rPr>
              <a:t>g  </a:t>
            </a:r>
            <a:r>
              <a:rPr sz="900" b="1" spc="30" dirty="0">
                <a:solidFill>
                  <a:srgbClr val="26306F"/>
                </a:solidFill>
                <a:latin typeface="Tahoma"/>
                <a:cs typeface="Tahoma"/>
              </a:rPr>
              <a:t>safety </a:t>
            </a:r>
            <a:r>
              <a:rPr sz="900" b="1" spc="15" dirty="0">
                <a:solidFill>
                  <a:srgbClr val="26306F"/>
                </a:solidFill>
                <a:latin typeface="Tahoma"/>
                <a:cs typeface="Tahoma"/>
              </a:rPr>
              <a:t>policies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, </a:t>
            </a:r>
            <a:r>
              <a:rPr sz="900" b="1" spc="35" dirty="0">
                <a:solidFill>
                  <a:srgbClr val="26306F"/>
                </a:solidFill>
                <a:latin typeface="Tahoma"/>
                <a:cs typeface="Tahoma"/>
              </a:rPr>
              <a:t>operational </a:t>
            </a:r>
            <a:r>
              <a:rPr sz="900" b="1" spc="4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900" b="1" spc="25" dirty="0">
                <a:solidFill>
                  <a:srgbClr val="26306F"/>
                </a:solidFill>
                <a:latin typeface="Tahoma"/>
                <a:cs typeface="Tahoma"/>
              </a:rPr>
              <a:t>practices</a:t>
            </a:r>
            <a:r>
              <a:rPr sz="900" spc="25" dirty="0">
                <a:solidFill>
                  <a:srgbClr val="26306F"/>
                </a:solidFill>
                <a:latin typeface="Verdana"/>
                <a:cs typeface="Verdana"/>
              </a:rPr>
              <a:t>, </a:t>
            </a:r>
            <a:r>
              <a:rPr sz="900" spc="45" dirty="0">
                <a:solidFill>
                  <a:srgbClr val="26306F"/>
                </a:solidFill>
                <a:latin typeface="Verdana"/>
                <a:cs typeface="Verdana"/>
              </a:rPr>
              <a:t>and </a:t>
            </a:r>
            <a:r>
              <a:rPr sz="900" b="1" spc="45" dirty="0">
                <a:solidFill>
                  <a:srgbClr val="26306F"/>
                </a:solidFill>
                <a:latin typeface="Tahoma"/>
                <a:cs typeface="Tahoma"/>
              </a:rPr>
              <a:t>public </a:t>
            </a:r>
            <a:r>
              <a:rPr sz="900" b="1" spc="5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900" b="1" spc="30" dirty="0">
                <a:solidFill>
                  <a:srgbClr val="26306F"/>
                </a:solidFill>
                <a:latin typeface="Tahoma"/>
                <a:cs typeface="Tahoma"/>
              </a:rPr>
              <a:t>perceptions</a:t>
            </a:r>
            <a:r>
              <a:rPr sz="900" spc="30" dirty="0">
                <a:solidFill>
                  <a:srgbClr val="26306F"/>
                </a:solidFill>
                <a:latin typeface="Verdana"/>
                <a:cs typeface="Verdana"/>
              </a:rPr>
              <a:t>. </a:t>
            </a:r>
            <a:r>
              <a:rPr sz="900" spc="35" dirty="0">
                <a:solidFill>
                  <a:srgbClr val="26306F"/>
                </a:solidFill>
                <a:latin typeface="Verdana"/>
                <a:cs typeface="Verdana"/>
              </a:rPr>
              <a:t>Understanding </a:t>
            </a:r>
            <a:r>
              <a:rPr sz="900" spc="4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these </a:t>
            </a:r>
            <a:r>
              <a:rPr sz="900" spc="25" dirty="0">
                <a:solidFill>
                  <a:srgbClr val="26306F"/>
                </a:solidFill>
                <a:latin typeface="Verdana"/>
                <a:cs typeface="Verdana"/>
              </a:rPr>
              <a:t>implications </a:t>
            </a:r>
            <a:r>
              <a:rPr sz="900" spc="-10" dirty="0">
                <a:solidFill>
                  <a:srgbClr val="26306F"/>
                </a:solidFill>
                <a:latin typeface="Verdana"/>
                <a:cs typeface="Verdana"/>
              </a:rPr>
              <a:t>is 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crucial </a:t>
            </a:r>
            <a:r>
              <a:rPr sz="900" spc="5" dirty="0">
                <a:solidFill>
                  <a:srgbClr val="26306F"/>
                </a:solidFill>
                <a:latin typeface="Verdana"/>
                <a:cs typeface="Verdana"/>
              </a:rPr>
              <a:t>for 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35" dirty="0">
                <a:solidFill>
                  <a:srgbClr val="26306F"/>
                </a:solidFill>
                <a:latin typeface="Verdana"/>
                <a:cs typeface="Verdana"/>
              </a:rPr>
              <a:t>shaping the </a:t>
            </a:r>
            <a:r>
              <a:rPr sz="900" spc="20" dirty="0">
                <a:solidFill>
                  <a:srgbClr val="26306F"/>
                </a:solidFill>
                <a:latin typeface="Verdana"/>
                <a:cs typeface="Verdana"/>
              </a:rPr>
              <a:t>future 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of </a:t>
            </a:r>
            <a:r>
              <a:rPr sz="900" spc="10" dirty="0">
                <a:solidFill>
                  <a:srgbClr val="26306F"/>
                </a:solidFill>
                <a:latin typeface="Verdana"/>
                <a:cs typeface="Verdana"/>
              </a:rPr>
              <a:t>airline </a:t>
            </a:r>
            <a:r>
              <a:rPr sz="900" spc="1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26306F"/>
                </a:solidFill>
                <a:latin typeface="Verdana"/>
                <a:cs typeface="Verdana"/>
              </a:rPr>
              <a:t>safety.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8293" y="2066621"/>
            <a:ext cx="1049020" cy="1221740"/>
          </a:xfrm>
          <a:custGeom>
            <a:avLst/>
            <a:gdLst/>
            <a:ahLst/>
            <a:cxnLst/>
            <a:rect l="l" t="t" r="r" b="b"/>
            <a:pathLst>
              <a:path w="1049020" h="1221739">
                <a:moveTo>
                  <a:pt x="1048458" y="0"/>
                </a:moveTo>
                <a:lnTo>
                  <a:pt x="978146" y="11486"/>
                </a:lnTo>
                <a:lnTo>
                  <a:pt x="928940" y="22105"/>
                </a:lnTo>
                <a:lnTo>
                  <a:pt x="880317" y="34600"/>
                </a:lnTo>
                <a:lnTo>
                  <a:pt x="832336" y="48940"/>
                </a:lnTo>
                <a:lnTo>
                  <a:pt x="785059" y="65093"/>
                </a:lnTo>
                <a:lnTo>
                  <a:pt x="738546" y="83028"/>
                </a:lnTo>
                <a:lnTo>
                  <a:pt x="692857" y="102713"/>
                </a:lnTo>
                <a:lnTo>
                  <a:pt x="648051" y="124115"/>
                </a:lnTo>
                <a:lnTo>
                  <a:pt x="604190" y="147204"/>
                </a:lnTo>
                <a:lnTo>
                  <a:pt x="561334" y="171948"/>
                </a:lnTo>
                <a:lnTo>
                  <a:pt x="519542" y="198315"/>
                </a:lnTo>
                <a:lnTo>
                  <a:pt x="478875" y="226273"/>
                </a:lnTo>
                <a:lnTo>
                  <a:pt x="439394" y="255791"/>
                </a:lnTo>
                <a:lnTo>
                  <a:pt x="401158" y="286836"/>
                </a:lnTo>
                <a:lnTo>
                  <a:pt x="364228" y="319379"/>
                </a:lnTo>
                <a:lnTo>
                  <a:pt x="328663" y="353386"/>
                </a:lnTo>
                <a:lnTo>
                  <a:pt x="294525" y="388826"/>
                </a:lnTo>
                <a:lnTo>
                  <a:pt x="261874" y="425667"/>
                </a:lnTo>
                <a:lnTo>
                  <a:pt x="229247" y="465841"/>
                </a:lnTo>
                <a:lnTo>
                  <a:pt x="198692" y="507084"/>
                </a:lnTo>
                <a:lnTo>
                  <a:pt x="170230" y="549324"/>
                </a:lnTo>
                <a:lnTo>
                  <a:pt x="143884" y="592488"/>
                </a:lnTo>
                <a:lnTo>
                  <a:pt x="119676" y="636506"/>
                </a:lnTo>
                <a:lnTo>
                  <a:pt x="97627" y="681305"/>
                </a:lnTo>
                <a:lnTo>
                  <a:pt x="77760" y="726813"/>
                </a:lnTo>
                <a:lnTo>
                  <a:pt x="60096" y="772959"/>
                </a:lnTo>
                <a:lnTo>
                  <a:pt x="44658" y="819671"/>
                </a:lnTo>
                <a:lnTo>
                  <a:pt x="31467" y="866876"/>
                </a:lnTo>
                <a:lnTo>
                  <a:pt x="20546" y="914502"/>
                </a:lnTo>
                <a:lnTo>
                  <a:pt x="11917" y="962479"/>
                </a:lnTo>
                <a:lnTo>
                  <a:pt x="5602" y="1010734"/>
                </a:lnTo>
                <a:lnTo>
                  <a:pt x="1622" y="1059195"/>
                </a:lnTo>
                <a:lnTo>
                  <a:pt x="0" y="1107790"/>
                </a:lnTo>
                <a:lnTo>
                  <a:pt x="757" y="1156447"/>
                </a:lnTo>
                <a:lnTo>
                  <a:pt x="3916" y="1205095"/>
                </a:lnTo>
                <a:lnTo>
                  <a:pt x="5782" y="1221325"/>
                </a:lnTo>
                <a:lnTo>
                  <a:pt x="183337" y="1221325"/>
                </a:lnTo>
                <a:lnTo>
                  <a:pt x="178675" y="1176977"/>
                </a:lnTo>
                <a:lnTo>
                  <a:pt x="176506" y="1128290"/>
                </a:lnTo>
                <a:lnTo>
                  <a:pt x="177244" y="1079618"/>
                </a:lnTo>
                <a:lnTo>
                  <a:pt x="180857" y="1031064"/>
                </a:lnTo>
                <a:lnTo>
                  <a:pt x="187313" y="982730"/>
                </a:lnTo>
                <a:lnTo>
                  <a:pt x="196578" y="934721"/>
                </a:lnTo>
                <a:lnTo>
                  <a:pt x="208621" y="887139"/>
                </a:lnTo>
                <a:lnTo>
                  <a:pt x="223408" y="840087"/>
                </a:lnTo>
                <a:lnTo>
                  <a:pt x="240908" y="793668"/>
                </a:lnTo>
                <a:lnTo>
                  <a:pt x="261088" y="747985"/>
                </a:lnTo>
                <a:lnTo>
                  <a:pt x="283915" y="703141"/>
                </a:lnTo>
                <a:lnTo>
                  <a:pt x="309356" y="659239"/>
                </a:lnTo>
                <a:lnTo>
                  <a:pt x="337380" y="616382"/>
                </a:lnTo>
                <a:lnTo>
                  <a:pt x="367954" y="574673"/>
                </a:lnTo>
                <a:lnTo>
                  <a:pt x="401045" y="534215"/>
                </a:lnTo>
                <a:lnTo>
                  <a:pt x="434147" y="497713"/>
                </a:lnTo>
                <a:lnTo>
                  <a:pt x="468998" y="462851"/>
                </a:lnTo>
                <a:lnTo>
                  <a:pt x="505513" y="429674"/>
                </a:lnTo>
                <a:lnTo>
                  <a:pt x="543608" y="398226"/>
                </a:lnTo>
                <a:lnTo>
                  <a:pt x="583198" y="368553"/>
                </a:lnTo>
                <a:lnTo>
                  <a:pt x="624198" y="340698"/>
                </a:lnTo>
                <a:lnTo>
                  <a:pt x="666522" y="314706"/>
                </a:lnTo>
                <a:lnTo>
                  <a:pt x="710086" y="290622"/>
                </a:lnTo>
                <a:lnTo>
                  <a:pt x="754804" y="268490"/>
                </a:lnTo>
                <a:lnTo>
                  <a:pt x="800593" y="248354"/>
                </a:lnTo>
                <a:lnTo>
                  <a:pt x="847366" y="230259"/>
                </a:lnTo>
                <a:lnTo>
                  <a:pt x="895040" y="214249"/>
                </a:lnTo>
                <a:lnTo>
                  <a:pt x="943528" y="200369"/>
                </a:lnTo>
                <a:lnTo>
                  <a:pt x="992746" y="188664"/>
                </a:lnTo>
                <a:lnTo>
                  <a:pt x="1042609" y="179178"/>
                </a:lnTo>
                <a:lnTo>
                  <a:pt x="1048458" y="178340"/>
                </a:lnTo>
                <a:lnTo>
                  <a:pt x="1048458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12" y="0"/>
            <a:ext cx="5514340" cy="3032760"/>
            <a:chOff x="1512" y="0"/>
            <a:chExt cx="5514340" cy="3032760"/>
          </a:xfrm>
        </p:grpSpPr>
        <p:sp>
          <p:nvSpPr>
            <p:cNvPr id="5" name="object 5"/>
            <p:cNvSpPr/>
            <p:nvPr/>
          </p:nvSpPr>
          <p:spPr>
            <a:xfrm>
              <a:off x="1512" y="0"/>
              <a:ext cx="603885" cy="512445"/>
            </a:xfrm>
            <a:custGeom>
              <a:avLst/>
              <a:gdLst/>
              <a:ahLst/>
              <a:cxnLst/>
              <a:rect l="l" t="t" r="r" b="b"/>
              <a:pathLst>
                <a:path w="603885" h="512445">
                  <a:moveTo>
                    <a:pt x="0" y="273375"/>
                  </a:moveTo>
                  <a:lnTo>
                    <a:pt x="0" y="510303"/>
                  </a:lnTo>
                  <a:lnTo>
                    <a:pt x="28229" y="512444"/>
                  </a:lnTo>
                  <a:lnTo>
                    <a:pt x="94660" y="512444"/>
                  </a:lnTo>
                  <a:lnTo>
                    <a:pt x="135918" y="508417"/>
                  </a:lnTo>
                  <a:lnTo>
                    <a:pt x="181993" y="499873"/>
                  </a:lnTo>
                  <a:lnTo>
                    <a:pt x="227165" y="487407"/>
                  </a:lnTo>
                  <a:lnTo>
                    <a:pt x="271175" y="471077"/>
                  </a:lnTo>
                  <a:lnTo>
                    <a:pt x="313764" y="450943"/>
                  </a:lnTo>
                  <a:lnTo>
                    <a:pt x="354674" y="427064"/>
                  </a:lnTo>
                  <a:lnTo>
                    <a:pt x="393645" y="399501"/>
                  </a:lnTo>
                  <a:lnTo>
                    <a:pt x="430055" y="368638"/>
                  </a:lnTo>
                  <a:lnTo>
                    <a:pt x="463380" y="334978"/>
                  </a:lnTo>
                  <a:lnTo>
                    <a:pt x="493498" y="298757"/>
                  </a:lnTo>
                  <a:lnTo>
                    <a:pt x="506993" y="279339"/>
                  </a:lnTo>
                  <a:lnTo>
                    <a:pt x="49648" y="279339"/>
                  </a:lnTo>
                  <a:lnTo>
                    <a:pt x="0" y="273375"/>
                  </a:lnTo>
                  <a:close/>
                </a:path>
                <a:path w="603885" h="512445">
                  <a:moveTo>
                    <a:pt x="603669" y="0"/>
                  </a:moveTo>
                  <a:lnTo>
                    <a:pt x="367910" y="0"/>
                  </a:lnTo>
                  <a:lnTo>
                    <a:pt x="363058" y="36417"/>
                  </a:lnTo>
                  <a:lnTo>
                    <a:pt x="346913" y="87509"/>
                  </a:lnTo>
                  <a:lnTo>
                    <a:pt x="322335" y="134912"/>
                  </a:lnTo>
                  <a:lnTo>
                    <a:pt x="289883" y="177547"/>
                  </a:lnTo>
                  <a:lnTo>
                    <a:pt x="250114" y="214335"/>
                  </a:lnTo>
                  <a:lnTo>
                    <a:pt x="204564" y="243668"/>
                  </a:lnTo>
                  <a:lnTo>
                    <a:pt x="155182" y="264462"/>
                  </a:lnTo>
                  <a:lnTo>
                    <a:pt x="103150" y="276443"/>
                  </a:lnTo>
                  <a:lnTo>
                    <a:pt x="49648" y="279339"/>
                  </a:lnTo>
                  <a:lnTo>
                    <a:pt x="506993" y="279339"/>
                  </a:lnTo>
                  <a:lnTo>
                    <a:pt x="543625" y="219574"/>
                  </a:lnTo>
                  <a:lnTo>
                    <a:pt x="563389" y="177086"/>
                  </a:lnTo>
                  <a:lnTo>
                    <a:pt x="579458" y="132980"/>
                  </a:lnTo>
                  <a:lnTo>
                    <a:pt x="591708" y="87494"/>
                  </a:lnTo>
                  <a:lnTo>
                    <a:pt x="600018" y="40863"/>
                  </a:lnTo>
                  <a:lnTo>
                    <a:pt x="603669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839" y="255532"/>
              <a:ext cx="5186045" cy="2777490"/>
            </a:xfrm>
            <a:custGeom>
              <a:avLst/>
              <a:gdLst/>
              <a:ahLst/>
              <a:cxnLst/>
              <a:rect l="l" t="t" r="r" b="b"/>
              <a:pathLst>
                <a:path w="5186045" h="2777490">
                  <a:moveTo>
                    <a:pt x="5185516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2" y="2467063"/>
                  </a:lnTo>
                  <a:lnTo>
                    <a:pt x="45761" y="2514722"/>
                  </a:lnTo>
                  <a:lnTo>
                    <a:pt x="70721" y="2559952"/>
                  </a:lnTo>
                  <a:lnTo>
                    <a:pt x="100714" y="2602301"/>
                  </a:lnTo>
                  <a:lnTo>
                    <a:pt x="135553" y="2641317"/>
                  </a:lnTo>
                  <a:lnTo>
                    <a:pt x="174569" y="2676156"/>
                  </a:lnTo>
                  <a:lnTo>
                    <a:pt x="216918" y="2706149"/>
                  </a:lnTo>
                  <a:lnTo>
                    <a:pt x="262148" y="2731109"/>
                  </a:lnTo>
                  <a:lnTo>
                    <a:pt x="309806" y="2750848"/>
                  </a:lnTo>
                  <a:lnTo>
                    <a:pt x="359439" y="2765180"/>
                  </a:lnTo>
                  <a:lnTo>
                    <a:pt x="410595" y="2773916"/>
                  </a:lnTo>
                  <a:lnTo>
                    <a:pt x="462820" y="2776870"/>
                  </a:lnTo>
                  <a:lnTo>
                    <a:pt x="5185516" y="2776870"/>
                  </a:lnTo>
                  <a:lnTo>
                    <a:pt x="518551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5769" y="882361"/>
            <a:ext cx="3892550" cy="11957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50"/>
              </a:spcBef>
            </a:pPr>
            <a:r>
              <a:rPr sz="1100" b="1" spc="-60" dirty="0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sz="1100" b="1" spc="30" dirty="0">
                <a:solidFill>
                  <a:srgbClr val="26306F"/>
                </a:solidFill>
                <a:latin typeface="Tahoma"/>
                <a:cs typeface="Tahoma"/>
              </a:rPr>
              <a:t>conclusion, our </a:t>
            </a:r>
            <a:r>
              <a:rPr sz="1100" b="1" spc="40" dirty="0">
                <a:solidFill>
                  <a:srgbClr val="26306F"/>
                </a:solidFill>
                <a:latin typeface="Tahoma"/>
                <a:cs typeface="Tahoma"/>
              </a:rPr>
              <a:t>comprehensive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analysis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of </a:t>
            </a:r>
            <a:r>
              <a:rPr sz="1100" b="1" spc="40" dirty="0">
                <a:solidFill>
                  <a:srgbClr val="26306F"/>
                </a:solidFill>
                <a:latin typeface="Tahoma"/>
                <a:cs typeface="Tahoma"/>
              </a:rPr>
              <a:t>the </a:t>
            </a:r>
            <a:r>
              <a:rPr sz="1100" b="1" spc="4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i="1" spc="40" dirty="0">
                <a:solidFill>
                  <a:srgbClr val="26306F"/>
                </a:solidFill>
                <a:latin typeface="Trebuchet MS"/>
                <a:cs typeface="Trebuchet MS"/>
              </a:rPr>
              <a:t>Airline</a:t>
            </a:r>
            <a:r>
              <a:rPr sz="1100" b="1" i="1" spc="-20" dirty="0">
                <a:solidFill>
                  <a:srgbClr val="26306F"/>
                </a:solidFill>
                <a:latin typeface="Trebuchet MS"/>
                <a:cs typeface="Trebuchet MS"/>
              </a:rPr>
              <a:t> </a:t>
            </a:r>
            <a:r>
              <a:rPr sz="1100" b="1" i="1" spc="40" dirty="0">
                <a:solidFill>
                  <a:srgbClr val="26306F"/>
                </a:solidFill>
                <a:latin typeface="Trebuchet MS"/>
                <a:cs typeface="Trebuchet MS"/>
              </a:rPr>
              <a:t>Safety</a:t>
            </a:r>
            <a:r>
              <a:rPr sz="1100" b="1" i="1" spc="-20" dirty="0">
                <a:solidFill>
                  <a:srgbClr val="26306F"/>
                </a:solidFill>
                <a:latin typeface="Trebuchet MS"/>
                <a:cs typeface="Trebuchet MS"/>
              </a:rPr>
              <a:t> </a:t>
            </a:r>
            <a:r>
              <a:rPr sz="1100" b="1" i="1" spc="60" dirty="0">
                <a:solidFill>
                  <a:srgbClr val="26306F"/>
                </a:solidFill>
                <a:latin typeface="Trebuchet MS"/>
                <a:cs typeface="Trebuchet MS"/>
              </a:rPr>
              <a:t>Dataset</a:t>
            </a:r>
            <a:r>
              <a:rPr sz="1100" b="1" i="1" spc="-20" dirty="0">
                <a:solidFill>
                  <a:srgbClr val="26306F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26306F"/>
                </a:solidFill>
                <a:latin typeface="Tahoma"/>
                <a:cs typeface="Tahoma"/>
              </a:rPr>
              <a:t>has</a:t>
            </a:r>
            <a:r>
              <a:rPr sz="1100" b="1" spc="-1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26306F"/>
                </a:solidFill>
                <a:latin typeface="Tahoma"/>
                <a:cs typeface="Tahoma"/>
              </a:rPr>
              <a:t>provided</a:t>
            </a:r>
            <a:r>
              <a:rPr sz="1100" b="1" spc="-1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26306F"/>
                </a:solidFill>
                <a:latin typeface="Tahoma"/>
                <a:cs typeface="Tahoma"/>
              </a:rPr>
              <a:t>valuable</a:t>
            </a:r>
            <a:r>
              <a:rPr sz="1100" b="1" spc="-1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26306F"/>
                </a:solidFill>
                <a:latin typeface="Tahoma"/>
                <a:cs typeface="Tahoma"/>
              </a:rPr>
              <a:t>insights </a:t>
            </a:r>
            <a:r>
              <a:rPr sz="1100" b="1" spc="-3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26306F"/>
                </a:solidFill>
                <a:latin typeface="Tahoma"/>
                <a:cs typeface="Tahoma"/>
              </a:rPr>
              <a:t>into </a:t>
            </a:r>
            <a:r>
              <a:rPr sz="1100" b="1" spc="40" dirty="0">
                <a:solidFill>
                  <a:srgbClr val="26306F"/>
                </a:solidFill>
                <a:latin typeface="Tahoma"/>
                <a:cs typeface="Tahoma"/>
              </a:rPr>
              <a:t>the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historical trends,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risk </a:t>
            </a:r>
            <a:r>
              <a:rPr sz="1100" b="1" spc="10" dirty="0">
                <a:solidFill>
                  <a:srgbClr val="26306F"/>
                </a:solidFill>
                <a:latin typeface="Tahoma"/>
                <a:cs typeface="Tahoma"/>
              </a:rPr>
              <a:t>factors, </a:t>
            </a:r>
            <a:r>
              <a:rPr sz="1100" b="1" spc="50" dirty="0">
                <a:solidFill>
                  <a:srgbClr val="26306F"/>
                </a:solidFill>
                <a:latin typeface="Tahoma"/>
                <a:cs typeface="Tahoma"/>
              </a:rPr>
              <a:t>and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safety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26306F"/>
                </a:solidFill>
                <a:latin typeface="Tahoma"/>
                <a:cs typeface="Tahoma"/>
              </a:rPr>
              <a:t>innovations in </a:t>
            </a:r>
            <a:r>
              <a:rPr sz="1100" b="1" spc="40" dirty="0">
                <a:solidFill>
                  <a:srgbClr val="26306F"/>
                </a:solidFill>
                <a:latin typeface="Tahoma"/>
                <a:cs typeface="Tahoma"/>
              </a:rPr>
              <a:t>the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aviation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industry.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This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analysis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 serves as a </a:t>
            </a:r>
            <a:r>
              <a:rPr sz="1100" b="1" spc="35" dirty="0">
                <a:solidFill>
                  <a:srgbClr val="26306F"/>
                </a:solidFill>
                <a:latin typeface="Tahoma"/>
                <a:cs typeface="Tahoma"/>
              </a:rPr>
              <a:t>foundation </a:t>
            </a:r>
            <a:r>
              <a:rPr sz="1100" b="1" spc="10" dirty="0">
                <a:solidFill>
                  <a:srgbClr val="26306F"/>
                </a:solidFill>
                <a:latin typeface="Tahoma"/>
                <a:cs typeface="Tahoma"/>
              </a:rPr>
              <a:t>for </a:t>
            </a:r>
            <a:r>
              <a:rPr sz="1100" b="1" spc="30" dirty="0">
                <a:solidFill>
                  <a:srgbClr val="26306F"/>
                </a:solidFill>
                <a:latin typeface="Tahoma"/>
                <a:cs typeface="Tahoma"/>
              </a:rPr>
              <a:t>driving </a:t>
            </a:r>
            <a:r>
              <a:rPr sz="1100" b="1" spc="40" dirty="0">
                <a:solidFill>
                  <a:srgbClr val="26306F"/>
                </a:solidFill>
                <a:latin typeface="Tahoma"/>
                <a:cs typeface="Tahoma"/>
              </a:rPr>
              <a:t>continuous </a:t>
            </a:r>
            <a:r>
              <a:rPr sz="1100" b="1" spc="4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26306F"/>
                </a:solidFill>
                <a:latin typeface="Tahoma"/>
                <a:cs typeface="Tahoma"/>
              </a:rPr>
              <a:t>improvements</a:t>
            </a:r>
            <a:r>
              <a:rPr sz="1100" b="1" spc="-1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26306F"/>
                </a:solidFill>
                <a:latin typeface="Tahoma"/>
                <a:cs typeface="Tahoma"/>
              </a:rPr>
              <a:t>in</a:t>
            </a:r>
            <a:r>
              <a:rPr sz="1100" b="1" spc="-2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airline</a:t>
            </a:r>
            <a:r>
              <a:rPr sz="1100" b="1" spc="-1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26306F"/>
                </a:solidFill>
                <a:latin typeface="Tahoma"/>
                <a:cs typeface="Tahoma"/>
              </a:rPr>
              <a:t>safety</a:t>
            </a:r>
            <a:r>
              <a:rPr sz="1100" b="1" spc="-1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26306F"/>
                </a:solidFill>
                <a:latin typeface="Tahoma"/>
                <a:cs typeface="Tahoma"/>
              </a:rPr>
              <a:t>standards.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60459" y="514754"/>
            <a:ext cx="13233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solidFill>
                  <a:srgbClr val="FBBB00"/>
                </a:solidFill>
              </a:rPr>
              <a:t>CONCLUSION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38" y="989821"/>
            <a:ext cx="1892300" cy="163131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sz="1000" spc="25" dirty="0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sz="1000" spc="70" dirty="0">
                <a:solidFill>
                  <a:srgbClr val="26306F"/>
                </a:solidFill>
                <a:latin typeface="Tahoma"/>
                <a:cs typeface="Tahoma"/>
              </a:rPr>
              <a:t>this </a:t>
            </a:r>
            <a:r>
              <a:rPr sz="1000" spc="60" dirty="0">
                <a:solidFill>
                  <a:srgbClr val="26306F"/>
                </a:solidFill>
                <a:latin typeface="Tahoma"/>
                <a:cs typeface="Tahoma"/>
              </a:rPr>
              <a:t>presentation, </a:t>
            </a:r>
            <a:r>
              <a:rPr sz="1000" spc="100" dirty="0">
                <a:solidFill>
                  <a:srgbClr val="26306F"/>
                </a:solidFill>
                <a:latin typeface="Tahoma"/>
                <a:cs typeface="Tahoma"/>
              </a:rPr>
              <a:t>we </a:t>
            </a:r>
            <a:r>
              <a:rPr sz="1000" spc="60" dirty="0">
                <a:solidFill>
                  <a:srgbClr val="26306F"/>
                </a:solidFill>
                <a:latin typeface="Tahoma"/>
                <a:cs typeface="Tahoma"/>
              </a:rPr>
              <a:t>will </a:t>
            </a:r>
            <a:r>
              <a:rPr sz="1000" spc="6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z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i="1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i="1" spc="10" dirty="0">
                <a:solidFill>
                  <a:srgbClr val="26306F"/>
                </a:solidFill>
                <a:latin typeface="Verdana"/>
                <a:cs typeface="Verdana"/>
              </a:rPr>
              <a:t>line</a:t>
            </a:r>
            <a:r>
              <a:rPr sz="1000" i="1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-7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i="1" spc="-35" dirty="0">
                <a:solidFill>
                  <a:srgbClr val="26306F"/>
                </a:solidFill>
                <a:latin typeface="Verdana"/>
                <a:cs typeface="Verdana"/>
              </a:rPr>
              <a:t>y  </a:t>
            </a:r>
            <a:r>
              <a:rPr sz="1000" i="1" spc="6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i="1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y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nd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8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 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ee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 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tin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8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31" y="558131"/>
            <a:ext cx="178816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30" dirty="0"/>
              <a:t>INTRODUCTION</a:t>
            </a:r>
            <a:endParaRPr sz="1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66" y="542154"/>
            <a:ext cx="195897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35" dirty="0">
                <a:solidFill>
                  <a:srgbClr val="FBBB00"/>
                </a:solidFill>
              </a:rPr>
              <a:t>DATASET</a:t>
            </a:r>
            <a:r>
              <a:rPr sz="1400" spc="-80" dirty="0">
                <a:solidFill>
                  <a:srgbClr val="FBBB00"/>
                </a:solidFill>
              </a:rPr>
              <a:t> </a:t>
            </a:r>
            <a:r>
              <a:rPr sz="1400" spc="35" dirty="0">
                <a:solidFill>
                  <a:srgbClr val="FBBB00"/>
                </a:solidFill>
              </a:rPr>
              <a:t>OVERVIEW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71683" y="1000962"/>
            <a:ext cx="1951355" cy="1640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35"/>
              </a:spcBef>
            </a:pP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3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i="1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i="1" spc="10" dirty="0">
                <a:solidFill>
                  <a:srgbClr val="26306F"/>
                </a:solidFill>
                <a:latin typeface="Verdana"/>
                <a:cs typeface="Verdana"/>
              </a:rPr>
              <a:t>line</a:t>
            </a:r>
            <a:r>
              <a:rPr sz="1000" i="1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-7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i="1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i="1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6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i="1" spc="-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10" dirty="0">
                <a:solidFill>
                  <a:srgbClr val="26306F"/>
                </a:solidFill>
                <a:latin typeface="Verdana"/>
                <a:cs typeface="Verdana"/>
              </a:rPr>
              <a:t>t 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tio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ﬂ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t  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ts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55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ts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d 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y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10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30" dirty="0">
                <a:solidFill>
                  <a:srgbClr val="26306F"/>
                </a:solidFill>
                <a:latin typeface="Tahoma"/>
                <a:cs typeface="Tahoma"/>
              </a:rPr>
              <a:t>su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t 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er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b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le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 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 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lin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safety.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16555" cy="3288029"/>
            <a:chOff x="1512" y="8"/>
            <a:chExt cx="291655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16555" cy="3288029"/>
            </a:xfrm>
            <a:custGeom>
              <a:avLst/>
              <a:gdLst/>
              <a:ahLst/>
              <a:cxnLst/>
              <a:rect l="l" t="t" r="r" b="b"/>
              <a:pathLst>
                <a:path w="2916555" h="3288029">
                  <a:moveTo>
                    <a:pt x="291614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16149" y="3287938"/>
                  </a:lnTo>
                  <a:lnTo>
                    <a:pt x="2916149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49" y="423873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9605" y="528173"/>
            <a:ext cx="11430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0" dirty="0">
                <a:solidFill>
                  <a:srgbClr val="FBBB00"/>
                </a:solidFill>
              </a:rPr>
              <a:t>SAFETY</a:t>
            </a:r>
            <a:r>
              <a:rPr sz="950" spc="-60" dirty="0">
                <a:solidFill>
                  <a:srgbClr val="FBBB00"/>
                </a:solidFill>
              </a:rPr>
              <a:t> </a:t>
            </a:r>
            <a:r>
              <a:rPr sz="950" spc="25" dirty="0">
                <a:solidFill>
                  <a:srgbClr val="FBBB00"/>
                </a:solidFill>
              </a:rPr>
              <a:t>METRICS</a:t>
            </a:r>
            <a:endParaRPr sz="950"/>
          </a:p>
        </p:txBody>
      </p:sp>
      <p:sp>
        <p:nvSpPr>
          <p:cNvPr id="6" name="object 6"/>
          <p:cNvSpPr txBox="1"/>
          <p:nvPr/>
        </p:nvSpPr>
        <p:spPr>
          <a:xfrm>
            <a:off x="3308717" y="934223"/>
            <a:ext cx="1926589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k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y  </a:t>
            </a:r>
            <a:r>
              <a:rPr sz="1000" b="1" spc="10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cs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uc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at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it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r  </a:t>
            </a:r>
            <a:r>
              <a:rPr sz="1000" b="1" spc="9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il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55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ﬂ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ts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ss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r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spc="-150" dirty="0">
                <a:solidFill>
                  <a:srgbClr val="26306F"/>
                </a:solidFill>
                <a:latin typeface="Verdana"/>
                <a:cs typeface="Verdana"/>
              </a:rPr>
              <a:t>, 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nc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v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y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se  </a:t>
            </a:r>
            <a:r>
              <a:rPr sz="1000" spc="9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ovi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ru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y 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lin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s.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15" y="592794"/>
            <a:ext cx="21253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/>
              <a:t>HISTORICAL</a:t>
            </a:r>
            <a:r>
              <a:rPr sz="1500" spc="-75" dirty="0"/>
              <a:t> </a:t>
            </a:r>
            <a:r>
              <a:rPr sz="1500" spc="50" dirty="0"/>
              <a:t>TRENDS</a:t>
            </a:r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576302" y="1025436"/>
            <a:ext cx="209613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000" spc="105" dirty="0">
                <a:solidFill>
                  <a:srgbClr val="26306F"/>
                </a:solidFill>
                <a:latin typeface="Tahoma"/>
                <a:cs typeface="Tahoma"/>
              </a:rPr>
              <a:t>By </a:t>
            </a:r>
            <a:r>
              <a:rPr sz="1000" spc="75" dirty="0">
                <a:solidFill>
                  <a:srgbClr val="26306F"/>
                </a:solidFill>
                <a:latin typeface="Tahoma"/>
                <a:cs typeface="Tahoma"/>
              </a:rPr>
              <a:t>analyzing </a:t>
            </a:r>
            <a:r>
              <a:rPr sz="1000" spc="60" dirty="0">
                <a:solidFill>
                  <a:srgbClr val="26306F"/>
                </a:solidFill>
                <a:latin typeface="Tahoma"/>
                <a:cs typeface="Tahoma"/>
              </a:rPr>
              <a:t>historical </a:t>
            </a:r>
            <a:r>
              <a:rPr sz="1000" spc="50" dirty="0">
                <a:solidFill>
                  <a:srgbClr val="26306F"/>
                </a:solidFill>
                <a:latin typeface="Tahoma"/>
                <a:cs typeface="Tahoma"/>
              </a:rPr>
              <a:t>trends, </a:t>
            </a:r>
            <a:r>
              <a:rPr sz="1000" spc="5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im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  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safety 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improvements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and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v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b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li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ti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din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g 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te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xt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 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k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9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en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8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16" y="592794"/>
            <a:ext cx="16541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25" dirty="0"/>
              <a:t>RISK</a:t>
            </a:r>
            <a:r>
              <a:rPr sz="1650" spc="-65" dirty="0"/>
              <a:t> </a:t>
            </a:r>
            <a:r>
              <a:rPr sz="1650" spc="70" dirty="0"/>
              <a:t>FACTORS</a:t>
            </a:r>
            <a:endParaRPr sz="1650"/>
          </a:p>
        </p:txBody>
      </p:sp>
      <p:sp>
        <p:nvSpPr>
          <p:cNvPr id="6" name="object 6"/>
          <p:cNvSpPr txBox="1"/>
          <p:nvPr/>
        </p:nvSpPr>
        <p:spPr>
          <a:xfrm>
            <a:off x="576306" y="1025435"/>
            <a:ext cx="208597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pl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ri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sk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f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 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b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line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85" dirty="0">
                <a:solidFill>
                  <a:srgbClr val="26306F"/>
                </a:solidFill>
                <a:latin typeface="Verdana"/>
                <a:cs typeface="Verdana"/>
              </a:rPr>
              <a:t>s, 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0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30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spc="-150" dirty="0">
                <a:solidFill>
                  <a:srgbClr val="26306F"/>
                </a:solidFill>
                <a:latin typeface="Verdana"/>
                <a:cs typeface="Verdana"/>
              </a:rPr>
              <a:t>,  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9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55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x</a:t>
            </a:r>
            <a:r>
              <a:rPr sz="1000" b="1" spc="-1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l  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ks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 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ru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it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igatin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 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53" y="542149"/>
            <a:ext cx="1036319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sz="1100" spc="40" dirty="0">
                <a:solidFill>
                  <a:srgbClr val="FBBB00"/>
                </a:solidFill>
              </a:rPr>
              <a:t>R</a:t>
            </a:r>
            <a:r>
              <a:rPr sz="1100" spc="25" dirty="0">
                <a:solidFill>
                  <a:srgbClr val="FBBB00"/>
                </a:solidFill>
              </a:rPr>
              <a:t>EG</a:t>
            </a:r>
            <a:r>
              <a:rPr sz="1100" spc="50" dirty="0">
                <a:solidFill>
                  <a:srgbClr val="FBBB00"/>
                </a:solidFill>
              </a:rPr>
              <a:t>U</a:t>
            </a:r>
            <a:r>
              <a:rPr sz="1100" spc="45" dirty="0">
                <a:solidFill>
                  <a:srgbClr val="FBBB00"/>
                </a:solidFill>
              </a:rPr>
              <a:t>L</a:t>
            </a:r>
            <a:r>
              <a:rPr sz="1100" spc="50" dirty="0">
                <a:solidFill>
                  <a:srgbClr val="FBBB00"/>
                </a:solidFill>
              </a:rPr>
              <a:t>A</a:t>
            </a:r>
            <a:r>
              <a:rPr sz="1100" spc="-10" dirty="0">
                <a:solidFill>
                  <a:srgbClr val="FBBB00"/>
                </a:solidFill>
              </a:rPr>
              <a:t>T</a:t>
            </a:r>
            <a:r>
              <a:rPr sz="1100" spc="45" dirty="0">
                <a:solidFill>
                  <a:srgbClr val="FBBB00"/>
                </a:solidFill>
              </a:rPr>
              <a:t>O</a:t>
            </a:r>
            <a:r>
              <a:rPr sz="1100" spc="30" dirty="0">
                <a:solidFill>
                  <a:srgbClr val="FBBB00"/>
                </a:solidFill>
              </a:rPr>
              <a:t>R</a:t>
            </a:r>
            <a:r>
              <a:rPr sz="1100" spc="5" dirty="0">
                <a:solidFill>
                  <a:srgbClr val="FBBB00"/>
                </a:solidFill>
              </a:rPr>
              <a:t>Y  </a:t>
            </a:r>
            <a:r>
              <a:rPr sz="1100" spc="55" dirty="0">
                <a:solidFill>
                  <a:srgbClr val="FBBB00"/>
                </a:solidFill>
              </a:rPr>
              <a:t>FRA</a:t>
            </a:r>
            <a:r>
              <a:rPr sz="1100" spc="65" dirty="0">
                <a:solidFill>
                  <a:srgbClr val="FBBB00"/>
                </a:solidFill>
              </a:rPr>
              <a:t>M</a:t>
            </a:r>
            <a:r>
              <a:rPr sz="1100" spc="45" dirty="0">
                <a:solidFill>
                  <a:srgbClr val="FBBB00"/>
                </a:solidFill>
              </a:rPr>
              <a:t>E</a:t>
            </a:r>
            <a:r>
              <a:rPr sz="1100" spc="120" dirty="0">
                <a:solidFill>
                  <a:srgbClr val="FBBB00"/>
                </a:solidFill>
              </a:rPr>
              <a:t>W</a:t>
            </a:r>
            <a:r>
              <a:rPr sz="1100" spc="45" dirty="0">
                <a:solidFill>
                  <a:srgbClr val="FBBB00"/>
                </a:solidFill>
              </a:rPr>
              <a:t>ORK</a:t>
            </a:r>
            <a:endParaRPr sz="1100"/>
          </a:p>
        </p:txBody>
      </p:sp>
      <p:sp>
        <p:nvSpPr>
          <p:cNvPr id="6" name="object 6"/>
          <p:cNvSpPr txBox="1"/>
          <p:nvPr/>
        </p:nvSpPr>
        <p:spPr>
          <a:xfrm>
            <a:off x="571683" y="1004896"/>
            <a:ext cx="1923414" cy="163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sis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ry  </a:t>
            </a:r>
            <a:r>
              <a:rPr sz="1000" b="1" spc="8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10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30" dirty="0">
                <a:solidFill>
                  <a:srgbClr val="26306F"/>
                </a:solidFill>
                <a:latin typeface="Tahoma"/>
                <a:cs typeface="Tahoma"/>
              </a:rPr>
              <a:t>w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lin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ide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ts  i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le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v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105" dirty="0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t  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70" dirty="0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nc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st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y 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nd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s. 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Un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din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g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tio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al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  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0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26" y="592789"/>
            <a:ext cx="2094864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35" dirty="0"/>
              <a:t>SAFETY</a:t>
            </a:r>
            <a:r>
              <a:rPr sz="1400" spc="-80" dirty="0"/>
              <a:t> </a:t>
            </a:r>
            <a:r>
              <a:rPr sz="1400" spc="-5" dirty="0"/>
              <a:t>INNOVATIONS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76299" y="1025437"/>
            <a:ext cx="209105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pl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st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y  i</a:t>
            </a:r>
            <a:r>
              <a:rPr sz="1000" b="1" spc="3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v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ons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vi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50" dirty="0">
                <a:solidFill>
                  <a:srgbClr val="26306F"/>
                </a:solidFill>
                <a:latin typeface="Verdana"/>
                <a:cs typeface="Verdana"/>
              </a:rPr>
              <a:t>, 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em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n  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technology</a:t>
            </a:r>
            <a:r>
              <a:rPr sz="1000" spc="25" dirty="0">
                <a:solidFill>
                  <a:srgbClr val="26306F"/>
                </a:solidFill>
                <a:latin typeface="Tahoma"/>
                <a:cs typeface="Tahoma"/>
              </a:rPr>
              <a:t>,</a:t>
            </a:r>
            <a:r>
              <a:rPr sz="1000" spc="-7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training</a:t>
            </a:r>
            <a:r>
              <a:rPr sz="1000" b="1" spc="-3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programs</a:t>
            </a:r>
            <a:r>
              <a:rPr sz="1000" spc="20" dirty="0">
                <a:solidFill>
                  <a:srgbClr val="26306F"/>
                </a:solidFill>
                <a:latin typeface="Tahoma"/>
                <a:cs typeface="Tahoma"/>
              </a:rPr>
              <a:t>, </a:t>
            </a:r>
            <a:r>
              <a:rPr sz="1000" spc="-30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26306F"/>
                </a:solidFill>
                <a:latin typeface="Tahoma"/>
                <a:cs typeface="Tahoma"/>
              </a:rPr>
              <a:t>and </a:t>
            </a:r>
            <a:r>
              <a:rPr sz="1000" b="1" spc="15" dirty="0">
                <a:solidFill>
                  <a:srgbClr val="26306F"/>
                </a:solidFill>
                <a:latin typeface="Tahoma"/>
                <a:cs typeface="Tahoma"/>
              </a:rPr>
              <a:t>safety 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protocols</a:t>
            </a:r>
            <a:r>
              <a:rPr sz="1000" spc="10" dirty="0">
                <a:solidFill>
                  <a:srgbClr val="26306F"/>
                </a:solidFill>
                <a:latin typeface="Tahoma"/>
                <a:cs typeface="Tahoma"/>
              </a:rPr>
              <a:t>. </a:t>
            </a:r>
            <a:r>
              <a:rPr sz="1000" spc="60" dirty="0">
                <a:solidFill>
                  <a:srgbClr val="26306F"/>
                </a:solidFill>
                <a:latin typeface="Tahoma"/>
                <a:cs typeface="Tahoma"/>
              </a:rPr>
              <a:t>These </a:t>
            </a:r>
            <a:r>
              <a:rPr sz="1000" spc="6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70" dirty="0">
                <a:solidFill>
                  <a:srgbClr val="26306F"/>
                </a:solidFill>
                <a:latin typeface="Tahoma"/>
                <a:cs typeface="Tahoma"/>
              </a:rPr>
              <a:t>innovations</a:t>
            </a:r>
            <a:r>
              <a:rPr sz="1000" spc="-5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65" dirty="0">
                <a:solidFill>
                  <a:srgbClr val="26306F"/>
                </a:solidFill>
                <a:latin typeface="Tahoma"/>
                <a:cs typeface="Tahoma"/>
              </a:rPr>
              <a:t>play</a:t>
            </a:r>
            <a:r>
              <a:rPr sz="1000" spc="-5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6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70" dirty="0">
                <a:solidFill>
                  <a:srgbClr val="26306F"/>
                </a:solidFill>
                <a:latin typeface="Tahoma"/>
                <a:cs typeface="Tahoma"/>
              </a:rPr>
              <a:t>crucial</a:t>
            </a:r>
            <a:r>
              <a:rPr sz="1000" spc="-5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26306F"/>
                </a:solidFill>
                <a:latin typeface="Tahoma"/>
                <a:cs typeface="Tahoma"/>
              </a:rPr>
              <a:t>role</a:t>
            </a:r>
            <a:r>
              <a:rPr sz="1000" spc="-5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80" dirty="0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sz="1000" spc="-29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100" dirty="0">
                <a:solidFill>
                  <a:srgbClr val="26306F"/>
                </a:solidFill>
                <a:latin typeface="Tahoma"/>
                <a:cs typeface="Tahoma"/>
              </a:rPr>
              <a:t>enhancing</a:t>
            </a:r>
            <a:r>
              <a:rPr sz="1000" spc="-7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Tahoma"/>
                <a:cs typeface="Tahoma"/>
              </a:rPr>
              <a:t>overall</a:t>
            </a:r>
            <a:r>
              <a:rPr sz="1000" spc="-6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Tahoma"/>
                <a:cs typeface="Tahoma"/>
              </a:rPr>
              <a:t>airline</a:t>
            </a:r>
            <a:r>
              <a:rPr sz="1000" spc="-6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6306F"/>
                </a:solidFill>
                <a:latin typeface="Tahoma"/>
                <a:cs typeface="Tahoma"/>
              </a:rPr>
              <a:t>safety.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44" y="987052"/>
            <a:ext cx="1979930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sz="950" spc="3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8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-6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2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950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-15" dirty="0">
                <a:solidFill>
                  <a:srgbClr val="26306F"/>
                </a:solidFill>
                <a:latin typeface="Verdana"/>
                <a:cs typeface="Verdana"/>
              </a:rPr>
              <a:t>is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f  </a:t>
            </a:r>
            <a:r>
              <a:rPr sz="950" b="1" spc="15" dirty="0">
                <a:solidFill>
                  <a:srgbClr val="26306F"/>
                </a:solidFill>
                <a:latin typeface="Tahoma"/>
                <a:cs typeface="Tahoma"/>
              </a:rPr>
              <a:t>airline safety </a:t>
            </a:r>
            <a:r>
              <a:rPr sz="950" b="1" spc="25" dirty="0">
                <a:solidFill>
                  <a:srgbClr val="26306F"/>
                </a:solidFill>
                <a:latin typeface="Tahoma"/>
                <a:cs typeface="Tahoma"/>
              </a:rPr>
              <a:t>records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across </a:t>
            </a:r>
            <a:r>
              <a:rPr sz="950" spc="-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if</a:t>
            </a:r>
            <a:r>
              <a:rPr sz="95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ns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ai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li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95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rr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26306F"/>
                </a:solidFill>
                <a:latin typeface="Verdana"/>
                <a:cs typeface="Verdana"/>
              </a:rPr>
              <a:t>rs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26306F"/>
                </a:solidFill>
                <a:latin typeface="Verdana"/>
                <a:cs typeface="Verdana"/>
              </a:rPr>
              <a:t>ll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95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-5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5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3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6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al</a:t>
            </a:r>
            <a:r>
              <a:rPr sz="95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b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-2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60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50" spc="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ts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b="1" spc="60" dirty="0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sz="95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5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50" b="1" spc="50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950" b="1" spc="1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950" b="1" spc="-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50" b="1" spc="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50" b="1" spc="1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50" b="1" spc="20" dirty="0">
                <a:solidFill>
                  <a:srgbClr val="26306F"/>
                </a:solidFill>
                <a:latin typeface="Tahoma"/>
                <a:cs typeface="Tahoma"/>
              </a:rPr>
              <a:t>es</a:t>
            </a:r>
            <a:r>
              <a:rPr sz="95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40" dirty="0">
                <a:solidFill>
                  <a:srgbClr val="26306F"/>
                </a:solidFill>
                <a:latin typeface="Verdana"/>
                <a:cs typeface="Verdana"/>
              </a:rPr>
              <a:t>d  </a:t>
            </a:r>
            <a:r>
              <a:rPr sz="950" b="1" spc="55" dirty="0">
                <a:solidFill>
                  <a:srgbClr val="26306F"/>
                </a:solidFill>
                <a:latin typeface="Tahoma"/>
                <a:cs typeface="Tahoma"/>
              </a:rPr>
              <a:t>b</a:t>
            </a:r>
            <a:r>
              <a:rPr sz="95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5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50" b="1" spc="2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5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950" b="1" spc="35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950" b="1" spc="1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950" b="1" spc="25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950" b="1" spc="70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950" b="1" spc="10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950" b="1" spc="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950" b="1" spc="55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95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950" b="1" spc="15" dirty="0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sz="950" spc="-14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55" dirty="0">
                <a:solidFill>
                  <a:srgbClr val="26306F"/>
                </a:solidFill>
                <a:latin typeface="Verdana"/>
                <a:cs typeface="Verdana"/>
              </a:rPr>
              <a:t>Un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50" spc="-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ng  </a:t>
            </a:r>
            <a:r>
              <a:rPr sz="95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6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ia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20" dirty="0">
                <a:solidFill>
                  <a:srgbClr val="26306F"/>
                </a:solidFill>
                <a:latin typeface="Verdana"/>
                <a:cs typeface="Verdana"/>
              </a:rPr>
              <a:t>nt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5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-20" dirty="0">
                <a:solidFill>
                  <a:srgbClr val="26306F"/>
                </a:solidFill>
                <a:latin typeface="Verdana"/>
                <a:cs typeface="Verdana"/>
              </a:rPr>
              <a:t>r  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-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-4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8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95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95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950" spc="-6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spc="10" dirty="0">
                <a:solidFill>
                  <a:srgbClr val="26306F"/>
                </a:solidFill>
                <a:latin typeface="Verdana"/>
                <a:cs typeface="Verdana"/>
              </a:rPr>
              <a:t>nts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950" spc="-8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950" spc="-2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95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95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950" spc="-35" dirty="0">
                <a:solidFill>
                  <a:srgbClr val="26306F"/>
                </a:solidFill>
                <a:latin typeface="Verdana"/>
                <a:cs typeface="Verdana"/>
              </a:rPr>
              <a:t>y  </a:t>
            </a:r>
            <a:r>
              <a:rPr sz="950" spc="-10" dirty="0">
                <a:solidFill>
                  <a:srgbClr val="26306F"/>
                </a:solidFill>
                <a:latin typeface="Verdana"/>
                <a:cs typeface="Verdana"/>
              </a:rPr>
              <a:t>standards.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50" y="564215"/>
            <a:ext cx="19545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30" dirty="0"/>
              <a:t>COMPARATIVE</a:t>
            </a:r>
            <a:r>
              <a:rPr sz="1150" spc="-80" dirty="0"/>
              <a:t> </a:t>
            </a:r>
            <a:r>
              <a:rPr sz="1150" dirty="0"/>
              <a:t>ANALYSIS</a:t>
            </a:r>
            <a:endParaRPr sz="1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30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Custom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Tahoma</vt:lpstr>
      <vt:lpstr>Trebuchet MS</vt:lpstr>
      <vt:lpstr>Verdana</vt:lpstr>
      <vt:lpstr>Office Theme</vt:lpstr>
      <vt:lpstr>UNVEILING THE PAST:  A COMPREHENSIVE  ANALYSIS OF AIRLINE  SAFETY DATASET</vt:lpstr>
      <vt:lpstr>INTRODUCTION</vt:lpstr>
      <vt:lpstr>DATASET OVERVIEW</vt:lpstr>
      <vt:lpstr>SAFETY METRICS</vt:lpstr>
      <vt:lpstr>HISTORICAL TRENDS</vt:lpstr>
      <vt:lpstr>RISK FACTORS</vt:lpstr>
      <vt:lpstr>REGULATORY  FRAMEWORK</vt:lpstr>
      <vt:lpstr>SAFETY INNOVATIONS</vt:lpstr>
      <vt:lpstr>COMPARATIVE ANALYSIS</vt:lpstr>
      <vt:lpstr>PREDICTIVE ANALYSIS</vt:lpstr>
      <vt:lpstr>RECOMMENDATIONS</vt:lpstr>
      <vt:lpstr>IMPLICATIONS FOR THE  INDUSTRY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PAST:  A COMPREHENSIVE  ANALYSIS OF AIRLINE  SAFETY DATASET</dc:title>
  <cp:lastModifiedBy>Microsoft account</cp:lastModifiedBy>
  <cp:revision>2</cp:revision>
  <dcterms:created xsi:type="dcterms:W3CDTF">2023-12-10T19:17:06Z</dcterms:created>
  <dcterms:modified xsi:type="dcterms:W3CDTF">2023-12-10T19:18:38Z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LastSaved">
    <vt:filetime>2023-12-10T00:00:00Z</vt:filetime>
  </property>
</Properties>
</file>