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8"/>
  </p:notes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well Wright" initials="JW" lastIdx="1" clrIdx="0">
    <p:extLst>
      <p:ext uri="{19B8F6BF-5375-455C-9EA6-DF929625EA0E}">
        <p15:presenceInfo xmlns:p15="http://schemas.microsoft.com/office/powerpoint/2012/main" userId="28dac84a80df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577"/>
  </p:normalViewPr>
  <p:slideViewPr>
    <p:cSldViewPr snapToGrid="0" snapToObjects="1">
      <p:cViewPr varScale="1">
        <p:scale>
          <a:sx n="174" d="100"/>
          <a:sy n="174"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D0D95-59E3-734B-8B43-66D61DC821CF}" type="datetimeFigureOut">
              <a:rPr lang="en-US" smtClean="0"/>
              <a:t>5/3/18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F7707-BBA6-4E49-B30C-B5ECD9D35003}" type="slidenum">
              <a:rPr lang="en-US" smtClean="0"/>
              <a:t>‹#›</a:t>
            </a:fld>
            <a:endParaRPr lang="en-US"/>
          </a:p>
        </p:txBody>
      </p:sp>
    </p:spTree>
    <p:extLst>
      <p:ext uri="{BB962C8B-B14F-4D97-AF65-F5344CB8AC3E}">
        <p14:creationId xmlns:p14="http://schemas.microsoft.com/office/powerpoint/2010/main" val="203196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presentation promoting the growth of women in technology and why it’s important.</a:t>
            </a:r>
          </a:p>
        </p:txBody>
      </p:sp>
      <p:sp>
        <p:nvSpPr>
          <p:cNvPr id="4" name="Slide Number Placeholder 3"/>
          <p:cNvSpPr>
            <a:spLocks noGrp="1"/>
          </p:cNvSpPr>
          <p:nvPr>
            <p:ph type="sldNum" sz="quarter" idx="10"/>
          </p:nvPr>
        </p:nvSpPr>
        <p:spPr/>
        <p:txBody>
          <a:bodyPr/>
          <a:lstStyle/>
          <a:p>
            <a:fld id="{B97F7707-BBA6-4E49-B30C-B5ECD9D35003}" type="slidenum">
              <a:rPr lang="en-US" smtClean="0"/>
              <a:t>1</a:t>
            </a:fld>
            <a:endParaRPr lang="en-US"/>
          </a:p>
        </p:txBody>
      </p:sp>
    </p:spTree>
    <p:extLst>
      <p:ext uri="{BB962C8B-B14F-4D97-AF65-F5344CB8AC3E}">
        <p14:creationId xmlns:p14="http://schemas.microsoft.com/office/powerpoint/2010/main" val="154493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latest data that is available from the department of labor is from 2016 and it shows that women currently make up 46.8% of the overall workforce. </a:t>
            </a:r>
          </a:p>
        </p:txBody>
      </p:sp>
      <p:sp>
        <p:nvSpPr>
          <p:cNvPr id="4" name="Slide Number Placeholder 3"/>
          <p:cNvSpPr>
            <a:spLocks noGrp="1"/>
          </p:cNvSpPr>
          <p:nvPr>
            <p:ph type="sldNum" sz="quarter" idx="10"/>
          </p:nvPr>
        </p:nvSpPr>
        <p:spPr/>
        <p:txBody>
          <a:bodyPr/>
          <a:lstStyle/>
          <a:p>
            <a:fld id="{B97F7707-BBA6-4E49-B30C-B5ECD9D35003}" type="slidenum">
              <a:rPr lang="en-US" smtClean="0"/>
              <a:t>2</a:t>
            </a:fld>
            <a:endParaRPr lang="en-US"/>
          </a:p>
        </p:txBody>
      </p:sp>
    </p:spTree>
    <p:extLst>
      <p:ext uri="{BB962C8B-B14F-4D97-AF65-F5344CB8AC3E}">
        <p14:creationId xmlns:p14="http://schemas.microsoft.com/office/powerpoint/2010/main" val="369440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compare the pay differential between women and men. It’s clear that as of late women get paid about 10k less than men per year. </a:t>
            </a:r>
          </a:p>
        </p:txBody>
      </p:sp>
      <p:sp>
        <p:nvSpPr>
          <p:cNvPr id="4" name="Slide Number Placeholder 3"/>
          <p:cNvSpPr>
            <a:spLocks noGrp="1"/>
          </p:cNvSpPr>
          <p:nvPr>
            <p:ph type="sldNum" sz="quarter" idx="10"/>
          </p:nvPr>
        </p:nvSpPr>
        <p:spPr/>
        <p:txBody>
          <a:bodyPr/>
          <a:lstStyle/>
          <a:p>
            <a:fld id="{B97F7707-BBA6-4E49-B30C-B5ECD9D35003}" type="slidenum">
              <a:rPr lang="en-US" smtClean="0"/>
              <a:t>3</a:t>
            </a:fld>
            <a:endParaRPr lang="en-US"/>
          </a:p>
        </p:txBody>
      </p:sp>
    </p:spTree>
    <p:extLst>
      <p:ext uri="{BB962C8B-B14F-4D97-AF65-F5344CB8AC3E}">
        <p14:creationId xmlns:p14="http://schemas.microsoft.com/office/powerpoint/2010/main" val="359628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Directing our attention to the field of computing, women only account for 21% of the field. This is a common theme across all records. The occupations within technology are dominated by males.</a:t>
            </a:r>
          </a:p>
        </p:txBody>
      </p:sp>
      <p:sp>
        <p:nvSpPr>
          <p:cNvPr id="4" name="Slide Number Placeholder 3"/>
          <p:cNvSpPr>
            <a:spLocks noGrp="1"/>
          </p:cNvSpPr>
          <p:nvPr>
            <p:ph type="sldNum" sz="quarter" idx="10"/>
          </p:nvPr>
        </p:nvSpPr>
        <p:spPr/>
        <p:txBody>
          <a:bodyPr/>
          <a:lstStyle/>
          <a:p>
            <a:fld id="{B97F7707-BBA6-4E49-B30C-B5ECD9D35003}" type="slidenum">
              <a:rPr lang="en-US" smtClean="0"/>
              <a:t>4</a:t>
            </a:fld>
            <a:endParaRPr lang="en-US"/>
          </a:p>
        </p:txBody>
      </p:sp>
    </p:spTree>
    <p:extLst>
      <p:ext uri="{BB962C8B-B14F-4D97-AF65-F5344CB8AC3E}">
        <p14:creationId xmlns:p14="http://schemas.microsoft.com/office/powerpoint/2010/main" val="3817623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department of labor also had predictive data for growth in the field and when we stop to take a look at software development it’s numerical value is at 22%. Thus, if we do some basic algebra then the growth rate for women in computer science is only 4.62%.</a:t>
            </a:r>
          </a:p>
        </p:txBody>
      </p:sp>
      <p:sp>
        <p:nvSpPr>
          <p:cNvPr id="4" name="Slide Number Placeholder 3"/>
          <p:cNvSpPr>
            <a:spLocks noGrp="1"/>
          </p:cNvSpPr>
          <p:nvPr>
            <p:ph type="sldNum" sz="quarter" idx="10"/>
          </p:nvPr>
        </p:nvSpPr>
        <p:spPr/>
        <p:txBody>
          <a:bodyPr/>
          <a:lstStyle/>
          <a:p>
            <a:fld id="{B97F7707-BBA6-4E49-B30C-B5ECD9D35003}" type="slidenum">
              <a:rPr lang="en-US" smtClean="0"/>
              <a:t>5</a:t>
            </a:fld>
            <a:endParaRPr lang="en-US"/>
          </a:p>
        </p:txBody>
      </p:sp>
    </p:spTree>
    <p:extLst>
      <p:ext uri="{BB962C8B-B14F-4D97-AF65-F5344CB8AC3E}">
        <p14:creationId xmlns:p14="http://schemas.microsoft.com/office/powerpoint/2010/main" val="1701576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women have the right to work. It is necessary for their representation in the fields that matter most. </a:t>
            </a:r>
          </a:p>
        </p:txBody>
      </p:sp>
      <p:sp>
        <p:nvSpPr>
          <p:cNvPr id="4" name="Slide Number Placeholder 3"/>
          <p:cNvSpPr>
            <a:spLocks noGrp="1"/>
          </p:cNvSpPr>
          <p:nvPr>
            <p:ph type="sldNum" sz="quarter" idx="10"/>
          </p:nvPr>
        </p:nvSpPr>
        <p:spPr/>
        <p:txBody>
          <a:bodyPr/>
          <a:lstStyle/>
          <a:p>
            <a:fld id="{B97F7707-BBA6-4E49-B30C-B5ECD9D35003}" type="slidenum">
              <a:rPr lang="en-US" smtClean="0"/>
              <a:t>6</a:t>
            </a:fld>
            <a:endParaRPr lang="en-US"/>
          </a:p>
        </p:txBody>
      </p:sp>
    </p:spTree>
    <p:extLst>
      <p:ext uri="{BB962C8B-B14F-4D97-AF65-F5344CB8AC3E}">
        <p14:creationId xmlns:p14="http://schemas.microsoft.com/office/powerpoint/2010/main" val="177750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4D7D4-DC16-C043-BB35-B48EBFB45E54}" type="datetimeFigureOut">
              <a:rPr lang="en-US" smtClean="0"/>
              <a:t>5/3/18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6AAF70D-9F91-2642-81BA-A06EED3A708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508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4D7D4-DC16-C043-BB35-B48EBFB45E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F70D-9F91-2642-81BA-A06EED3A708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75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4D7D4-DC16-C043-BB35-B48EBFB45E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F70D-9F91-2642-81BA-A06EED3A708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6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4D7D4-DC16-C043-BB35-B48EBFB45E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F70D-9F91-2642-81BA-A06EED3A708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1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4D7D4-DC16-C043-BB35-B48EBFB45E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F70D-9F91-2642-81BA-A06EED3A708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890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4D7D4-DC16-C043-BB35-B48EBFB45E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AF70D-9F91-2642-81BA-A06EED3A708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80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4D7D4-DC16-C043-BB35-B48EBFB45E54}"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AF70D-9F91-2642-81BA-A06EED3A708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48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54D7D4-DC16-C043-BB35-B48EBFB45E54}"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AF70D-9F91-2642-81BA-A06EED3A708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3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4D7D4-DC16-C043-BB35-B48EBFB45E54}"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AF70D-9F91-2642-81BA-A06EED3A708B}" type="slidenum">
              <a:rPr lang="en-US" smtClean="0"/>
              <a:t>‹#›</a:t>
            </a:fld>
            <a:endParaRPr lang="en-US"/>
          </a:p>
        </p:txBody>
      </p:sp>
    </p:spTree>
    <p:extLst>
      <p:ext uri="{BB962C8B-B14F-4D97-AF65-F5344CB8AC3E}">
        <p14:creationId xmlns:p14="http://schemas.microsoft.com/office/powerpoint/2010/main" val="281064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54D7D4-DC16-C043-BB35-B48EBFB45E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AF70D-9F91-2642-81BA-A06EED3A708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675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54D7D4-DC16-C043-BB35-B48EBFB45E54}" type="datetimeFigureOut">
              <a:rPr lang="en-US" smtClean="0"/>
              <a:t>5/3/18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6AAF70D-9F91-2642-81BA-A06EED3A708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81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54D7D4-DC16-C043-BB35-B48EBFB45E54}" type="datetimeFigureOut">
              <a:rPr lang="en-US" smtClean="0"/>
              <a:t>5/3/18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6AAF70D-9F91-2642-81BA-A06EED3A708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0016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56412368-7E6B-4064-B6FA-72DF6DA0C2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8">
            <a:extLst>
              <a:ext uri="{FF2B5EF4-FFF2-40B4-BE49-F238E27FC236}">
                <a16:creationId xmlns:a16="http://schemas.microsoft.com/office/drawing/2014/main" id="{8014FE20-9BCC-4219-A8AD-B1C110BD55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36" name="Picture 80">
            <a:extLst>
              <a:ext uri="{FF2B5EF4-FFF2-40B4-BE49-F238E27FC236}">
                <a16:creationId xmlns:a16="http://schemas.microsoft.com/office/drawing/2014/main" id="{6DF84359-5DD6-461B-9519-90AA2F46C1B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7" name="Straight Connector 82">
            <a:extLst>
              <a:ext uri="{FF2B5EF4-FFF2-40B4-BE49-F238E27FC236}">
                <a16:creationId xmlns:a16="http://schemas.microsoft.com/office/drawing/2014/main" id="{E90BC892-CE86-41EE-8A3B-2178D5170C7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038" name="Group 84">
            <a:extLst>
              <a:ext uri="{FF2B5EF4-FFF2-40B4-BE49-F238E27FC236}">
                <a16:creationId xmlns:a16="http://schemas.microsoft.com/office/drawing/2014/main" id="{36439133-030D-427C-AADE-2B48B199178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86" name="Rectangle 85">
              <a:extLst>
                <a:ext uri="{FF2B5EF4-FFF2-40B4-BE49-F238E27FC236}">
                  <a16:creationId xmlns:a16="http://schemas.microsoft.com/office/drawing/2014/main" id="{2C11378B-6628-411A-9A79-CF10232D7DFD}"/>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8E6BF6A-26B8-45E6-887E-FE78A7984F48}"/>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9" name="Rectangle 88">
            <a:extLst>
              <a:ext uri="{FF2B5EF4-FFF2-40B4-BE49-F238E27FC236}">
                <a16:creationId xmlns:a16="http://schemas.microsoft.com/office/drawing/2014/main" id="{82388B0B-738B-4313-8674-79D97E74A0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A661C966-C6C8-4667-903D-E68521C357F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32" name="Picture 8" descr="Image result for girl signs">
            <a:extLst>
              <a:ext uri="{FF2B5EF4-FFF2-40B4-BE49-F238E27FC236}">
                <a16:creationId xmlns:a16="http://schemas.microsoft.com/office/drawing/2014/main" id="{C6650F1F-581A-604F-A7F5-BBA087C85DB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116373" y="1660376"/>
            <a:ext cx="2799103" cy="277810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Image result for girl signs">
            <a:extLst>
              <a:ext uri="{FF2B5EF4-FFF2-40B4-BE49-F238E27FC236}">
                <a16:creationId xmlns:a16="http://schemas.microsoft.com/office/drawing/2014/main" id="{BADA7C47-E639-B746-8394-9C743AD7A638}"/>
              </a:ext>
            </a:extLst>
          </p:cNvPr>
          <p:cNvSpPr>
            <a:spLocks noChangeAspect="1" noChangeArrowheads="1"/>
          </p:cNvSpPr>
          <p:nvPr/>
        </p:nvSpPr>
        <p:spPr bwMode="auto">
          <a:xfrm>
            <a:off x="2667000" y="3027404"/>
            <a:ext cx="3830595" cy="38305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a:extLst>
              <a:ext uri="{FF2B5EF4-FFF2-40B4-BE49-F238E27FC236}">
                <a16:creationId xmlns:a16="http://schemas.microsoft.com/office/drawing/2014/main" id="{FCE78E57-0C58-3B45-82EA-F70521F71471}"/>
              </a:ext>
            </a:extLst>
          </p:cNvPr>
          <p:cNvSpPr>
            <a:spLocks noGrp="1"/>
          </p:cNvSpPr>
          <p:nvPr>
            <p:ph type="ctrTitle"/>
          </p:nvPr>
        </p:nvSpPr>
        <p:spPr>
          <a:xfrm>
            <a:off x="1452617" y="976508"/>
            <a:ext cx="5525305" cy="2367221"/>
          </a:xfrm>
        </p:spPr>
        <p:txBody>
          <a:bodyPr>
            <a:normAutofit/>
          </a:bodyPr>
          <a:lstStyle/>
          <a:p>
            <a:r>
              <a:rPr lang="en-US" sz="5400"/>
              <a:t>WOMEN IN TECHNOLOGY</a:t>
            </a:r>
          </a:p>
        </p:txBody>
      </p:sp>
      <p:sp>
        <p:nvSpPr>
          <p:cNvPr id="3" name="Subtitle 2">
            <a:extLst>
              <a:ext uri="{FF2B5EF4-FFF2-40B4-BE49-F238E27FC236}">
                <a16:creationId xmlns:a16="http://schemas.microsoft.com/office/drawing/2014/main" id="{91CF6841-1031-4340-A1A7-44C5C59D2F4B}"/>
              </a:ext>
            </a:extLst>
          </p:cNvPr>
          <p:cNvSpPr>
            <a:spLocks noGrp="1"/>
          </p:cNvSpPr>
          <p:nvPr>
            <p:ph type="subTitle" idx="1"/>
          </p:nvPr>
        </p:nvSpPr>
        <p:spPr>
          <a:xfrm>
            <a:off x="1452617" y="3531204"/>
            <a:ext cx="5530919" cy="1865690"/>
          </a:xfrm>
        </p:spPr>
        <p:txBody>
          <a:bodyPr>
            <a:normAutofit/>
          </a:bodyPr>
          <a:lstStyle/>
          <a:p>
            <a:r>
              <a:rPr lang="en-US" sz="2000" dirty="0"/>
              <a:t>AnnaMarie fortuna</a:t>
            </a:r>
          </a:p>
          <a:p>
            <a:r>
              <a:rPr lang="en-US" sz="2000" dirty="0"/>
              <a:t>Jewell Wright</a:t>
            </a:r>
          </a:p>
        </p:txBody>
      </p:sp>
    </p:spTree>
    <p:extLst>
      <p:ext uri="{BB962C8B-B14F-4D97-AF65-F5344CB8AC3E}">
        <p14:creationId xmlns:p14="http://schemas.microsoft.com/office/powerpoint/2010/main" val="32472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51">
            <a:extLst>
              <a:ext uri="{FF2B5EF4-FFF2-40B4-BE49-F238E27FC236}">
                <a16:creationId xmlns:a16="http://schemas.microsoft.com/office/drawing/2014/main" id="{2FDF9410-E530-4E71-A2C0-4C24B4896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3268B1E-8861-4702-9529-5A8FB23A618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69" name="Straight Connector 55">
            <a:extLst>
              <a:ext uri="{FF2B5EF4-FFF2-40B4-BE49-F238E27FC236}">
                <a16:creationId xmlns:a16="http://schemas.microsoft.com/office/drawing/2014/main" id="{BC6646AE-8FD6-411E-8640-6CCB250D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5759405"/>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C735A74-AE71-5549-AB0C-9F838B57FA17}"/>
              </a:ext>
            </a:extLst>
          </p:cNvPr>
          <p:cNvSpPr>
            <a:spLocks noGrp="1"/>
          </p:cNvSpPr>
          <p:nvPr>
            <p:ph type="title"/>
          </p:nvPr>
        </p:nvSpPr>
        <p:spPr>
          <a:xfrm>
            <a:off x="1752966" y="1427304"/>
            <a:ext cx="9301886" cy="1371652"/>
          </a:xfrm>
        </p:spPr>
        <p:txBody>
          <a:bodyPr vert="horz" lIns="91440" tIns="45720" rIns="91440" bIns="0" rtlCol="0" anchor="ctr">
            <a:normAutofit fontScale="90000"/>
          </a:bodyPr>
          <a:lstStyle/>
          <a:p>
            <a:r>
              <a:rPr lang="en-US" sz="5400" dirty="0"/>
              <a:t>WOMEN IN THE WORKFORCE :</a:t>
            </a:r>
          </a:p>
        </p:txBody>
      </p:sp>
      <p:sp>
        <p:nvSpPr>
          <p:cNvPr id="4" name="TextBox 3">
            <a:extLst>
              <a:ext uri="{FF2B5EF4-FFF2-40B4-BE49-F238E27FC236}">
                <a16:creationId xmlns:a16="http://schemas.microsoft.com/office/drawing/2014/main" id="{CCCFD241-4550-5A4A-9064-BB24EE4E6738}"/>
              </a:ext>
            </a:extLst>
          </p:cNvPr>
          <p:cNvSpPr txBox="1"/>
          <p:nvPr/>
        </p:nvSpPr>
        <p:spPr>
          <a:xfrm>
            <a:off x="2261286" y="3299254"/>
            <a:ext cx="7846541" cy="369332"/>
          </a:xfrm>
          <a:prstGeom prst="rect">
            <a:avLst/>
          </a:prstGeom>
          <a:noFill/>
        </p:spPr>
        <p:txBody>
          <a:bodyPr wrap="square" rtlCol="0">
            <a:spAutoFit/>
          </a:bodyPr>
          <a:lstStyle/>
          <a:p>
            <a:r>
              <a:rPr lang="en-US" dirty="0">
                <a:solidFill>
                  <a:schemeClr val="accent1"/>
                </a:solidFill>
              </a:rPr>
              <a:t>QUERY</a:t>
            </a:r>
            <a:r>
              <a:rPr lang="en-US" dirty="0"/>
              <a:t>: </a:t>
            </a:r>
            <a:r>
              <a:rPr lang="en-US" dirty="0">
                <a:solidFill>
                  <a:schemeClr val="accent1"/>
                </a:solidFill>
              </a:rPr>
              <a:t>‘</a:t>
            </a:r>
            <a:r>
              <a:rPr lang="en-US" dirty="0"/>
              <a:t>SELECT PercentWomen FROM women_workforce WHERE Year = 2016;</a:t>
            </a:r>
            <a:r>
              <a:rPr lang="en-US" dirty="0">
                <a:solidFill>
                  <a:schemeClr val="accent1"/>
                </a:solidFill>
              </a:rPr>
              <a:t>’</a:t>
            </a:r>
          </a:p>
        </p:txBody>
      </p:sp>
      <p:pic>
        <p:nvPicPr>
          <p:cNvPr id="5" name="Picture 4">
            <a:extLst>
              <a:ext uri="{FF2B5EF4-FFF2-40B4-BE49-F238E27FC236}">
                <a16:creationId xmlns:a16="http://schemas.microsoft.com/office/drawing/2014/main" id="{57EA5B21-EE7B-A042-990B-B20394400128}"/>
              </a:ext>
            </a:extLst>
          </p:cNvPr>
          <p:cNvPicPr>
            <a:picLocks noChangeAspect="1"/>
          </p:cNvPicPr>
          <p:nvPr/>
        </p:nvPicPr>
        <p:blipFill>
          <a:blip r:embed="rId4"/>
          <a:stretch>
            <a:fillRect/>
          </a:stretch>
        </p:blipFill>
        <p:spPr>
          <a:xfrm>
            <a:off x="2261286" y="4077847"/>
            <a:ext cx="7785100" cy="1219200"/>
          </a:xfrm>
          <a:prstGeom prst="rect">
            <a:avLst/>
          </a:prstGeom>
        </p:spPr>
      </p:pic>
    </p:spTree>
    <p:extLst>
      <p:ext uri="{BB962C8B-B14F-4D97-AF65-F5344CB8AC3E}">
        <p14:creationId xmlns:p14="http://schemas.microsoft.com/office/powerpoint/2010/main" val="66739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0" name="Picture 79">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6" name="Rectangle 85">
            <a:extLst>
              <a:ext uri="{FF2B5EF4-FFF2-40B4-BE49-F238E27FC236}">
                <a16:creationId xmlns:a16="http://schemas.microsoft.com/office/drawing/2014/main" id="{B5F9E98A-4FF4-43D6-9C48-6DF0E7F2D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207A636-DC99-4588-80C4-9E069B97C3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90" name="Picture 89">
            <a:extLst>
              <a:ext uri="{FF2B5EF4-FFF2-40B4-BE49-F238E27FC236}">
                <a16:creationId xmlns:a16="http://schemas.microsoft.com/office/drawing/2014/main" id="{D4ED6A5F-3B06-48C5-850F-8045C4DF69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2" name="Straight Connector 91">
            <a:extLst>
              <a:ext uri="{FF2B5EF4-FFF2-40B4-BE49-F238E27FC236}">
                <a16:creationId xmlns:a16="http://schemas.microsoft.com/office/drawing/2014/main" id="{C9A60B9D-8DAC-4DA9-88DE-9911621A2B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F2BAA51-3181-4303-929A-FCD9C33F890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59EC1502-C602-6E40-8006-135BBB1A4F87}"/>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ctr"/>
            <a:r>
              <a:rPr lang="en-US" sz="5400" dirty="0"/>
              <a:t>The wage gap</a:t>
            </a:r>
          </a:p>
        </p:txBody>
      </p:sp>
      <p:sp>
        <p:nvSpPr>
          <p:cNvPr id="9" name="TextBox 8">
            <a:extLst>
              <a:ext uri="{FF2B5EF4-FFF2-40B4-BE49-F238E27FC236}">
                <a16:creationId xmlns:a16="http://schemas.microsoft.com/office/drawing/2014/main" id="{2CF0EAE5-814E-2740-A361-A8EBA797E9F8}"/>
              </a:ext>
            </a:extLst>
          </p:cNvPr>
          <p:cNvSpPr txBox="1"/>
          <p:nvPr/>
        </p:nvSpPr>
        <p:spPr>
          <a:xfrm>
            <a:off x="8704640" y="1540249"/>
            <a:ext cx="2910102" cy="2677656"/>
          </a:xfrm>
          <a:prstGeom prst="rect">
            <a:avLst/>
          </a:prstGeom>
          <a:noFill/>
        </p:spPr>
        <p:txBody>
          <a:bodyPr wrap="square" rtlCol="0">
            <a:spAutoFit/>
          </a:bodyPr>
          <a:lstStyle/>
          <a:p>
            <a:r>
              <a:rPr lang="en-US" sz="2800" dirty="0">
                <a:solidFill>
                  <a:schemeClr val="accent1"/>
                </a:solidFill>
              </a:rPr>
              <a:t>QUERY: ‘</a:t>
            </a:r>
            <a:r>
              <a:rPr lang="en-US" sz="2800" dirty="0"/>
              <a:t>SELECT MAX(Women) AS LargestPayWomen, MAX(Men) AS LargestPayMen FROM wage_gap;</a:t>
            </a:r>
            <a:r>
              <a:rPr lang="en-US" sz="2800" dirty="0">
                <a:solidFill>
                  <a:schemeClr val="accent1"/>
                </a:solidFill>
              </a:rPr>
              <a:t>’</a:t>
            </a:r>
            <a:endParaRPr lang="en-US" sz="2800" dirty="0"/>
          </a:p>
        </p:txBody>
      </p:sp>
      <p:pic>
        <p:nvPicPr>
          <p:cNvPr id="3" name="Picture 2">
            <a:extLst>
              <a:ext uri="{FF2B5EF4-FFF2-40B4-BE49-F238E27FC236}">
                <a16:creationId xmlns:a16="http://schemas.microsoft.com/office/drawing/2014/main" id="{4495365B-0FB4-704A-BC78-E7C79833CBD0}"/>
              </a:ext>
            </a:extLst>
          </p:cNvPr>
          <p:cNvPicPr>
            <a:picLocks noChangeAspect="1"/>
          </p:cNvPicPr>
          <p:nvPr/>
        </p:nvPicPr>
        <p:blipFill rotWithShape="1">
          <a:blip r:embed="rId4"/>
          <a:srcRect t="-2533" r="58480"/>
          <a:stretch/>
        </p:blipFill>
        <p:spPr>
          <a:xfrm>
            <a:off x="8704640" y="4473155"/>
            <a:ext cx="2634824" cy="870924"/>
          </a:xfrm>
          <a:prstGeom prst="rect">
            <a:avLst/>
          </a:prstGeom>
        </p:spPr>
      </p:pic>
    </p:spTree>
    <p:extLst>
      <p:ext uri="{BB962C8B-B14F-4D97-AF65-F5344CB8AC3E}">
        <p14:creationId xmlns:p14="http://schemas.microsoft.com/office/powerpoint/2010/main" val="20359472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C6870151-9189-4C3A-8379-EF3D95827A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girl code">
            <a:extLst>
              <a:ext uri="{FF2B5EF4-FFF2-40B4-BE49-F238E27FC236}">
                <a16:creationId xmlns:a16="http://schemas.microsoft.com/office/drawing/2014/main" id="{E17D04D3-65E0-D441-872F-F530751C7B3E}"/>
              </a:ext>
            </a:extLst>
          </p:cNvPr>
          <p:cNvPicPr>
            <a:picLocks noGrp="1" noChangeAspect="1" noChangeArrowheads="1"/>
          </p:cNvPicPr>
          <p:nvPr>
            <p:ph idx="1"/>
          </p:nvPr>
        </p:nvPicPr>
        <p:blipFill rotWithShape="1">
          <a:blip r:embed="rId4">
            <a:alphaModFix amt="50000"/>
            <a:extLst>
              <a:ext uri="{28A0092B-C50C-407E-A947-70E740481C1C}">
                <a14:useLocalDpi xmlns:a14="http://schemas.microsoft.com/office/drawing/2010/main" val="0"/>
              </a:ext>
            </a:extLst>
          </a:blip>
          <a:srcRect t="10348" r="-1" b="10144"/>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81" name="Footer Placeholder 6">
            <a:extLst>
              <a:ext uri="{FF2B5EF4-FFF2-40B4-BE49-F238E27FC236}">
                <a16:creationId xmlns:a16="http://schemas.microsoft.com/office/drawing/2014/main" id="{6A862265-5CA3-4C40-8582-7534C3B03C2A}"/>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83" name="Slide Number Placeholder 7">
            <a:extLst>
              <a:ext uri="{FF2B5EF4-FFF2-40B4-BE49-F238E27FC236}">
                <a16:creationId xmlns:a16="http://schemas.microsoft.com/office/drawing/2014/main" id="{123EA69C-102A-4DD0-9547-05DCD271D159}"/>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5" name="Rectangle 84">
            <a:extLst>
              <a:ext uri="{FF2B5EF4-FFF2-40B4-BE49-F238E27FC236}">
                <a16:creationId xmlns:a16="http://schemas.microsoft.com/office/drawing/2014/main" id="{600EF80B-0391-4082-9AF5-F15B091B4C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7" name="Date Placeholder 1">
            <a:extLst>
              <a:ext uri="{FF2B5EF4-FFF2-40B4-BE49-F238E27FC236}">
                <a16:creationId xmlns:a16="http://schemas.microsoft.com/office/drawing/2014/main" id="{3FBF03E8-C602-4192-9C52-F84B29FDCC88}"/>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cxnSp>
        <p:nvCxnSpPr>
          <p:cNvPr id="89" name="Straight Connector 88">
            <a:extLst>
              <a:ext uri="{FF2B5EF4-FFF2-40B4-BE49-F238E27FC236}">
                <a16:creationId xmlns:a16="http://schemas.microsoft.com/office/drawing/2014/main" id="{D33AC32D-5F44-45F7-A0BD-7C11A86BED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C0E33E8-E09C-7C47-953C-5EF6241D9DE8}"/>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sz="3200" dirty="0">
                <a:solidFill>
                  <a:schemeClr val="accent1"/>
                </a:solidFill>
              </a:rPr>
              <a:t>QUERY</a:t>
            </a:r>
            <a:r>
              <a:rPr lang="en-US" sz="3200" dirty="0"/>
              <a:t>: </a:t>
            </a:r>
            <a:r>
              <a:rPr lang="en-US" sz="3200" dirty="0">
                <a:solidFill>
                  <a:schemeClr val="accent1"/>
                </a:solidFill>
              </a:rPr>
              <a:t>‘</a:t>
            </a:r>
            <a:r>
              <a:rPr lang="en-US" sz="3200" dirty="0"/>
              <a:t>SELECT Women FROM </a:t>
            </a:r>
            <a:r>
              <a:rPr lang="en-US" sz="3200" cap="none" dirty="0"/>
              <a:t>women_csc</a:t>
            </a:r>
            <a:r>
              <a:rPr lang="en-US" sz="3200" cap="none" dirty="0">
                <a:latin typeface="+mn-lt"/>
              </a:rPr>
              <a:t> </a:t>
            </a:r>
            <a:r>
              <a:rPr lang="en-US" sz="3200" dirty="0"/>
              <a:t>WHERE Occupation = 'C</a:t>
            </a:r>
            <a:r>
              <a:rPr lang="en-US" sz="3200" cap="none" dirty="0"/>
              <a:t>omputer</a:t>
            </a:r>
            <a:r>
              <a:rPr lang="en-US" sz="3200" dirty="0"/>
              <a:t> </a:t>
            </a:r>
            <a:r>
              <a:rPr lang="en-US" sz="3200" cap="none" dirty="0"/>
              <a:t>programmers</a:t>
            </a:r>
            <a:r>
              <a:rPr lang="en-US" sz="3200" dirty="0"/>
              <a:t>';</a:t>
            </a:r>
            <a:r>
              <a:rPr lang="en-US" sz="3200" dirty="0">
                <a:solidFill>
                  <a:schemeClr val="accent1"/>
                </a:solidFill>
              </a:rPr>
              <a:t>’</a:t>
            </a:r>
            <a:br>
              <a:rPr lang="en-US" sz="3200" dirty="0"/>
            </a:br>
            <a:r>
              <a:rPr lang="en-US" sz="3200" dirty="0"/>
              <a:t> </a:t>
            </a:r>
          </a:p>
        </p:txBody>
      </p:sp>
      <p:pic>
        <p:nvPicPr>
          <p:cNvPr id="11" name="Picture 10">
            <a:extLst>
              <a:ext uri="{FF2B5EF4-FFF2-40B4-BE49-F238E27FC236}">
                <a16:creationId xmlns:a16="http://schemas.microsoft.com/office/drawing/2014/main" id="{C9C908B9-D0FE-C247-9DAC-B4ACEA46F1E2}"/>
              </a:ext>
            </a:extLst>
          </p:cNvPr>
          <p:cNvPicPr>
            <a:picLocks noChangeAspect="1"/>
          </p:cNvPicPr>
          <p:nvPr/>
        </p:nvPicPr>
        <p:blipFill rotWithShape="1">
          <a:blip r:embed="rId5"/>
          <a:srcRect b="38797"/>
          <a:stretch/>
        </p:blipFill>
        <p:spPr>
          <a:xfrm>
            <a:off x="5752368" y="2093579"/>
            <a:ext cx="5309050" cy="2395297"/>
          </a:xfrm>
          <a:prstGeom prst="rect">
            <a:avLst/>
          </a:prstGeom>
        </p:spPr>
      </p:pic>
    </p:spTree>
    <p:extLst>
      <p:ext uri="{BB962C8B-B14F-4D97-AF65-F5344CB8AC3E}">
        <p14:creationId xmlns:p14="http://schemas.microsoft.com/office/powerpoint/2010/main" val="8166915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84B1-062B-A54C-A062-DE4DD49E4487}"/>
              </a:ext>
            </a:extLst>
          </p:cNvPr>
          <p:cNvSpPr>
            <a:spLocks noGrp="1"/>
          </p:cNvSpPr>
          <p:nvPr>
            <p:ph type="title"/>
          </p:nvPr>
        </p:nvSpPr>
        <p:spPr/>
        <p:txBody>
          <a:bodyPr/>
          <a:lstStyle/>
          <a:p>
            <a:r>
              <a:rPr lang="en-US" sz="4400" dirty="0"/>
              <a:t>PROJECTED GROWTH RATE</a:t>
            </a:r>
            <a:r>
              <a:rPr lang="en-US" dirty="0"/>
              <a:t>:</a:t>
            </a:r>
          </a:p>
        </p:txBody>
      </p:sp>
      <p:sp>
        <p:nvSpPr>
          <p:cNvPr id="3" name="Content Placeholder 2">
            <a:extLst>
              <a:ext uri="{FF2B5EF4-FFF2-40B4-BE49-F238E27FC236}">
                <a16:creationId xmlns:a16="http://schemas.microsoft.com/office/drawing/2014/main" id="{7DD42BFA-997F-5749-B9CC-7309A80F1620}"/>
              </a:ext>
            </a:extLst>
          </p:cNvPr>
          <p:cNvSpPr>
            <a:spLocks noGrp="1"/>
          </p:cNvSpPr>
          <p:nvPr>
            <p:ph sz="half" idx="1"/>
          </p:nvPr>
        </p:nvSpPr>
        <p:spPr>
          <a:xfrm>
            <a:off x="1449217" y="2136644"/>
            <a:ext cx="2914605" cy="3428755"/>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oAutofit/>
          </a:bodyPr>
          <a:lstStyle/>
          <a:p>
            <a:pPr marL="0" indent="0">
              <a:buNone/>
            </a:pPr>
            <a:endParaRPr lang="en-US" dirty="0">
              <a:ln w="0"/>
              <a:solidFill>
                <a:schemeClr val="bg1"/>
              </a:solidFill>
              <a:effectLst>
                <a:outerShdw blurRad="38100" dist="19050" dir="2700000" algn="tl" rotWithShape="0">
                  <a:schemeClr val="dk1">
                    <a:alpha val="40000"/>
                  </a:schemeClr>
                </a:outerShdw>
              </a:effectLst>
            </a:endParaRPr>
          </a:p>
          <a:p>
            <a:pPr marL="0" indent="0">
              <a:buNone/>
            </a:pPr>
            <a:r>
              <a:rPr lang="en-US" dirty="0">
                <a:ln w="0"/>
                <a:solidFill>
                  <a:schemeClr val="bg1"/>
                </a:solidFill>
                <a:effectLst>
                  <a:outerShdw blurRad="38100" dist="19050" dir="2700000" algn="tl" rotWithShape="0">
                    <a:schemeClr val="dk1">
                      <a:alpha val="40000"/>
                    </a:schemeClr>
                  </a:outerShdw>
                </a:effectLst>
              </a:rPr>
              <a:t>'SELECT Growth FROM women_growth WHERE Occupation = 'Software developers, applications and systems software’;</a:t>
            </a:r>
          </a:p>
        </p:txBody>
      </p:sp>
      <p:pic>
        <p:nvPicPr>
          <p:cNvPr id="4098" name="Picture 2" descr="Image result for women in technology">
            <a:extLst>
              <a:ext uri="{FF2B5EF4-FFF2-40B4-BE49-F238E27FC236}">
                <a16:creationId xmlns:a16="http://schemas.microsoft.com/office/drawing/2014/main" id="{BADC0F34-80BF-784C-A521-B4B2A1B70374}"/>
              </a:ext>
            </a:extLst>
          </p:cNvPr>
          <p:cNvPicPr>
            <a:picLocks noGrp="1" noChangeAspect="1" noChangeArrowheads="1"/>
          </p:cNvPicPr>
          <p:nvPr>
            <p:ph sz="half" idx="2"/>
          </p:nvPr>
        </p:nvPicPr>
        <p:blipFill>
          <a:blip r:embed="rId3">
            <a:alphaModFix/>
            <a:extLst>
              <a:ext uri="{28A0092B-C50C-407E-A947-70E740481C1C}">
                <a14:useLocalDpi xmlns:a14="http://schemas.microsoft.com/office/drawing/2010/main" val="0"/>
              </a:ext>
            </a:extLst>
          </a:blip>
          <a:srcRect/>
          <a:stretch>
            <a:fillRect/>
          </a:stretch>
        </p:blipFill>
        <p:spPr bwMode="auto">
          <a:xfrm>
            <a:off x="4845735" y="2136644"/>
            <a:ext cx="6097944" cy="342875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9966C4-D8FD-B248-BF7B-D62D762DA403}"/>
              </a:ext>
            </a:extLst>
          </p:cNvPr>
          <p:cNvPicPr>
            <a:picLocks noChangeAspect="1"/>
          </p:cNvPicPr>
          <p:nvPr/>
        </p:nvPicPr>
        <p:blipFill>
          <a:blip r:embed="rId4"/>
          <a:stretch>
            <a:fillRect/>
          </a:stretch>
        </p:blipFill>
        <p:spPr>
          <a:xfrm>
            <a:off x="9033332" y="278735"/>
            <a:ext cx="1564714" cy="1369125"/>
          </a:xfrm>
          <a:prstGeom prst="rect">
            <a:avLst/>
          </a:prstGeom>
        </p:spPr>
      </p:pic>
    </p:spTree>
    <p:extLst>
      <p:ext uri="{BB962C8B-B14F-4D97-AF65-F5344CB8AC3E}">
        <p14:creationId xmlns:p14="http://schemas.microsoft.com/office/powerpoint/2010/main" val="404338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AB8F5-C3CE-F44E-9085-7ABFC7156A54}"/>
              </a:ext>
            </a:extLst>
          </p:cNvPr>
          <p:cNvSpPr>
            <a:spLocks noGrp="1"/>
          </p:cNvSpPr>
          <p:nvPr>
            <p:ph type="title"/>
          </p:nvPr>
        </p:nvSpPr>
        <p:spPr>
          <a:xfrm>
            <a:off x="8614504" y="1240076"/>
            <a:ext cx="2727813" cy="4584527"/>
          </a:xfrm>
        </p:spPr>
        <p:txBody>
          <a:bodyPr>
            <a:normAutofit/>
          </a:bodyPr>
          <a:lstStyle/>
          <a:p>
            <a:r>
              <a:rPr lang="en-US" sz="2700">
                <a:solidFill>
                  <a:srgbClr val="FFFFFF"/>
                </a:solidFill>
              </a:rPr>
              <a:t>CONCLUSION:</a:t>
            </a:r>
          </a:p>
        </p:txBody>
      </p:sp>
      <p:sp>
        <p:nvSpPr>
          <p:cNvPr id="3" name="Content Placeholder 2">
            <a:extLst>
              <a:ext uri="{FF2B5EF4-FFF2-40B4-BE49-F238E27FC236}">
                <a16:creationId xmlns:a16="http://schemas.microsoft.com/office/drawing/2014/main" id="{807A9A7A-3771-8F44-8D90-AF4D7B5BAA43}"/>
              </a:ext>
            </a:extLst>
          </p:cNvPr>
          <p:cNvSpPr>
            <a:spLocks noGrp="1"/>
          </p:cNvSpPr>
          <p:nvPr>
            <p:ph idx="1"/>
          </p:nvPr>
        </p:nvSpPr>
        <p:spPr>
          <a:xfrm>
            <a:off x="1451579" y="1240077"/>
            <a:ext cx="6034827" cy="4916465"/>
          </a:xfrm>
        </p:spPr>
        <p:txBody>
          <a:bodyPr anchor="t">
            <a:normAutofit/>
          </a:bodyPr>
          <a:lstStyle/>
          <a:p>
            <a:pPr marL="0" indent="0">
              <a:buNone/>
            </a:pPr>
            <a:r>
              <a:rPr lang="en-US" sz="1800" dirty="0"/>
              <a:t>It’s imperative that we take measures to encourage more women to enter the field of technology for the sake of equality and progression of the future. Given that women make up about half of the current workforce and yet still get paid roughly 20% less than their male counterparts, it’s clear that for whatever reason their contribution is considered of lesser value. With women underrepresented in the STEM fields, then there is very little hope for change. Technology is what’s driving the advancing of society and the more women that contribute to that advancement, then the more likely they can overcome this stagnation concerning equal pay. </a:t>
            </a:r>
          </a:p>
        </p:txBody>
      </p:sp>
    </p:spTree>
    <p:extLst>
      <p:ext uri="{BB962C8B-B14F-4D97-AF65-F5344CB8AC3E}">
        <p14:creationId xmlns:p14="http://schemas.microsoft.com/office/powerpoint/2010/main" val="2669819952"/>
      </p:ext>
    </p:extLst>
  </p:cSld>
  <p:clrMapOvr>
    <a:masterClrMapping/>
  </p:clrMapOvr>
</p:sld>
</file>

<file path=ppt/theme/theme1.xml><?xml version="1.0" encoding="utf-8"?>
<a:theme xmlns:a="http://schemas.openxmlformats.org/drawingml/2006/main" name="Gallery">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{F63C798A-AEF0-5F4B-8823-06FCDC74A582}tf10001119</Template>
  <TotalTime>1415</TotalTime>
  <Words>395</Words>
  <Application>Microsoft Macintosh PowerPoint</Application>
  <PresentationFormat>Widescreen</PresentationFormat>
  <Paragraphs>25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WOMEN IN TECHNOLOGY</vt:lpstr>
      <vt:lpstr>WOMEN IN THE WORKFORCE :</vt:lpstr>
      <vt:lpstr>The wage gap</vt:lpstr>
      <vt:lpstr>QUERY: ‘SELECT Women FROM women_csc WHERE Occupation = 'Computer programmers';’  </vt:lpstr>
      <vt:lpstr>PROJECTED GROWTH RATE:</vt:lpstr>
      <vt:lpstr>CONCLUSION: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Jewell Wright</dc:creator>
  <cp:lastModifiedBy>Jewell Wright</cp:lastModifiedBy>
  <cp:revision>29</cp:revision>
  <dcterms:created xsi:type="dcterms:W3CDTF">2018-04-30T16:14:55Z</dcterms:created>
  <dcterms:modified xsi:type="dcterms:W3CDTF">2018-05-03T16:38:03Z</dcterms:modified>
</cp:coreProperties>
</file>