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2"/>
  </p:notesMasterIdLst>
  <p:sldIdLst>
    <p:sldId id="282" r:id="rId2"/>
    <p:sldId id="314" r:id="rId3"/>
    <p:sldId id="317" r:id="rId4"/>
    <p:sldId id="328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19" r:id="rId13"/>
    <p:sldId id="336" r:id="rId14"/>
    <p:sldId id="337" r:id="rId15"/>
    <p:sldId id="338" r:id="rId16"/>
    <p:sldId id="339" r:id="rId17"/>
    <p:sldId id="341" r:id="rId18"/>
    <p:sldId id="340" r:id="rId19"/>
    <p:sldId id="342" r:id="rId20"/>
    <p:sldId id="344" r:id="rId21"/>
    <p:sldId id="343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0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71B"/>
    <a:srgbClr val="AF7373"/>
    <a:srgbClr val="891315"/>
    <a:srgbClr val="FFCCCC"/>
    <a:srgbClr val="FBFBFB"/>
    <a:srgbClr val="FFF7E1"/>
    <a:srgbClr val="E5F5FF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7" autoAdjust="0"/>
    <p:restoredTop sz="89365" autoAdjust="0"/>
  </p:normalViewPr>
  <p:slideViewPr>
    <p:cSldViewPr snapToGrid="0">
      <p:cViewPr varScale="1">
        <p:scale>
          <a:sx n="112" d="100"/>
          <a:sy n="11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1A86-1771-4A10-9ABA-40365AF5A372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75D2A-B267-4DF8-92E2-6F3C971A0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 everyone,</a:t>
            </a:r>
            <a:r>
              <a:rPr lang="en-US" altLang="zh-CN" baseline="0" dirty="0" smtClean="0"/>
              <a:t> My name is Fan Feifan, I come from Peking University, Today </a:t>
            </a:r>
            <a:r>
              <a:rPr lang="en-US" altLang="zh-CN" baseline="0" smtClean="0"/>
              <a:t>my report title </a:t>
            </a:r>
            <a:r>
              <a:rPr lang="en-US" altLang="zh-CN" baseline="0" dirty="0" smtClean="0"/>
              <a:t>is improving microblog retrieval with feedback entity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67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5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1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4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57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en-US" altLang="zh-CN" baseline="0" smtClean="0"/>
              <a:t>Query summarization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0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8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59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97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29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4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88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0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08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0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Motivation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Loss</a:t>
            </a:r>
            <a:r>
              <a:rPr lang="en-US" altLang="zh-CN" baseline="0" dirty="0" smtClean="0"/>
              <a:t> function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Movie genre classification, document retrieval, keyword suggestion, document tag recommendation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0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4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1. bagged-prod2vec: </a:t>
            </a:r>
            <a:r>
              <a:rPr lang="zh-CN" altLang="en-US" baseline="0" dirty="0" smtClean="0"/>
              <a:t>考虑到不同的产品可能被同时购买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8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5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8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93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Query expansion based on pseudo-relevance feedback is widely used in microblog search to improve the retrieval performance. It is based on an assumption that most of the frequent terms in the pseudo-relevance documents are useful.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While that doesn’t always hold in reality. So some work integrated a term classification process to predict the </a:t>
            </a:r>
            <a:r>
              <a:rPr lang="en-US" altLang="zh-CN" baseline="0" dirty="0" err="1" smtClean="0"/>
              <a:t>effectivess</a:t>
            </a:r>
            <a:r>
              <a:rPr lang="en-US" altLang="zh-CN" baseline="0" dirty="0" smtClean="0"/>
              <a:t> of expanded terms.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Likely, other work utilized a first-stage manual tweet selection feedback 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Some other works tried to acquire knowledge from external sources such as </a:t>
            </a:r>
            <a:r>
              <a:rPr lang="en-US" altLang="zh-CN" baseline="0" dirty="0" err="1" smtClean="0"/>
              <a:t>wikipedia</a:t>
            </a:r>
            <a:r>
              <a:rPr lang="en-US" altLang="zh-CN" baseline="0" dirty="0" smtClean="0"/>
              <a:t> and freebase.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2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 algn="ctr">
              <a:buNone/>
              <a:defRPr sz="28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0367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33874" y="938198"/>
            <a:ext cx="8881701" cy="0"/>
          </a:xfrm>
          <a:prstGeom prst="line">
            <a:avLst/>
          </a:prstGeom>
          <a:ln w="28575">
            <a:solidFill>
              <a:srgbClr val="8913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66" y="171450"/>
            <a:ext cx="642255" cy="6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8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3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5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7555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5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62783A-2FA3-4513-8E3B-53DC737F40BC}" type="datetimeFigureOut">
              <a:rPr lang="zh-CN" altLang="en-US" smtClean="0"/>
              <a:t>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009240"/>
          </a:xfrm>
          <a:prstGeom prst="rect">
            <a:avLst/>
          </a:prstGeom>
          <a:solidFill>
            <a:srgbClr val="8E171B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ym typeface="Georgia" pitchFamily="18" charset="0"/>
            </a:endParaRPr>
          </a:p>
        </p:txBody>
      </p:sp>
      <p:sp>
        <p:nvSpPr>
          <p:cNvPr id="3085" name="标题 1"/>
          <p:cNvSpPr>
            <a:spLocks noGrp="1" noChangeArrowheads="1"/>
          </p:cNvSpPr>
          <p:nvPr>
            <p:ph type="ctrTitle"/>
          </p:nvPr>
        </p:nvSpPr>
        <p:spPr>
          <a:xfrm>
            <a:off x="4" y="1685884"/>
            <a:ext cx="9143999" cy="1222383"/>
          </a:xfrm>
          <a:ln/>
        </p:spPr>
        <p:txBody>
          <a:bodyPr anchor="b"/>
          <a:lstStyle/>
          <a:p>
            <a:pPr algn="ctr"/>
            <a:r>
              <a:rPr lang="en-US" altLang="zh-CN" sz="3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Representation Learning</a:t>
            </a:r>
            <a:endParaRPr lang="zh-CN" altLang="en-US" sz="3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9" name="标题 1"/>
          <p:cNvSpPr>
            <a:spLocks noChangeArrowheads="1"/>
          </p:cNvSpPr>
          <p:nvPr/>
        </p:nvSpPr>
        <p:spPr bwMode="auto">
          <a:xfrm>
            <a:off x="64008" y="4119653"/>
            <a:ext cx="9079992" cy="115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2400" dirty="0" smtClean="0">
                <a:solidFill>
                  <a:srgbClr val="8C171D"/>
                </a:solidFill>
                <a:latin typeface="Times New Roman" panose="02020603050405020304" pitchFamily="18" charset="0"/>
                <a:ea typeface="方正姚体" pitchFamily="2" charset="-122"/>
                <a:cs typeface="Times New Roman" panose="02020603050405020304" pitchFamily="18" charset="0"/>
                <a:sym typeface="Trebuchet MS" pitchFamily="34" charset="0"/>
              </a:rPr>
              <a:t>Fan Feifan</a:t>
            </a:r>
          </a:p>
          <a:p>
            <a:pPr algn="ctr"/>
            <a:r>
              <a:rPr lang="en-US" sz="2400" dirty="0" smtClean="0">
                <a:solidFill>
                  <a:srgbClr val="8C171D"/>
                </a:solidFill>
                <a:latin typeface="Times New Roman" panose="02020603050405020304" pitchFamily="18" charset="0"/>
                <a:ea typeface="方正姚体" pitchFamily="2" charset="-122"/>
                <a:cs typeface="Times New Roman" panose="02020603050405020304" pitchFamily="18" charset="0"/>
                <a:sym typeface="Trebuchet MS" pitchFamily="34" charset="0"/>
              </a:rPr>
              <a:t>2015-12-03</a:t>
            </a:r>
            <a:endParaRPr lang="en-US" sz="2400" dirty="0">
              <a:solidFill>
                <a:srgbClr val="8C171D"/>
              </a:solidFill>
              <a:latin typeface="Times New Roman" panose="02020603050405020304" pitchFamily="18" charset="0"/>
              <a:ea typeface="方正姚体" pitchFamily="2" charset="-122"/>
              <a:cs typeface="Times New Roman" panose="02020603050405020304" pitchFamily="18" charset="0"/>
              <a:sym typeface="Trebuchet MS" pitchFamily="34" charset="0"/>
            </a:endParaRPr>
          </a:p>
        </p:txBody>
      </p:sp>
      <p:grpSp>
        <p:nvGrpSpPr>
          <p:cNvPr id="20" name="组合 27"/>
          <p:cNvGrpSpPr>
            <a:grpSpLocks/>
          </p:cNvGrpSpPr>
          <p:nvPr/>
        </p:nvGrpSpPr>
        <p:grpSpPr bwMode="auto">
          <a:xfrm>
            <a:off x="0" y="3084776"/>
            <a:ext cx="9144000" cy="57151"/>
            <a:chOff x="30834" y="1305568"/>
            <a:chExt cx="8816454" cy="66133"/>
          </a:xfrm>
        </p:grpSpPr>
        <p:sp>
          <p:nvSpPr>
            <p:cNvPr id="21" name="矩形 2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8C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6" name="图片 15" descr="C:\Users\lilishan\Desktop\F3\u=2117828265,911643401&amp;fm=21&amp;gp=0.jp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9" y="659942"/>
            <a:ext cx="2976245" cy="1047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6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59024" y="1498104"/>
            <a:ext cx="8784976" cy="44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Recommending popular products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predicted products</a:t>
            </a: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prod2vec-topK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bagged-prod2vec-topK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bagged-prod2vec-cluster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user2vc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co-purchase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068" y="1840716"/>
            <a:ext cx="5234940" cy="4265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48" y="1736149"/>
            <a:ext cx="4670860" cy="39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2204847"/>
            <a:ext cx="6878982" cy="26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context-aware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0515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392804"/>
            <a:ext cx="8784976" cy="526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ads targeting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is issued all advertisers with a matching keyword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bid for the query and the winner gets to show their ad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 query may not match many keywords, resulting in lower auction value, lower ad quality and lost revenue for advertisers and publishers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query into a set of related queries and use them to increase the number of matched ads (query rewriting)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context-aware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5218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804284"/>
            <a:ext cx="8784976" cy="450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Given a set S of search sessions obtained from online users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session is defined as an uninterrupted sequence of queries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context2vec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content2vec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context-content2vec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16" y="3153346"/>
            <a:ext cx="1933575" cy="2524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322" y="3162871"/>
            <a:ext cx="4076700" cy="2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context-aware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24247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context2vec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804284"/>
            <a:ext cx="8784976" cy="450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search session as “sentence”, queries within the session as words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98" y="3197742"/>
            <a:ext cx="419100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789" y="4487114"/>
            <a:ext cx="3514725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57" y="2754385"/>
            <a:ext cx="2628900" cy="3171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98" y="3350142"/>
            <a:ext cx="41910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content-aware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2809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content2vec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804284"/>
            <a:ext cx="8784976" cy="450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query as “sentence”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" y="2737609"/>
            <a:ext cx="3810000" cy="2638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43" y="2713796"/>
            <a:ext cx="4800600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06" y="4206691"/>
            <a:ext cx="5000625" cy="809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201" y="5227008"/>
            <a:ext cx="4171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content-aware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37537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Context-content2vec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654414"/>
            <a:ext cx="8784976" cy="51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layer architecture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layer: temporal context of query sequence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layer: content information of word sequences found within queries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" y="3585591"/>
            <a:ext cx="4267200" cy="3171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679" y="4529328"/>
            <a:ext cx="4328160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content-aware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551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 clicks and search links clicks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654414"/>
            <a:ext cx="8784976" cy="51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search session, queries are often accompanied by ad clicks and search link clicks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 queries to match as many bid items as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session data set by adding click events to user sessions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search link clicks to the user sessions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Context- and content-aware embedding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3601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methods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654414"/>
            <a:ext cx="8784976" cy="51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word2vec</a:t>
            </a:r>
            <a:r>
              <a:rPr lang="en-US" altLang="zh-CN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altLang="zh-CN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content2vec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context2vec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context-content2vec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cx-cn2vec</a:t>
            </a:r>
            <a:r>
              <a:rPr lang="en-US" altLang="zh-CN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cx-cn2vec</a:t>
            </a:r>
            <a:r>
              <a:rPr lang="en-US" altLang="zh-CN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ad+link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QFG</a:t>
            </a:r>
            <a:r>
              <a:rPr lang="en-US" altLang="zh-CN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ad+link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(using a click-flow graph)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22" y="1654414"/>
            <a:ext cx="567690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43" y="1854350"/>
            <a:ext cx="6711696" cy="38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9" y="2351151"/>
            <a:ext cx="8443532" cy="25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426128"/>
            <a:ext cx="8784976" cy="448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Review: Hierarchical Neural Language Model for Joint Representation of Streaming Documents and their content (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WWW’15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in Your Inbox: Product Recommendations at Scale (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KDD’15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 and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Content-aware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Query Rewriting in Sponsored Search (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SIGIR’15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Hierarchical Representation Model for Next Basket Recommendation (</a:t>
            </a: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SIGIR’15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0515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392804"/>
            <a:ext cx="8784976" cy="526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 basket recommendation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recommender, mostly relying on Markov chains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next purchase based on the last actions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capture the sequential behavior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general recommender, discard any sequential information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collaborative filtering (i.e. matrix factorization models)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general taste of the user by learning the user’s whole purchase history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be together: both sequential behavior and users’ general taste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FPMC: factorizing personalized Markov chains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sequential behavior (interaction between items in the last transaction and the item in the next basket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 taste: (interaction between items in the last transaction and the item in the next basket)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combined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6" y="1493415"/>
            <a:ext cx="8970704" cy="26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5211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Formalization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59024" y="1790712"/>
            <a:ext cx="8784976" cy="51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user u, a purchase history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history of all user: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history of user u, the task is to recommend the next visit: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9" y="1983886"/>
            <a:ext cx="5048250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40" y="2634260"/>
            <a:ext cx="383857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539" y="3344227"/>
            <a:ext cx="3228975" cy="352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090" y="3994601"/>
            <a:ext cx="3190875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942" y="4676394"/>
            <a:ext cx="495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72194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representation model (HRM)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572768"/>
            <a:ext cx="8784976" cy="50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user vectors: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item vectors: </a:t>
            </a:r>
          </a:p>
          <a:p>
            <a:pPr algn="l">
              <a:lnSpc>
                <a:spcPct val="200000"/>
              </a:lnSpc>
              <a:buSzPct val="50000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88" y="1838813"/>
            <a:ext cx="2362200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588" y="2537562"/>
            <a:ext cx="2019300" cy="257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80" y="3585591"/>
            <a:ext cx="4800600" cy="2686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980" y="4228334"/>
            <a:ext cx="3561579" cy="722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556" y="5323934"/>
            <a:ext cx="2905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5122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aggregation operations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6919" y="1790712"/>
            <a:ext cx="7351785" cy="50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pooling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operation: assume the independence among input representations in forming higher level representation.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 pooling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operation: only those most significant features will be selected to the next level.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  <a:r>
              <a:rPr lang="en-US" altLang="zh-CN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avgavg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  <a:r>
              <a:rPr lang="en-US" altLang="zh-CN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maxavg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  <a:r>
              <a:rPr lang="en-US" altLang="zh-CN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avgmax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  <a:r>
              <a:rPr lang="en-US" altLang="zh-CN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maxmax</a:t>
            </a:r>
            <a:endParaRPr lang="en-US" altLang="zh-CN" sz="2000" b="1" baseline="-25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9" y="2700147"/>
            <a:ext cx="1962150" cy="781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75" y="4277013"/>
            <a:ext cx="3171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42761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and Prediction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6919" y="1790712"/>
            <a:ext cx="7351785" cy="435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HRM maximizes the log probability: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next basket recommendation is to derive a ranking model: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 sampling to optimize the function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maximize the probability of observed item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probability of unobserved item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34" y="2322214"/>
            <a:ext cx="50292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13" y="3678128"/>
            <a:ext cx="455295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434" y="5558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557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to previous models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6919" y="1790712"/>
            <a:ext cx="7351785" cy="50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HRM vs Markov Chain Model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aggregation operation: select-copy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PMI: 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information)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Factorized Markov Chain Model [23]</a:t>
            </a:r>
            <a:endParaRPr lang="en-US" altLang="zh-CN" sz="2000" b="1" baseline="-25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7" y="3073915"/>
            <a:ext cx="454342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968" y="4277013"/>
            <a:ext cx="2895600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441" y="5194557"/>
            <a:ext cx="4257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557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to previous models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22371" y="1607070"/>
            <a:ext cx="7351785" cy="50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HRM vs Matrix Factorization Model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use select-copy on the second layer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user-item matrix is factorized where the association between a user and a item is measured by shifted PMI</a:t>
            </a:r>
            <a:endParaRPr lang="en-US" altLang="zh-CN" sz="2000" b="1" baseline="-25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0362"/>
            <a:ext cx="4562475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89" y="4140714"/>
            <a:ext cx="28003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557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to previous models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22371" y="1607070"/>
            <a:ext cx="7351785" cy="50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HRM vs FMPC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FMPC</a:t>
            </a: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</a:p>
          <a:p>
            <a:pPr lvl="1" algn="l">
              <a:lnSpc>
                <a:spcPct val="200000"/>
              </a:lnSpc>
              <a:buSzPct val="50000"/>
            </a:pP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28" y="1540383"/>
            <a:ext cx="546735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433" y="3607320"/>
            <a:ext cx="5610225" cy="3133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640" y="3880134"/>
            <a:ext cx="5267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2926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5" y="2098167"/>
            <a:ext cx="7075985" cy="36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Basket Recommendation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2926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477" y="1654414"/>
            <a:ext cx="6013323" cy="48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Review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52082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Language Model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1440" y="3916692"/>
            <a:ext cx="891406" cy="407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" y="1654414"/>
            <a:ext cx="6572250" cy="3448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5" y="5420868"/>
            <a:ext cx="452437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02" y="5211318"/>
            <a:ext cx="2657475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980" y="5870836"/>
            <a:ext cx="3733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6390" y="2093878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5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" y="2069782"/>
            <a:ext cx="7505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0515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488960"/>
            <a:ext cx="8784976" cy="526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Hundreds of millions of people in the world visit their e-mail inboxes daily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utility bills, reading newsletters and tracking purchases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 ads to the tastes of each individual: improve user experience, loyalty and retention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10% human-generated, &gt;22% about online shopping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MRT: mail retargeting: need more detailed data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receipt extraction brings opportunity through product advertising to users based on their individual purchase history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" y="3613404"/>
            <a:ext cx="8937605" cy="24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35934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Approach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1488960"/>
            <a:ext cx="8784976" cy="526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Given a set S of e-mail receipt logs obtained from N users</a:t>
            </a:r>
          </a:p>
          <a:p>
            <a:pPr algn="l">
              <a:lnSpc>
                <a:spcPct val="200000"/>
              </a:lnSpc>
              <a:buSzPct val="50000"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</a:pP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Low-dimensional Product </a:t>
            </a:r>
            <a:r>
              <a:rPr lang="en-US" altLang="zh-CN" sz="1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prod2vec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bagged-prod2vec</a:t>
            </a:r>
          </a:p>
          <a:p>
            <a:pPr lvl="1" algn="l">
              <a:lnSpc>
                <a:spcPct val="200000"/>
              </a:lnSpc>
              <a:buSzPct val="50000"/>
            </a:pPr>
            <a:endParaRPr lang="en-US" altLang="zh-CN" sz="15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9" y="2367343"/>
            <a:ext cx="2771775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59" y="2753684"/>
            <a:ext cx="4000500" cy="24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21" y="3239459"/>
            <a:ext cx="3448050" cy="3038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474" y="2968674"/>
            <a:ext cx="259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38" y="4729248"/>
            <a:ext cx="4562475" cy="65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45" y="5486761"/>
            <a:ext cx="2600325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45" y="5937504"/>
            <a:ext cx="2914650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935" y="5956173"/>
            <a:ext cx="1933575" cy="28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160" y="1261872"/>
            <a:ext cx="259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66894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Product-to-product predictive models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2138184"/>
            <a:ext cx="8784976" cy="44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learned low-dimensional product representations: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prod2vec-topK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purchased product, the method calculates cosine similarities with all other products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prod2vec-cluster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diverse: cluster similar products into clusters (K-means)</a:t>
            </a:r>
          </a:p>
          <a:p>
            <a:pPr lvl="2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top similar products from top related clusters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E-commerce in Your Inbox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6119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User-to-product predictive models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863" y="2138184"/>
            <a:ext cx="8784976" cy="44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eorgia" pitchFamily="18" charset="0"/>
              </a:defRPr>
            </a:lvl1pPr>
            <a:lvl2pPr marL="457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>
                <a:solidFill>
                  <a:schemeClr val="accent2"/>
                </a:solidFill>
                <a:latin typeface="+mn-lt"/>
                <a:ea typeface="+mn-ea"/>
                <a:sym typeface="Georgia" pitchFamily="18" charset="0"/>
              </a:defRPr>
            </a:lvl2pPr>
            <a:lvl3pPr marL="914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3pPr>
            <a:lvl4pPr marL="1371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accent1"/>
                </a:solidFill>
                <a:latin typeface="+mn-lt"/>
                <a:ea typeface="+mn-ea"/>
                <a:sym typeface="Georgia" pitchFamily="18" charset="0"/>
              </a:defRPr>
            </a:lvl4pPr>
            <a:lvl5pPr marL="18288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5pPr>
            <a:lvl6pPr marL="22860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6pPr>
            <a:lvl7pPr marL="27432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7pPr>
            <a:lvl8pPr marL="32004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8pPr>
            <a:lvl9pPr marL="3657600" indent="0" algn="ctr" defTabSz="0" rtl="0" fontAlgn="base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itchFamily="18" charset="0"/>
              <a:buNone/>
              <a:defRPr sz="2000">
                <a:solidFill>
                  <a:srgbClr val="1B587C"/>
                </a:solidFill>
                <a:latin typeface="+mn-lt"/>
                <a:ea typeface="+mn-ea"/>
                <a:sym typeface="Georgia" pitchFamily="18" charset="0"/>
              </a:defRPr>
            </a:lvl9pPr>
          </a:lstStyle>
          <a:p>
            <a:pPr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user2vec</a:t>
            </a: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200000"/>
              </a:lnSpc>
              <a:buSzPct val="50000"/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144" y="1789956"/>
            <a:ext cx="407670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04881"/>
            <a:ext cx="4114800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27" y="4663068"/>
            <a:ext cx="4048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1631</Words>
  <Application>Microsoft Macintosh PowerPoint</Application>
  <PresentationFormat>全屏显示(4:3)</PresentationFormat>
  <Paragraphs>247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Calibri</vt:lpstr>
      <vt:lpstr>Calibri Light</vt:lpstr>
      <vt:lpstr>Georgia</vt:lpstr>
      <vt:lpstr>Times New Roman</vt:lpstr>
      <vt:lpstr>Trebuchet MS</vt:lpstr>
      <vt:lpstr>Wingdings</vt:lpstr>
      <vt:lpstr>Wingdings 2</vt:lpstr>
      <vt:lpstr>方正姚体</vt:lpstr>
      <vt:lpstr>宋体</vt:lpstr>
      <vt:lpstr>微软雅黑</vt:lpstr>
      <vt:lpstr>HDOfficeLightV0</vt:lpstr>
      <vt:lpstr>Hierarchical Representation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清华大学接入网lw4over6项目汇报</dc:title>
  <dc:creator>Hao Wang</dc:creator>
  <cp:lastModifiedBy>Feifan Fan</cp:lastModifiedBy>
  <cp:revision>460</cp:revision>
  <dcterms:created xsi:type="dcterms:W3CDTF">2015-01-09T12:04:31Z</dcterms:created>
  <dcterms:modified xsi:type="dcterms:W3CDTF">2015-12-03T12:30:32Z</dcterms:modified>
</cp:coreProperties>
</file>