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8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AC65-BA69-401D-A330-DD19B43B19D3}" type="datetimeFigureOut">
              <a:rPr lang="zh-CN" altLang="en-US" smtClean="0"/>
              <a:t>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A54F-D7FC-4716-AADB-7436578E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WWW15:Hierachical Neural Language Models for Joint Representation of Streaming Documents and their content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Contributions</a:t>
            </a:r>
          </a:p>
          <a:p>
            <a:pPr lvl="1"/>
            <a:r>
              <a:rPr lang="en-US" altLang="zh-CN" dirty="0" smtClean="0"/>
              <a:t>Take advantage of the context of document sequences and the context of each word within a document to learn vector representations</a:t>
            </a:r>
          </a:p>
          <a:p>
            <a:pPr lvl="1"/>
            <a:r>
              <a:rPr lang="en-US" altLang="zh-CN" dirty="0" smtClean="0"/>
              <a:t>Capture inherent connections between documents in the data stream</a:t>
            </a:r>
          </a:p>
          <a:p>
            <a:pPr lvl="1"/>
            <a:r>
              <a:rPr lang="en-US" altLang="zh-CN" dirty="0" smtClean="0"/>
              <a:t>Learning framework is flexible and it is straight-forward to add more layers in order to learn additional representations for related concepts </a:t>
            </a:r>
          </a:p>
        </p:txBody>
      </p:sp>
    </p:spTree>
    <p:extLst>
      <p:ext uri="{BB962C8B-B14F-4D97-AF65-F5344CB8AC3E}">
        <p14:creationId xmlns:p14="http://schemas.microsoft.com/office/powerpoint/2010/main" val="8841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PTE:Predictive</a:t>
            </a:r>
            <a:r>
              <a:rPr lang="en-US" altLang="zh-CN" sz="4000" dirty="0" smtClean="0"/>
              <a:t> Text Embedding through large-scale heterogeneous Text Networks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contribution</a:t>
            </a:r>
          </a:p>
          <a:p>
            <a:pPr lvl="1"/>
            <a:r>
              <a:rPr lang="en-US" altLang="zh-CN" dirty="0" smtClean="0"/>
              <a:t>Learn predictive text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in a semi-supervised manner. Unlabeled data and labeled data information are integrated into a heterogeneous text network.</a:t>
            </a:r>
          </a:p>
          <a:p>
            <a:pPr lvl="1"/>
            <a:r>
              <a:rPr lang="en-US" altLang="zh-CN" dirty="0" smtClean="0"/>
              <a:t>Propose an efficient algorithm “PTE”, which embedded the heterogeneous text network into a low dimensional space</a:t>
            </a:r>
          </a:p>
          <a:p>
            <a:pPr lvl="1"/>
            <a:r>
              <a:rPr lang="en-US" altLang="zh-CN" dirty="0" smtClean="0"/>
              <a:t>Construct extensive experiments using various real word data 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 is to learn a representation of text that is optimized for given text classification task</a:t>
            </a:r>
          </a:p>
          <a:p>
            <a:r>
              <a:rPr lang="en-US" altLang="zh-CN" dirty="0" smtClean="0"/>
              <a:t>Basic idea is to incorporate both the labeled and unlabeled information when learning </a:t>
            </a:r>
            <a:r>
              <a:rPr lang="en-US" altLang="zh-CN" dirty="0" err="1" smtClean="0"/>
              <a:t>embeddings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74" y="3574732"/>
            <a:ext cx="6222610" cy="2394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33" y="3574732"/>
            <a:ext cx="6685071" cy="2193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81" y="3625434"/>
            <a:ext cx="5725838" cy="20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Heterogeneous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Combination of word-word, word-document and word-label networks constructed from both unlabeled and labeled text data.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Predictive Text Embedding</a:t>
            </a:r>
          </a:p>
          <a:p>
            <a:pPr lvl="1"/>
            <a:r>
              <a:rPr lang="en-US" altLang="zh-CN" dirty="0" smtClean="0"/>
              <a:t>Aims to learn low dimensional representations of words by embedding the heterogeneous text network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43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Bipartite Network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 is mainly designed for homogeneous networks as weights on different types of edges are not comparable</a:t>
            </a:r>
          </a:p>
          <a:p>
            <a:r>
              <a:rPr lang="en-US" altLang="zh-CN" dirty="0" smtClean="0"/>
              <a:t>Make use of the second-order proximity between vertices, which assumes vertices with similar neighbors are similar to each other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, the conditional probability of                                                                                is: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0" y="3682343"/>
            <a:ext cx="5879614" cy="3802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5" y="4123418"/>
            <a:ext cx="3939115" cy="354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312" y="4062549"/>
            <a:ext cx="2079327" cy="362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83" y="4763918"/>
            <a:ext cx="2676525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345" y="4763918"/>
            <a:ext cx="24955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531" y="4659143"/>
            <a:ext cx="2676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Heterogenous</a:t>
            </a:r>
            <a:r>
              <a:rPr lang="en-US" altLang="zh-CN" dirty="0" smtClean="0"/>
              <a:t> Text Network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Minimize the objective function: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92" y="2520156"/>
            <a:ext cx="4286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Heterogenous</a:t>
            </a:r>
            <a:r>
              <a:rPr lang="en-US" altLang="zh-CN" dirty="0" smtClean="0"/>
              <a:t> Text Network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Joint training: train the model with unlabeled data (word-word, and word-document networks) and the labeled data simultaneously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70" y="2694207"/>
            <a:ext cx="6086884" cy="34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Heterogenous</a:t>
            </a:r>
            <a:r>
              <a:rPr lang="en-US" altLang="zh-CN" dirty="0" smtClean="0"/>
              <a:t> Text Network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Pre-training and fine-tuning: learn the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with unlabeled data first, and then fine-tune the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with the word-label network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06" y="2770777"/>
            <a:ext cx="5577295" cy="37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Long Document Corpora</a:t>
            </a:r>
          </a:p>
          <a:p>
            <a:pPr lvl="2"/>
            <a:r>
              <a:rPr lang="en-US" altLang="zh-CN" dirty="0" smtClean="0"/>
              <a:t>20NG, WIKI, IMDB,  RCV</a:t>
            </a:r>
          </a:p>
          <a:p>
            <a:pPr lvl="1"/>
            <a:r>
              <a:rPr lang="en-US" altLang="zh-CN" dirty="0" smtClean="0"/>
              <a:t>Short Document Corpora</a:t>
            </a:r>
          </a:p>
          <a:p>
            <a:pPr lvl="2"/>
            <a:r>
              <a:rPr lang="en-US" altLang="zh-CN" dirty="0" smtClean="0"/>
              <a:t>DBLP, MR, Twitter</a:t>
            </a:r>
          </a:p>
          <a:p>
            <a:r>
              <a:rPr lang="en-US" altLang="zh-CN" dirty="0" smtClean="0"/>
              <a:t>Compared Algorithms</a:t>
            </a:r>
          </a:p>
          <a:p>
            <a:pPr lvl="1"/>
            <a:r>
              <a:rPr lang="en-US" altLang="zh-CN" dirty="0" smtClean="0"/>
              <a:t>BOW</a:t>
            </a:r>
          </a:p>
          <a:p>
            <a:pPr lvl="1"/>
            <a:r>
              <a:rPr lang="en-US" altLang="zh-CN" dirty="0" smtClean="0"/>
              <a:t>Skip-gram</a:t>
            </a:r>
          </a:p>
          <a:p>
            <a:pPr lvl="1"/>
            <a:r>
              <a:rPr lang="en-US" altLang="zh-CN" dirty="0" smtClean="0"/>
              <a:t>PVDBOW</a:t>
            </a:r>
          </a:p>
          <a:p>
            <a:pPr lvl="1"/>
            <a:r>
              <a:rPr lang="en-US" altLang="zh-CN" dirty="0" smtClean="0"/>
              <a:t>PVDM</a:t>
            </a:r>
          </a:p>
          <a:p>
            <a:pPr lvl="1"/>
            <a:r>
              <a:rPr lang="en-US" altLang="zh-CN" dirty="0" smtClean="0"/>
              <a:t>LINE</a:t>
            </a:r>
          </a:p>
          <a:p>
            <a:pPr lvl="1"/>
            <a:r>
              <a:rPr lang="en-US" altLang="zh-CN" dirty="0" smtClean="0"/>
              <a:t>CNN</a:t>
            </a:r>
          </a:p>
          <a:p>
            <a:pPr lvl="1"/>
            <a:r>
              <a:rPr lang="en-US" altLang="zh-CN" dirty="0" smtClean="0"/>
              <a:t>PTE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3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18" y="2086769"/>
            <a:ext cx="8782050" cy="382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517379"/>
            <a:ext cx="9182100" cy="235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12" y="1390378"/>
            <a:ext cx="4464798" cy="47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Neural language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Assumption: for n-gram models, words closer in a sequence are statistically more dependent.</a:t>
            </a:r>
          </a:p>
          <a:p>
            <a:r>
              <a:rPr lang="en-US" altLang="zh-CN" dirty="0" smtClean="0"/>
              <a:t>A neural language model learns the probability distribution of next word given a fixed number of preceding words (context)</a:t>
            </a:r>
          </a:p>
          <a:p>
            <a:r>
              <a:rPr lang="en-US" altLang="zh-CN" dirty="0" smtClean="0"/>
              <a:t>Objective of the model is to maximize log-</a:t>
            </a:r>
            <a:r>
              <a:rPr lang="en-US" altLang="zh-CN" dirty="0" err="1" smtClean="0"/>
              <a:t>likehood</a:t>
            </a:r>
            <a:r>
              <a:rPr lang="en-US" altLang="zh-CN" dirty="0" smtClean="0"/>
              <a:t> of the sequence: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4318635"/>
            <a:ext cx="4657635" cy="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Continuous bag-of-words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Simplified neural language model without any non-linear hidden layer</a:t>
            </a:r>
          </a:p>
          <a:p>
            <a:r>
              <a:rPr lang="en-US" altLang="zh-CN" dirty="0" smtClean="0"/>
              <a:t>CBOW is to maximize the log-</a:t>
            </a:r>
            <a:r>
              <a:rPr lang="en-US" altLang="zh-CN" dirty="0" err="1" smtClean="0"/>
              <a:t>likehood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probability                           is defined using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6" y="3918862"/>
            <a:ext cx="2011684" cy="391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10" y="2828856"/>
            <a:ext cx="3257550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710" y="4481787"/>
            <a:ext cx="3981450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710" y="5317014"/>
            <a:ext cx="2657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Skip-gram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Skip-gram model tries to predict the surrounding words within a certain distance based on the current one</a:t>
            </a:r>
          </a:p>
          <a:p>
            <a:r>
              <a:rPr lang="en-US" altLang="zh-CN" dirty="0" smtClean="0"/>
              <a:t>The objective function is to maximize the log-</a:t>
            </a:r>
            <a:r>
              <a:rPr lang="en-US" altLang="zh-CN" dirty="0" err="1" smtClean="0"/>
              <a:t>likehood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67" y="3342459"/>
            <a:ext cx="293370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167" y="4277496"/>
            <a:ext cx="4371975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167" y="5029994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Hierarchical </a:t>
            </a:r>
            <a:r>
              <a:rPr lang="en-US" altLang="zh-CN" dirty="0" smtClean="0"/>
              <a:t>Language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the probability of observing a particular document by taking into account its temporally-close documents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76" y="2707822"/>
            <a:ext cx="6280677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architecture consists of two embedded layers</a:t>
            </a:r>
          </a:p>
          <a:p>
            <a:pPr lvl="1"/>
            <a:r>
              <a:rPr lang="en-US" altLang="zh-CN" dirty="0" smtClean="0"/>
              <a:t>The upper layers learns the temporal context of a document sequence, based on the assumption that temporally closer documents in a document stream are statistically dependent.</a:t>
            </a:r>
          </a:p>
          <a:p>
            <a:pPr lvl="1"/>
            <a:r>
              <a:rPr lang="en-US" altLang="zh-CN" dirty="0" smtClean="0"/>
              <a:t>The bottom layer models the contextual information of word sequences.</a:t>
            </a:r>
          </a:p>
          <a:p>
            <a:pPr lvl="1"/>
            <a:r>
              <a:rPr lang="en-US" altLang="zh-CN" dirty="0" smtClean="0"/>
              <a:t>Objective of the model is to maximize the log-</a:t>
            </a:r>
            <a:r>
              <a:rPr lang="en-US" altLang="zh-CN" dirty="0" err="1" smtClean="0"/>
              <a:t>likehood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341"/>
            <a:ext cx="6134100" cy="1362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60" y="4265114"/>
            <a:ext cx="366712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60" y="5502991"/>
            <a:ext cx="4114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of the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Feed-forward models</a:t>
            </a:r>
          </a:p>
          <a:p>
            <a:endParaRPr lang="en-US" altLang="zh-CN" dirty="0"/>
          </a:p>
          <a:p>
            <a:r>
              <a:rPr lang="en-US" altLang="zh-CN" dirty="0" smtClean="0"/>
              <a:t>Feed-backward models</a:t>
            </a:r>
          </a:p>
          <a:p>
            <a:endParaRPr lang="en-US" altLang="zh-CN" dirty="0"/>
          </a:p>
          <a:p>
            <a:r>
              <a:rPr lang="en-US" altLang="zh-CN" dirty="0" smtClean="0"/>
              <a:t>Additional user layer on top of the document layer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Model optimization: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8" y="2390639"/>
            <a:ext cx="2253818" cy="404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28" y="3360465"/>
            <a:ext cx="2272426" cy="401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428" y="4645682"/>
            <a:ext cx="2671090" cy="396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428" y="6037127"/>
            <a:ext cx="3086100" cy="70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739" y="5988186"/>
            <a:ext cx="3181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Movie genre classification</a:t>
            </a:r>
          </a:p>
          <a:p>
            <a:pPr lvl="1"/>
            <a:r>
              <a:rPr lang="en-US" altLang="zh-CN" dirty="0" smtClean="0"/>
              <a:t>View movies as documents</a:t>
            </a:r>
          </a:p>
          <a:p>
            <a:pPr lvl="1"/>
            <a:r>
              <a:rPr lang="en-US" altLang="zh-CN" dirty="0" smtClean="0"/>
              <a:t>Remove low-rated movies</a:t>
            </a:r>
          </a:p>
          <a:p>
            <a:pPr lvl="1"/>
            <a:r>
              <a:rPr lang="en-US" altLang="zh-CN" dirty="0" smtClean="0"/>
              <a:t>Order them in a sequence according to the timestamp of the rating</a:t>
            </a:r>
          </a:p>
          <a:p>
            <a:pPr lvl="1"/>
            <a:r>
              <a:rPr lang="en-US" altLang="zh-CN" dirty="0" smtClean="0"/>
              <a:t>SVM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23" y="3887017"/>
            <a:ext cx="10991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Large-scale 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Keyword suggestion</a:t>
            </a:r>
          </a:p>
          <a:p>
            <a:r>
              <a:rPr lang="en-US" altLang="zh-CN" dirty="0" smtClean="0"/>
              <a:t>Document retrieval</a:t>
            </a:r>
          </a:p>
          <a:p>
            <a:r>
              <a:rPr lang="en-US" altLang="zh-CN" dirty="0" smtClean="0"/>
              <a:t>Document tag recommendation</a:t>
            </a:r>
          </a:p>
          <a:p>
            <a:r>
              <a:rPr lang="en-US" altLang="zh-CN" dirty="0" smtClean="0"/>
              <a:t>Document recommendation</a:t>
            </a:r>
          </a:p>
          <a:p>
            <a:r>
              <a:rPr lang="en-US" altLang="zh-CN" dirty="0" smtClean="0"/>
              <a:t>News topic classification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87545"/>
            <a:ext cx="9489233" cy="3859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47" y="4420098"/>
            <a:ext cx="5457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579</Words>
  <Application>Microsoft Macintosh PowerPoint</Application>
  <PresentationFormat>宽屏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宋体</vt:lpstr>
      <vt:lpstr>Arial</vt:lpstr>
      <vt:lpstr>Office 主题</vt:lpstr>
      <vt:lpstr>WWW15:Hierachical Neural Language Models for Joint Representation of Streaming Documents and their content</vt:lpstr>
      <vt:lpstr>Review: Neural language models</vt:lpstr>
      <vt:lpstr>Review: Continuous bag-of-words</vt:lpstr>
      <vt:lpstr>Review: Skip-gram model</vt:lpstr>
      <vt:lpstr>Hierarchical Language Model</vt:lpstr>
      <vt:lpstr>Model architecture</vt:lpstr>
      <vt:lpstr>Variants of the model</vt:lpstr>
      <vt:lpstr>Experiments</vt:lpstr>
      <vt:lpstr>Large-scale document representation</vt:lpstr>
      <vt:lpstr>PTE:Predictive Text Embedding through large-scale heterogeneous Text Networks</vt:lpstr>
      <vt:lpstr>Problem Definition</vt:lpstr>
      <vt:lpstr>Heterogeneous Network</vt:lpstr>
      <vt:lpstr>Bipartite Network Embedding</vt:lpstr>
      <vt:lpstr>Heterogenous Text Network Embedding</vt:lpstr>
      <vt:lpstr>Heterogenous Text Network Embedding</vt:lpstr>
      <vt:lpstr>Heterogenous Text Network Embedding</vt:lpstr>
      <vt:lpstr>Experiments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WWW15:Hierachical Neural Language Models for Joint Representation of Streaming Documents and their content</dc:title>
  <dc:creator>Feifan Fan</dc:creator>
  <cp:lastModifiedBy>Feifan Fan</cp:lastModifiedBy>
  <cp:revision>36</cp:revision>
  <dcterms:created xsi:type="dcterms:W3CDTF">2015-06-09T13:58:28Z</dcterms:created>
  <dcterms:modified xsi:type="dcterms:W3CDTF">2015-06-10T11:35:16Z</dcterms:modified>
</cp:coreProperties>
</file>