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75" autoAdjust="0"/>
  </p:normalViewPr>
  <p:slideViewPr>
    <p:cSldViewPr snapToGrid="0">
      <p:cViewPr varScale="1">
        <p:scale>
          <a:sx n="80" d="100"/>
          <a:sy n="80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6C829-3DB2-446F-A4BD-21D1F883A5E9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F2D81-02B7-4BED-9940-753D8A98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月的一篇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，这个模型的提出本来是用来解决</a:t>
            </a:r>
            <a:r>
              <a:rPr lang="en-US" altLang="zh-CN" dirty="0" smtClean="0"/>
              <a:t>machine translation</a:t>
            </a:r>
            <a:r>
              <a:rPr lang="zh-CN" altLang="en-US" dirty="0" smtClean="0"/>
              <a:t>的问题。而机器翻译与人机对话都是</a:t>
            </a:r>
            <a:r>
              <a:rPr lang="en-US" altLang="zh-CN" dirty="0" smtClean="0"/>
              <a:t>sequence to sequence</a:t>
            </a:r>
            <a:r>
              <a:rPr lang="zh-CN" altLang="en-US" dirty="0" smtClean="0"/>
              <a:t>的问题。所以在后面我们会看到，很多在机器翻译上取得良好效果的方法会被直接应用到人机对话中。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两层</a:t>
            </a:r>
            <a:r>
              <a:rPr lang="en-US" altLang="zh-CN" dirty="0" smtClean="0"/>
              <a:t>RNN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x…</a:t>
            </a:r>
            <a:r>
              <a:rPr lang="zh-CN" altLang="en-US" dirty="0" smtClean="0"/>
              <a:t>代表输入的句子，长度为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y…</a:t>
            </a:r>
            <a:r>
              <a:rPr lang="zh-CN" altLang="en-US" dirty="0" smtClean="0"/>
              <a:t>代表输出的句子，长度为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Encoder</a:t>
            </a:r>
            <a:r>
              <a:rPr lang="zh-CN" altLang="en-US" dirty="0" smtClean="0"/>
              <a:t>层没什么特别的，将一个长度不定的输入句子转换为长度固定的向量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Decoder</a:t>
            </a:r>
            <a:r>
              <a:rPr lang="zh-CN" altLang="en-US" dirty="0" smtClean="0"/>
              <a:t>层的计算有些复杂，每一个隐含层依赖于三个输入，每一个输出层也依赖于三个输出。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同时训练，调参使得</a:t>
            </a:r>
            <a:r>
              <a:rPr lang="en-US" altLang="zh-CN" dirty="0" smtClean="0"/>
              <a:t>language model</a:t>
            </a:r>
            <a:r>
              <a:rPr lang="zh-CN" altLang="en-US" dirty="0" smtClean="0"/>
              <a:t>的概率最大。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2D81-02B7-4BED-9940-753D8A9839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月，华为的诺亚实验室发表了一篇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，首次将刚才提到的</a:t>
            </a:r>
            <a:r>
              <a:rPr lang="en-US" altLang="zh-CN" dirty="0" smtClean="0"/>
              <a:t>encoder-decoder</a:t>
            </a:r>
            <a:r>
              <a:rPr lang="zh-CN" altLang="en-US" dirty="0" smtClean="0"/>
              <a:t>模型应用在</a:t>
            </a:r>
            <a:r>
              <a:rPr lang="en-US" altLang="zh-CN" dirty="0" smtClean="0"/>
              <a:t>short text conversation</a:t>
            </a:r>
            <a:r>
              <a:rPr lang="en-US" altLang="zh-CN" baseline="0" dirty="0" smtClean="0"/>
              <a:t> model</a:t>
            </a:r>
            <a:r>
              <a:rPr lang="zh-CN" altLang="en-US" baseline="0" dirty="0" smtClean="0"/>
              <a:t>上。（解释什么是</a:t>
            </a:r>
            <a:r>
              <a:rPr lang="en-US" altLang="zh-CN" baseline="0" dirty="0" smtClean="0"/>
              <a:t>STC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zh-CN" altLang="en-US" baseline="0" dirty="0" smtClean="0"/>
              <a:t>存在的问题，把整句话的信息都用一个长度固定的向量表示，如果维度不够大，很可能会丢失一些重要的信息。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2D81-02B7-4BED-9940-753D8A9839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针对这个问题，有人提出了一种改进的方法。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不再将整句话只转换为一个向量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，而是在产生目标句子的每一次迭代中都重新计算一遍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，并且将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作为一个参数用于产生输出。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h(j)</a:t>
            </a:r>
            <a:r>
              <a:rPr lang="zh-CN" altLang="en-US" dirty="0" smtClean="0"/>
              <a:t>对应输入句子的第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个符号的信息，</a:t>
            </a:r>
            <a:r>
              <a:rPr lang="en-US" altLang="zh-CN" dirty="0" smtClean="0"/>
              <a:t>s(i-1)</a:t>
            </a:r>
            <a:r>
              <a:rPr lang="zh-CN" altLang="en-US" dirty="0" smtClean="0"/>
              <a:t>表示用于输出句子第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个符号的隐藏状态，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表示这两个位置之间的相关性。</a:t>
            </a:r>
            <a:endParaRPr lang="en-US" altLang="zh-CN" dirty="0" smtClean="0"/>
          </a:p>
          <a:p>
            <a:r>
              <a:rPr lang="zh-CN" altLang="en-US" dirty="0" smtClean="0"/>
              <a:t>阿尔法就是一个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函数计算每一个</a:t>
            </a:r>
            <a:r>
              <a:rPr lang="en-US" altLang="zh-CN" dirty="0" smtClean="0"/>
              <a:t>h</a:t>
            </a:r>
            <a:r>
              <a:rPr lang="zh-CN" altLang="en-US" dirty="0" smtClean="0"/>
              <a:t>对应的权值。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则是将所有的输入加权加和。由于在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的计算过程中考虑到了输入与输出的对齐关系，所以</a:t>
            </a:r>
            <a:r>
              <a:rPr lang="en-US" altLang="zh-CN" dirty="0" smtClean="0"/>
              <a:t>c</a:t>
            </a:r>
            <a:r>
              <a:rPr lang="zh-CN" altLang="en-US" dirty="0" smtClean="0"/>
              <a:t>能表示出输出句子产生一个新的符号时应该</a:t>
            </a:r>
            <a:r>
              <a:rPr lang="en-US" altLang="zh-CN" dirty="0" smtClean="0"/>
              <a:t>focus on</a:t>
            </a:r>
            <a:r>
              <a:rPr lang="zh-CN" altLang="en-US" dirty="0" smtClean="0"/>
              <a:t>输入句子的某一个部分。这就相当于在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中引入了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的机制。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同时这篇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端 </a:t>
            </a:r>
            <a:r>
              <a:rPr lang="en-US" altLang="zh-CN" dirty="0" smtClean="0"/>
              <a:t>h </a:t>
            </a:r>
            <a:r>
              <a:rPr lang="zh-CN" altLang="en-US" dirty="0" smtClean="0"/>
              <a:t>的计算中采用了一种小</a:t>
            </a:r>
            <a:r>
              <a:rPr lang="en-US" altLang="zh-CN" dirty="0" smtClean="0"/>
              <a:t>trick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天生的具备前向相关性，假如我们正着算一次，句子倒序输入反着再算一次，那么每个位置对应的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就既具备了前向的信息，又具备了后向的信息。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2D81-02B7-4BED-9940-753D8A9839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2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回到人机对话上来，还是刚才那篇诺亚实验室的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，针对刚才提出的改进方法提出了另一种回答产生模型。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这里边</a:t>
            </a:r>
            <a:r>
              <a:rPr lang="zh-CN" altLang="en-US" dirty="0" smtClean="0"/>
              <a:t>产生目标句子的每一次迭代中都重新计算一遍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attention signal</a:t>
            </a:r>
            <a:r>
              <a:rPr lang="zh-CN" altLang="en-US" dirty="0" smtClean="0"/>
              <a:t>的引入，刚才都已经介绍过了。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2D81-02B7-4BED-9940-753D8A9839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NRM</a:t>
            </a:r>
            <a:r>
              <a:rPr lang="zh-CN" altLang="en-US" dirty="0" smtClean="0"/>
              <a:t>可以概括整句话的信息，而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NRM</a:t>
            </a:r>
            <a:r>
              <a:rPr lang="zh-CN" altLang="en-US" dirty="0" smtClean="0"/>
              <a:t>则使得在产生句子的过程中关注原句子的某一部分。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这篇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提出各取所长，来一个混合的</a:t>
            </a:r>
            <a:r>
              <a:rPr lang="en-US" altLang="zh-CN" dirty="0" smtClean="0"/>
              <a:t>NRM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所做的操作就是每一次迭代在计算新的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的时候把整个句子的全局</a:t>
            </a:r>
            <a:r>
              <a:rPr lang="en-US" altLang="zh-CN" dirty="0" smtClean="0"/>
              <a:t>c</a:t>
            </a:r>
            <a:r>
              <a:rPr lang="zh-CN" altLang="en-US" dirty="0" smtClean="0"/>
              <a:t>也考虑进来，参加权值的计算和最后的加和。在实验结果上可以看到有轻微的提升。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2D81-02B7-4BED-9940-753D8A9839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33BC-4F0E-4ECF-B50E-00C1163E1F35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814E-F6D7-4064-9B45-5CC94D7B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9"/>
            <a:ext cx="12192000" cy="6851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356077"/>
            <a:ext cx="1053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Active responding machine</a:t>
            </a:r>
            <a:endParaRPr lang="en-US" sz="7200" dirty="0">
              <a:solidFill>
                <a:srgbClr val="CCFFFF"/>
              </a:solidFill>
              <a:latin typeface="HelveticaNeue LT 45 Light" panose="020B04040200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4629" y="566890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</a:t>
            </a:r>
            <a:r>
              <a:rPr lang="en-US" sz="16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21, 2015</a:t>
            </a:r>
            <a:endParaRPr lang="en-US" sz="1600" dirty="0" smtClean="0">
              <a:solidFill>
                <a:srgbClr val="CCE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912" y="5101770"/>
            <a:ext cx="43690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zh-CN" sz="16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 Mining and Enterprise Intelligence Group</a:t>
            </a:r>
            <a:endParaRPr lang="en-US" sz="1600" dirty="0" smtClean="0">
              <a:solidFill>
                <a:srgbClr val="CCE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4102" y="5645456"/>
            <a:ext cx="23312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altLang="zh-CN" sz="16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icrosoft Research Asia</a:t>
            </a:r>
            <a:endParaRPr lang="en-US" sz="1600" dirty="0" smtClean="0">
              <a:solidFill>
                <a:srgbClr val="CCE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912" y="5349610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1700" spc="100" dirty="0" smtClean="0">
                <a:solidFill>
                  <a:srgbClr val="CCEC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微软亚洲研究院 数据挖掘与企业智能组</a:t>
            </a:r>
            <a:endParaRPr lang="en-US" kern="1700" spc="100" dirty="0">
              <a:solidFill>
                <a:srgbClr val="CCEC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93327" y="5717323"/>
            <a:ext cx="4" cy="23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9"/>
            <a:ext cx="12192000" cy="6851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901" y="378296"/>
            <a:ext cx="574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OVERVIEW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srgbClr val="CCECFF"/>
              </a:solidFill>
              <a:latin typeface="Segoe UI" panose="020B0502040204020203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8069" y="6523702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CEC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微软亚洲研究</a:t>
            </a:r>
            <a:r>
              <a:rPr lang="zh-CN" altLang="en-US" sz="1200" dirty="0" smtClean="0">
                <a:solidFill>
                  <a:srgbClr val="CCEC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院  数据挖掘与企业智能组</a:t>
            </a:r>
            <a:endParaRPr lang="en-US" sz="1200" dirty="0">
              <a:solidFill>
                <a:srgbClr val="CCEC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58604" y="6492924"/>
            <a:ext cx="385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CEC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Data Mining and Enterprise Intelligence Group</a:t>
            </a:r>
            <a:endParaRPr lang="en-US" sz="1400" dirty="0">
              <a:solidFill>
                <a:srgbClr val="CCECFF"/>
              </a:solidFill>
              <a:latin typeface="Segoe UI" panose="020B0502040204020203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79416"/>
              </p:ext>
            </p:extLst>
          </p:nvPr>
        </p:nvGraphicFramePr>
        <p:xfrm>
          <a:off x="0" y="1654765"/>
          <a:ext cx="12192000" cy="39386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/>
                <a:gridCol w="1504950"/>
                <a:gridCol w="2774012"/>
                <a:gridCol w="5093638"/>
              </a:tblGrid>
              <a:tr h="861352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Academic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2718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General chit-chat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XiaoIce</a:t>
                      </a:r>
                      <a:endParaRPr lang="en-US" dirty="0" smtClean="0"/>
                    </a:p>
                    <a:p>
                      <a:r>
                        <a:rPr lang="zh-CN" altLang="en-US" dirty="0" smtClean="0"/>
                        <a:t>小黄鸡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Retrieval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/>
                        <a:t>Based on SMT</a:t>
                      </a:r>
                    </a:p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RNN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 smtClean="0"/>
                        <a:t>不一定能明确地解决问题</a:t>
                      </a:r>
                      <a:endParaRPr lang="en-US" altLang="zh-CN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 smtClean="0"/>
                        <a:t>每次给出的答案缺乏一致性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61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Informational dialogue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transactional dialogue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Siri</a:t>
                      </a:r>
                    </a:p>
                    <a:p>
                      <a:r>
                        <a:rPr lang="en-US" dirty="0" smtClean="0"/>
                        <a:t>Cortana</a:t>
                      </a:r>
                    </a:p>
                    <a:p>
                      <a:r>
                        <a:rPr lang="en-US" dirty="0" smtClean="0"/>
                        <a:t>Facebook M</a:t>
                      </a:r>
                    </a:p>
                    <a:p>
                      <a:r>
                        <a:rPr lang="en-US" dirty="0" err="1" smtClean="0"/>
                        <a:t>Duer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KBQA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难以形成连贯的对话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一旦所需的</a:t>
                      </a:r>
                      <a:r>
                        <a:rPr lang="en-US" altLang="zh-CN" dirty="0" smtClean="0"/>
                        <a:t>feature</a:t>
                      </a:r>
                      <a:r>
                        <a:rPr lang="zh-CN" altLang="en-US" dirty="0" smtClean="0"/>
                        <a:t>不全，很难得到正确的答案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613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What’s more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6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12341"/>
          </a:xfrm>
        </p:spPr>
        <p:txBody>
          <a:bodyPr/>
          <a:lstStyle/>
          <a:p>
            <a:r>
              <a:rPr lang="en-US" dirty="0" smtClean="0"/>
              <a:t>RNN Model</a:t>
            </a:r>
            <a:endParaRPr lang="en-US" dirty="0"/>
          </a:p>
        </p:txBody>
      </p:sp>
      <p:pic>
        <p:nvPicPr>
          <p:cNvPr id="4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82" y="1883173"/>
            <a:ext cx="8530835" cy="22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4440299"/>
            <a:ext cx="234315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450" y="5097524"/>
            <a:ext cx="4486275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24" y="6010275"/>
            <a:ext cx="30575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Encoder-Decoder RNN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90662" y="2105819"/>
            <a:ext cx="3876675" cy="37909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Encoder: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Decoder: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Train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51" y="2274261"/>
            <a:ext cx="234315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430" y="3380122"/>
            <a:ext cx="2505075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854" y="4100220"/>
            <a:ext cx="4086225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7430" y="5304423"/>
            <a:ext cx="2895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lobal Neural Responding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52887" y="1690688"/>
            <a:ext cx="4086225" cy="29527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5329989"/>
            <a:ext cx="12191999" cy="12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vectorial</a:t>
            </a:r>
            <a:r>
              <a:rPr lang="en-US" dirty="0" smtClean="0"/>
              <a:t> summarization of entire is hard to obtain all information and may lose some important details for responding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Encoder-Decoder RNN </a:t>
            </a:r>
            <a:r>
              <a:rPr lang="en-US" altLang="zh-CN" dirty="0" smtClean="0"/>
              <a:t>improvement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3876675" cy="3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11" y="1690688"/>
            <a:ext cx="3895725" cy="5099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0211" y="1828800"/>
            <a:ext cx="3753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Encoder: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Decoder: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47" y="2256056"/>
            <a:ext cx="217170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818" y="2719388"/>
            <a:ext cx="3009900" cy="86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018" y="3611345"/>
            <a:ext cx="2095500" cy="1009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1843" y="5364034"/>
            <a:ext cx="2609850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0211" y="5908700"/>
            <a:ext cx="42291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local</a:t>
            </a:r>
            <a:r>
              <a:rPr lang="en-US" altLang="zh-CN" dirty="0" smtClean="0"/>
              <a:t> Neural Responding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562" y="1690688"/>
            <a:ext cx="39528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hybrid Neural Responding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2527" y="1553298"/>
            <a:ext cx="5926945" cy="46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9"/>
            <a:ext cx="12192000" cy="68517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40165" y="2506362"/>
            <a:ext cx="5746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endParaRPr lang="en-US" sz="6000" dirty="0">
              <a:solidFill>
                <a:srgbClr val="CCE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8209" y="3558824"/>
            <a:ext cx="223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 21, </a:t>
            </a:r>
            <a:r>
              <a:rPr lang="en-US" sz="2400" dirty="0" smtClean="0">
                <a:solidFill>
                  <a:srgbClr val="CCE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  <a:endParaRPr lang="en-US" sz="2400" dirty="0">
              <a:solidFill>
                <a:srgbClr val="CCE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8069" y="6523702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CEC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微软亚洲研究</a:t>
            </a:r>
            <a:r>
              <a:rPr lang="zh-CN" altLang="en-US" sz="1200" dirty="0" smtClean="0">
                <a:solidFill>
                  <a:srgbClr val="CCEC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院  数据挖掘与企业智能组</a:t>
            </a:r>
            <a:endParaRPr lang="en-US" sz="1200" dirty="0">
              <a:solidFill>
                <a:srgbClr val="CCEC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58604" y="6492924"/>
            <a:ext cx="385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CEC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Data Mining and Enterprise Intelligence Group</a:t>
            </a:r>
            <a:endParaRPr lang="en-US" sz="1400" dirty="0">
              <a:solidFill>
                <a:srgbClr val="CCECFF"/>
              </a:solidFill>
              <a:latin typeface="Segoe UI" panose="020B0502040204020203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1084</Words>
  <Application>Microsoft Office PowerPoint</Application>
  <PresentationFormat>Widescreen</PresentationFormat>
  <Paragraphs>93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HelveticaNeue LT 45 Light</vt:lpstr>
      <vt:lpstr>Microsoft YaHei UI</vt:lpstr>
      <vt:lpstr>宋体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RNN Model</vt:lpstr>
      <vt:lpstr>Encoder-Decoder RNN</vt:lpstr>
      <vt:lpstr>global Neural Responding Machine</vt:lpstr>
      <vt:lpstr>Encoder-Decoder RNN improvement</vt:lpstr>
      <vt:lpstr>local Neural Responding Machine</vt:lpstr>
      <vt:lpstr>hybrid Neural Responding Machine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Li (MSR Student-Person Consulting)</dc:creator>
  <cp:lastModifiedBy>Liang Li (MSR Student-Person Consulting)</cp:lastModifiedBy>
  <cp:revision>48</cp:revision>
  <dcterms:created xsi:type="dcterms:W3CDTF">2015-12-20T06:53:14Z</dcterms:created>
  <dcterms:modified xsi:type="dcterms:W3CDTF">2015-12-20T09:38:36Z</dcterms:modified>
</cp:coreProperties>
</file>