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6"/>
  </p:notesMasterIdLst>
  <p:sldIdLst>
    <p:sldId id="313" r:id="rId2"/>
    <p:sldId id="319" r:id="rId3"/>
    <p:sldId id="321" r:id="rId4"/>
    <p:sldId id="320" r:id="rId5"/>
    <p:sldId id="326" r:id="rId6"/>
    <p:sldId id="350" r:id="rId7"/>
    <p:sldId id="322" r:id="rId8"/>
    <p:sldId id="327" r:id="rId9"/>
    <p:sldId id="328" r:id="rId10"/>
    <p:sldId id="323" r:id="rId11"/>
    <p:sldId id="331" r:id="rId12"/>
    <p:sldId id="332" r:id="rId13"/>
    <p:sldId id="330" r:id="rId14"/>
    <p:sldId id="333" r:id="rId15"/>
    <p:sldId id="336" r:id="rId16"/>
    <p:sldId id="337" r:id="rId17"/>
    <p:sldId id="338" r:id="rId18"/>
    <p:sldId id="335" r:id="rId19"/>
    <p:sldId id="334" r:id="rId20"/>
    <p:sldId id="339" r:id="rId21"/>
    <p:sldId id="342" r:id="rId22"/>
    <p:sldId id="340" r:id="rId23"/>
    <p:sldId id="341" r:id="rId24"/>
    <p:sldId id="344" r:id="rId25"/>
    <p:sldId id="345" r:id="rId26"/>
    <p:sldId id="324" r:id="rId27"/>
    <p:sldId id="346" r:id="rId28"/>
    <p:sldId id="316" r:id="rId29"/>
    <p:sldId id="317" r:id="rId30"/>
    <p:sldId id="348" r:id="rId31"/>
    <p:sldId id="349" r:id="rId32"/>
    <p:sldId id="325" r:id="rId33"/>
    <p:sldId id="347" r:id="rId34"/>
    <p:sldId id="30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71B"/>
    <a:srgbClr val="AF7373"/>
    <a:srgbClr val="891315"/>
    <a:srgbClr val="FFCCCC"/>
    <a:srgbClr val="FBFBFB"/>
    <a:srgbClr val="FFF7E1"/>
    <a:srgbClr val="E5F5FF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21" autoAdjust="0"/>
    <p:restoredTop sz="65988" autoAdjust="0"/>
  </p:normalViewPr>
  <p:slideViewPr>
    <p:cSldViewPr snapToGrid="0">
      <p:cViewPr varScale="1">
        <p:scale>
          <a:sx n="73" d="100"/>
          <a:sy n="73" d="100"/>
        </p:scale>
        <p:origin x="1816" y="184"/>
      </p:cViewPr>
      <p:guideLst>
        <p:guide orient="horz" pos="2160"/>
        <p:guide pos="2903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21A86-1771-4A10-9ABA-40365AF5A372}" type="datetimeFigureOut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75D2A-B267-4DF8-92E2-6F3C971A0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Hi, everyone.</a:t>
            </a:r>
            <a:r>
              <a:rPr lang="en-US" altLang="zh-CN" baseline="0" dirty="0" smtClean="0"/>
              <a:t> My name is Lv Chao, I come from Peking University.</a:t>
            </a:r>
          </a:p>
          <a:p>
            <a:r>
              <a:rPr lang="en-US" altLang="zh-CN" baseline="0" dirty="0" smtClean="0"/>
              <a:t>Today my report title is Knowledge-based Query Expansion in Real-Time Microblog Search.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95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Then, let’s focus on our proposed approach.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6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that a query Q is obtained as a sample from a generative model theta Q,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document D is generated by model theta D.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relevance score of D with respect to Q can be computed by the following negative KL-divergence function.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4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By interpolate the freebase knowledge query model theta fb with the original query model theta Q,</a:t>
            </a:r>
          </a:p>
          <a:p>
            <a:pPr marL="0" indent="0">
              <a:buNone/>
            </a:pPr>
            <a:r>
              <a:rPr lang="en-US" altLang="zh-CN" baseline="0" dirty="0" smtClean="0"/>
              <a:t>the query will become more comprehensible.</a:t>
            </a:r>
          </a:p>
          <a:p>
            <a:pPr marL="0" indent="0">
              <a:buNone/>
            </a:pPr>
            <a:r>
              <a:rPr lang="en-US" altLang="zh-CN" baseline="0" dirty="0" smtClean="0"/>
              <a:t>The parameter alpha controls the influence of the freebase knowledge query.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6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generation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knowledge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three parts.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2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The first part is concept match.</a:t>
            </a:r>
          </a:p>
          <a:p>
            <a:pPr marL="0" indent="0">
              <a:buNone/>
            </a:pPr>
            <a:r>
              <a:rPr lang="en-US" altLang="zh-CN" baseline="0" dirty="0" smtClean="0"/>
              <a:t>Let’s take query “Mila </a:t>
            </a:r>
            <a:r>
              <a:rPr lang="en-US" altLang="zh-CN" baseline="0" dirty="0" err="1" smtClean="0"/>
              <a:t>Kunis</a:t>
            </a:r>
            <a:r>
              <a:rPr lang="en-US" altLang="zh-CN" baseline="0" dirty="0" smtClean="0"/>
              <a:t> in Oz </a:t>
            </a:r>
            <a:r>
              <a:rPr lang="en-US" altLang="zh-CN" baseline="0" dirty="0" err="1" smtClean="0"/>
              <a:t>Movie”for</a:t>
            </a:r>
            <a:r>
              <a:rPr lang="en-US" altLang="zh-CN" baseline="0" dirty="0" smtClean="0"/>
              <a:t> example.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3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We detect all noun phrase from the query first.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3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Then we use the maximum match algorithm to find corresponding concept for each noun phrase.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20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 in Freebase may be involved in several domains, such as TV, book and Award.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searching microblog about an concept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a specific time period,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usually focus on one specific domain of that concept.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aside from the common domain, we only use Freebase knowledge from one specific domain.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5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So we sort other domain based on 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KL-divergence </a:t>
            </a:r>
            <a:r>
              <a:rPr lang="en-US" altLang="zh-CN" baseline="0" dirty="0" smtClean="0"/>
              <a:t>between domain language model and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pseudo-relevance documents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model.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Then we use the common domain and top-1 related domain for term selection.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4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I will introduce our work from five parts.</a:t>
            </a:r>
          </a:p>
          <a:p>
            <a:pPr marL="0" indent="0">
              <a:buNone/>
            </a:pPr>
            <a:r>
              <a:rPr lang="en-US" altLang="zh-CN" baseline="0" dirty="0" smtClean="0"/>
              <a:t>First I will introduce the motivation and related work.</a:t>
            </a:r>
          </a:p>
          <a:p>
            <a:pPr marL="0" indent="0">
              <a:buNone/>
            </a:pPr>
            <a:r>
              <a:rPr lang="en-US" altLang="zh-CN" baseline="0" dirty="0" smtClean="0"/>
              <a:t>Then I will discuss our approach and experiment detailedly.</a:t>
            </a:r>
          </a:p>
          <a:p>
            <a:pPr marL="0" indent="0">
              <a:buNone/>
            </a:pPr>
            <a:r>
              <a:rPr lang="en-US" altLang="zh-CN" baseline="0" dirty="0" smtClean="0"/>
              <a:t>In the last, I will conclude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0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For each domain, words in meta type 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brief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important.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directly.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sorted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top-n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selected.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51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contains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three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68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document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prior,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frequency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likelihood.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77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replace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document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punishment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0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reflect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relevance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recency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time.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Until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now,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freebase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model,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original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47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knowledge query environment, we believe the information need is more understandable.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 mixture model</a:t>
            </a: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widely used in microblog retrieval.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37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Then,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experiment.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24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employ 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our experiment,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which are published by TREC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Microblog Track using a streaming API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namely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TREC11,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TREC12,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TREC13.</a:t>
            </a:r>
            <a:endParaRPr lang="zh-CN" altLang="en-US" baseline="0" dirty="0" smtClean="0"/>
          </a:p>
          <a:p>
            <a:endParaRPr lang="zh-CN" altLang="en-US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15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We use Mean Average Precision and Precision at N as the main metrics which are the official main metrics in TREC Microblog Track.</a:t>
            </a:r>
            <a:endParaRPr lang="zh-CN" altLang="en-US" baseline="0" dirty="0" smtClean="0"/>
          </a:p>
          <a:p>
            <a:r>
              <a:rPr lang="en-US" altLang="zh-CN" baseline="0" dirty="0" smtClean="0"/>
              <a:t>Five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created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effectiveness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proposed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method.</a:t>
            </a:r>
            <a:endParaRPr lang="zh-CN" altLang="en-US" baseline="0" dirty="0" smtClean="0"/>
          </a:p>
          <a:p>
            <a:endParaRPr lang="zh-CN" altLang="en-US" baseline="0" dirty="0" smtClean="0"/>
          </a:p>
          <a:p>
            <a:r>
              <a:rPr lang="en-US" altLang="zh-CN" baseline="0" dirty="0" err="1" smtClean="0"/>
              <a:t>SimpleKL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expansion.</a:t>
            </a:r>
            <a:endParaRPr lang="zh-CN" altLang="en-US" baseline="0" dirty="0" smtClean="0"/>
          </a:p>
          <a:p>
            <a:r>
              <a:rPr lang="en-US" altLang="zh-CN" baseline="0" dirty="0" smtClean="0"/>
              <a:t>QESMM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expansion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mixture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model.</a:t>
            </a:r>
            <a:endParaRPr lang="zh-CN" altLang="en-US" baseline="0" dirty="0" smtClean="0"/>
          </a:p>
          <a:p>
            <a:r>
              <a:rPr lang="en-US" altLang="zh-CN" baseline="0" dirty="0" smtClean="0"/>
              <a:t>RTRM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expansion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Issue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mixture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secondly.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QEFB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expansion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Freebase.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QEFB+SMM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expansion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Freebase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mixture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secondly.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28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table shows the MAP and P@30 performances of different methods.</a:t>
            </a:r>
            <a:endParaRPr lang="zh-CN" altLang="en-US" baseline="0" dirty="0" smtClean="0"/>
          </a:p>
          <a:p>
            <a:r>
              <a:rPr lang="en-US" altLang="zh-CN" baseline="0" dirty="0" smtClean="0"/>
              <a:t>The best performances are marked in bold typeface.</a:t>
            </a:r>
          </a:p>
          <a:p>
            <a:pPr marL="0" indent="0">
              <a:buNone/>
            </a:pPr>
            <a:r>
              <a:rPr lang="en-US" altLang="zh-CN" baseline="0" dirty="0" smtClean="0"/>
              <a:t>The results indicates that QEFB can get purer concept-associated topic terms and thus leads to higher precision in top retrieved results.</a:t>
            </a:r>
          </a:p>
          <a:p>
            <a:pPr marL="0" indent="0">
              <a:buNone/>
            </a:pPr>
            <a:r>
              <a:rPr lang="en-US" altLang="zh-CN" baseline="0" dirty="0" smtClean="0"/>
              <a:t>We can further improve the retrieval performance by combining simple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mixture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 as second-stage query expansion.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We can find that when incorporating with simple mixture model,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our proposed method QEFEM+SMM also performs better than the other two-stage query expansion methods.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7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Now, </a:t>
            </a:r>
            <a:r>
              <a:rPr lang="en-US" altLang="zh-CN" baseline="0" dirty="0" smtClean="0"/>
              <a:t>motivation</a:t>
            </a:r>
            <a:r>
              <a:rPr lang="en-US" altLang="zh-CN" baseline="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 the robustness of the parameter settings in knowledge-based query expansion method.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baseline="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 shows the MAP and P@30 scores of all the models for different K and fixed N = 100.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means 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candidate terms.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that though QEFB is not better than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QEManualFB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performance gap between them is not large, which verifies the effectiveness of our concept match algorithm.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QEFB is consistently better than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QEWiki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proves the importance of the structured information in Freebase. Moreover, when K is set around 10, QEFB can get its best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 performance.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fix the term number K to 10 and change the PRD number N.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observe that when N is larger than 100, the performance changes slightly.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means that top 100 pseudo-relevance documents can provide enough information.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84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we first expand the query with freebase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query,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further expand the updated query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simple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fixture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first-stage query expansion is controlled by alpha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second-stage expansion is controlled by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figures,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0.9,</a:t>
            </a:r>
            <a:endParaRPr lang="zh-CN" alt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00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In the last, we come to conclude our work.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14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using knowledge-based query expansion to solve the vocabulary mismatch problem in microblog search.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knowledge terms derived from the Freebase, the query can be more comprehensible and thus more relevant documents can be retrieved.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Moreover, we incorporate the temporal evidence into query representation.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the proposed method favors recent tweets which satisfy the real-time information nee.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thorough evaluation, using two standard TREC collections, demonstrates the effectiveness of the proposed method.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36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That’s</a:t>
            </a:r>
            <a:r>
              <a:rPr lang="en-US" altLang="zh-CN" baseline="0" dirty="0" smtClean="0"/>
              <a:t> all, thank you very much.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2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With the rapid</a:t>
            </a:r>
            <a:r>
              <a:rPr lang="en-US" altLang="zh-CN" baseline="0" dirty="0" smtClean="0"/>
              <a:t> growth of microblog, more and more users post tweets on the internet,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and they tend to search tweets for some specific topics they care.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Hence improving the </a:t>
            </a:r>
            <a:r>
              <a:rPr lang="en-US" altLang="zh-CN" baseline="0" dirty="0" smtClean="0"/>
              <a:t>microblog </a:t>
            </a:r>
            <a:r>
              <a:rPr lang="en-US" altLang="zh-CN" baseline="0" dirty="0" smtClean="0"/>
              <a:t>retrieval performance is very important to enhance the user experience.</a:t>
            </a:r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7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In contrast to </a:t>
            </a:r>
            <a:r>
              <a:rPr lang="en-US" altLang="zh-CN" baseline="0" dirty="0" smtClean="0"/>
              <a:t>traditional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 </a:t>
            </a:r>
            <a:r>
              <a:rPr lang="en-US" altLang="zh-CN" baseline="0" dirty="0" smtClean="0"/>
              <a:t>search, real-time microblog search has to face to the problem of severe vocabulary mismatch.</a:t>
            </a:r>
          </a:p>
          <a:p>
            <a:pPr marL="0" indent="0">
              <a:buNone/>
            </a:pPr>
            <a:r>
              <a:rPr lang="en-US" altLang="zh-CN" baseline="0" dirty="0" smtClean="0"/>
              <a:t>Since the tweets are very short, there is a large risk that query terms fail to match any words in relevant tweets.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6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Besides, real-time search usually indicates the information need concerning something that is happening right now.</a:t>
            </a:r>
          </a:p>
          <a:p>
            <a:pPr marL="0" indent="0">
              <a:buNone/>
            </a:pPr>
            <a:r>
              <a:rPr lang="en-US" altLang="zh-CN" baseline="0" dirty="0" smtClean="0"/>
              <a:t>So, search engine should trade off between the recency and </a:t>
            </a:r>
            <a:r>
              <a:rPr lang="en-US" altLang="zh-CN" baseline="0" dirty="0" smtClean="0"/>
              <a:t>relevance</a:t>
            </a:r>
            <a:r>
              <a:rPr lang="en-US" altLang="zh-CN" baseline="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1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Now we simply introduce the related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3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aseline="0" dirty="0" smtClean="0"/>
              <a:t>Query expansion based on pseudo-relevance feedback is widely used in microblog search to improve the retrieval performance.</a:t>
            </a:r>
          </a:p>
          <a:p>
            <a:pPr marL="0" indent="0">
              <a:buNone/>
            </a:pPr>
            <a:r>
              <a:rPr lang="en-US" altLang="zh-CN" baseline="0" dirty="0" smtClean="0"/>
              <a:t>It is based on an assumption that most of the frequent terms in the pseudo-relevance documents are useful.</a:t>
            </a:r>
          </a:p>
          <a:p>
            <a:pPr marL="0" indent="0">
              <a:buNone/>
            </a:pPr>
            <a:r>
              <a:rPr lang="en-US" altLang="zh-CN" baseline="0" dirty="0" smtClean="0"/>
              <a:t>While that doesn’t always hold in reality.</a:t>
            </a:r>
          </a:p>
          <a:p>
            <a:pPr marL="0" indent="0">
              <a:buNone/>
            </a:pPr>
            <a:r>
              <a:rPr lang="en-US" altLang="zh-CN" baseline="0" dirty="0" smtClean="0"/>
              <a:t>So some work integrated a term classification process to predict the effectiveness of expanded terms.</a:t>
            </a:r>
          </a:p>
          <a:p>
            <a:pPr marL="0" indent="0">
              <a:buNone/>
            </a:pPr>
            <a:r>
              <a:rPr lang="en-US" altLang="zh-CN" baseline="0" dirty="0" smtClean="0"/>
              <a:t>Some other works tried to acquire knowledge from external sources such as wikipedia and freebase. 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works showed that temporal evidence can be incorporated into IR.</a:t>
            </a: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adopted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prior distribution regarding to the recency of documents into language modeling frameworks for retrieval.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Liang proposed a temporal re-ranking component to evaluate the temporal aspects of documents.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Albakour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introduced a decay factor to balance the short-term and long-term interests for a given topic.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75D2A-B267-4DF8-92E2-6F3C971A0A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6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 algn="ctr">
              <a:buNone/>
              <a:defRPr sz="28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04A-A008-41FD-84F7-0BB36D7DCDAB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0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1989-59F1-4882-A7AD-AA73A764BB55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0367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5918-4B91-4499-966D-83E504CC072C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133874" y="938198"/>
            <a:ext cx="8881701" cy="0"/>
          </a:xfrm>
          <a:prstGeom prst="line">
            <a:avLst/>
          </a:prstGeom>
          <a:ln w="28575">
            <a:solidFill>
              <a:srgbClr val="8913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66" y="171450"/>
            <a:ext cx="642255" cy="6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8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F8C-3543-40AF-9E8C-B3A9887F2761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3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B701-3811-437A-8317-2F66E562C39A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5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7555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B98A-11CE-4CB6-94BB-18631B5CA59C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BA5-7575-464B-BAC1-8A077C64CB16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A3C0-73AC-4905-A092-AC41F7E19B93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5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D5EC-1D8E-4FC3-A74C-21FEA4F0B34D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50F-CC07-4418-8820-6727D81620B0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241C2F-5A9E-4581-A4F9-4B2FAABEE8DE}" type="datetime1">
              <a:rPr lang="zh-CN" altLang="en-US" smtClean="0"/>
              <a:t>15/11/25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89DA-7FCA-4975-A449-39F53EEB5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3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矩形 18"/>
          <p:cNvSpPr>
            <a:spLocks noChangeArrowheads="1"/>
          </p:cNvSpPr>
          <p:nvPr/>
        </p:nvSpPr>
        <p:spPr bwMode="auto">
          <a:xfrm>
            <a:off x="0" y="0"/>
            <a:ext cx="9144000" cy="3009240"/>
          </a:xfrm>
          <a:prstGeom prst="rect">
            <a:avLst/>
          </a:prstGeom>
          <a:solidFill>
            <a:srgbClr val="8E171B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ym typeface="Georgia" pitchFamily="18" charset="0"/>
            </a:endParaRPr>
          </a:p>
        </p:txBody>
      </p:sp>
      <p:sp>
        <p:nvSpPr>
          <p:cNvPr id="3085" name="标题 1"/>
          <p:cNvSpPr>
            <a:spLocks noGrp="1" noChangeArrowheads="1"/>
          </p:cNvSpPr>
          <p:nvPr>
            <p:ph type="ctrTitle"/>
          </p:nvPr>
        </p:nvSpPr>
        <p:spPr>
          <a:xfrm>
            <a:off x="4" y="1685884"/>
            <a:ext cx="9143999" cy="1222383"/>
          </a:xfrm>
          <a:ln/>
        </p:spPr>
        <p:txBody>
          <a:bodyPr anchor="b"/>
          <a:lstStyle/>
          <a:p>
            <a:r>
              <a: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Knowledge-based Query Expansion in Real-Time Microblog Search</a:t>
            </a:r>
            <a:endParaRPr lang="zh-CN" altLang="en-US" sz="3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9" name="标题 1"/>
          <p:cNvSpPr>
            <a:spLocks noChangeArrowheads="1"/>
          </p:cNvSpPr>
          <p:nvPr/>
        </p:nvSpPr>
        <p:spPr bwMode="auto">
          <a:xfrm>
            <a:off x="64008" y="4119653"/>
            <a:ext cx="9079992" cy="139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 b="1" dirty="0" smtClean="0">
                <a:solidFill>
                  <a:srgbClr val="8C17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rebuchet MS" pitchFamily="34" charset="0"/>
              </a:rPr>
              <a:t>Chao Lv</a:t>
            </a:r>
            <a:r>
              <a:rPr lang="en-US" altLang="zh-CN" sz="2400" dirty="0" smtClean="0">
                <a:solidFill>
                  <a:srgbClr val="8C17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rebuchet MS" pitchFamily="34" charset="0"/>
              </a:rPr>
              <a:t>,</a:t>
            </a:r>
            <a:r>
              <a:rPr lang="en-US" altLang="zh-CN" sz="2400" b="1" dirty="0" smtClean="0">
                <a:solidFill>
                  <a:srgbClr val="8C17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rebuchet MS" pitchFamily="34" charset="0"/>
              </a:rPr>
              <a:t> </a:t>
            </a:r>
            <a:r>
              <a:rPr lang="en-US" altLang="zh-CN" sz="2400" dirty="0" smtClean="0">
                <a:solidFill>
                  <a:srgbClr val="8C17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rebuchet MS" pitchFamily="34" charset="0"/>
              </a:rPr>
              <a:t>Runwei Qiang, Feifan Fan and Jianwu Yang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8C17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rebuchet MS" pitchFamily="34" charset="0"/>
              </a:rPr>
              <a:t>Peking University</a:t>
            </a:r>
            <a:endParaRPr lang="en-US" sz="2400" dirty="0">
              <a:solidFill>
                <a:srgbClr val="8C171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Trebuchet MS" pitchFamily="34" charset="0"/>
            </a:endParaRPr>
          </a:p>
        </p:txBody>
      </p:sp>
      <p:grpSp>
        <p:nvGrpSpPr>
          <p:cNvPr id="20" name="组合 27"/>
          <p:cNvGrpSpPr>
            <a:grpSpLocks/>
          </p:cNvGrpSpPr>
          <p:nvPr/>
        </p:nvGrpSpPr>
        <p:grpSpPr bwMode="auto">
          <a:xfrm>
            <a:off x="0" y="3084776"/>
            <a:ext cx="9144000" cy="57151"/>
            <a:chOff x="30834" y="1305568"/>
            <a:chExt cx="8816454" cy="66133"/>
          </a:xfrm>
        </p:grpSpPr>
        <p:sp>
          <p:nvSpPr>
            <p:cNvPr id="21" name="矩形 2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8C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8" y="358896"/>
            <a:ext cx="929868" cy="9298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34" y="423392"/>
            <a:ext cx="1927800" cy="7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3616" y="1540702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16" y="2487340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3616" y="3433978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3615" y="4380616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3615" y="5327254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0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3" y="2223405"/>
            <a:ext cx="694372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83606" y="4171951"/>
            <a:ext cx="21691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stimated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model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3606" y="5431740"/>
            <a:ext cx="21691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stimated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model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3462" y="1327759"/>
            <a:ext cx="8492647" cy="5627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a given query </a:t>
            </a:r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document </a:t>
            </a:r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the relevant score function </a:t>
            </a:r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82415" y="5570239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9209" y="4310450"/>
            <a:ext cx="373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70563" y="4734664"/>
            <a:ext cx="876821" cy="8768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-KL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6712" y="4988408"/>
            <a:ext cx="826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2285191" y="4359000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285191" y="5624217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803666" y="5042386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16712">
            <a:off x="5348794" y="4511495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633964">
            <a:off x="5348794" y="5482128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4299" y="4409522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98624" y="5612514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3462" y="1327759"/>
            <a:ext cx="8492647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the help with knowledge from </a:t>
            </a:r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Freebase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estimated query model would be updated.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9224" y="5625104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3462" y="4859662"/>
            <a:ext cx="1211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Freebase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33644" y="4778854"/>
            <a:ext cx="876821" cy="8768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-KL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29793" y="5032598"/>
            <a:ext cx="826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797475" y="4913640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572000" y="5679082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66747" y="5086576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16712">
            <a:off x="6411875" y="4555685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633964">
            <a:off x="6411875" y="5526318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82771" y="3815723"/>
            <a:ext cx="21691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stimated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model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78374" y="3954222"/>
            <a:ext cx="373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1784356" y="4002772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282771" y="4721162"/>
            <a:ext cx="21691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stimated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freebase model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rot="2161427">
            <a:off x="4768766" y="4097927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9417417">
            <a:off x="4768766" y="4901909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2795174"/>
            <a:ext cx="59721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462" y="1327759"/>
            <a:ext cx="849264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Generation of Knowledge Query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94552" y="2163871"/>
            <a:ext cx="235489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 Match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01021" y="3847792"/>
            <a:ext cx="234842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Ranking</a:t>
            </a:r>
          </a:p>
        </p:txBody>
      </p:sp>
      <p:sp>
        <p:nvSpPr>
          <p:cNvPr id="6" name="右箭头 5"/>
          <p:cNvSpPr/>
          <p:nvPr/>
        </p:nvSpPr>
        <p:spPr>
          <a:xfrm rot="5400000">
            <a:off x="4315216" y="3151769"/>
            <a:ext cx="513567" cy="5260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394552" y="5590569"/>
            <a:ext cx="2354892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Selection</a:t>
            </a:r>
          </a:p>
        </p:txBody>
      </p:sp>
      <p:sp>
        <p:nvSpPr>
          <p:cNvPr id="19" name="右箭头 18"/>
          <p:cNvSpPr/>
          <p:nvPr/>
        </p:nvSpPr>
        <p:spPr>
          <a:xfrm rot="5400000">
            <a:off x="4315216" y="4894544"/>
            <a:ext cx="513567" cy="5260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63462" y="1274060"/>
            <a:ext cx="235489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 Match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234" y="5246171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“Mila Kunis in Oz Movie”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0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7943" y="2430047"/>
            <a:ext cx="799816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Noun Phrase Detection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the noun phrase are extracted with rule-based method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63462" y="1274060"/>
            <a:ext cx="235489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 Match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234" y="5246171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“Mila Kunis in Oz Movie”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2161427">
            <a:off x="3531364" y="5667863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633964">
            <a:off x="3529458" y="4934407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42308" y="4727287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Mila Kunis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2307" y="576505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Oz Movie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1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7943" y="2430047"/>
            <a:ext cx="7998166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Noun Phrase Detection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the noun phrase are extracted with rule-based method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Maximum Match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noun phrase,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corresponding concept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63462" y="1274060"/>
            <a:ext cx="235489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 Match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234" y="5246171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“Mila Kunis in Oz Movie”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2161427">
            <a:off x="3531364" y="5667863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633964">
            <a:off x="3529458" y="4934407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42308" y="4727287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Mila Kunis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2307" y="576505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Oz Movie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858197" y="4781265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858197" y="5819033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05632" y="4727287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Mila Kunis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05632" y="5765055"/>
            <a:ext cx="285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 The Wizard of Oz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5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539" y="4911136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Mila Kunis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439" y="1274060"/>
            <a:ext cx="234842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Ranking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51" y="1277450"/>
            <a:ext cx="4162425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9" y="2524391"/>
            <a:ext cx="8296275" cy="85725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 rot="2161427">
            <a:off x="2295720" y="5507000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633964">
            <a:off x="2293814" y="4410686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9814" y="3976914"/>
            <a:ext cx="1306286" cy="478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9814" y="4977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9598" y="5485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9814" y="5995805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Award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6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539" y="4911136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Mila Kunis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439" y="1274060"/>
            <a:ext cx="234842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Ranking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51" y="1277450"/>
            <a:ext cx="4162425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9" y="2524391"/>
            <a:ext cx="8296275" cy="85725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 rot="2161427">
            <a:off x="2295720" y="5507000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633964">
            <a:off x="2293814" y="4410686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9814" y="3976914"/>
            <a:ext cx="1306286" cy="478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9814" y="4977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9598" y="5485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9814" y="5995805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Award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795006" y="5625835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58064" y="5995805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8064" y="4974769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58064" y="5485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Award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90847" y="5892325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539" y="4911136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Mila Kunis ”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439" y="1274060"/>
            <a:ext cx="234842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Ranking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51" y="1277450"/>
            <a:ext cx="4162425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9" y="2524391"/>
            <a:ext cx="8296275" cy="85725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 rot="2161427">
            <a:off x="2295720" y="5507000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633964">
            <a:off x="2293814" y="4410686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9814" y="3976914"/>
            <a:ext cx="1306286" cy="478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9814" y="4977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9598" y="5485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9814" y="5995805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Award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795006" y="5625835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58064" y="5995805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8064" y="4974769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58064" y="5485287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Award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90847" y="5892325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00133" y="4897662"/>
            <a:ext cx="1622148" cy="633186"/>
          </a:xfrm>
          <a:prstGeom prst="ellipse">
            <a:avLst/>
          </a:prstGeom>
          <a:noFill/>
          <a:ln w="38100">
            <a:solidFill>
              <a:srgbClr val="8E1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891667" y="3891249"/>
            <a:ext cx="1622148" cy="633186"/>
          </a:xfrm>
          <a:prstGeom prst="ellipse">
            <a:avLst/>
          </a:prstGeom>
          <a:noFill/>
          <a:ln w="38100">
            <a:solidFill>
              <a:srgbClr val="8E1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598797" y="40843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8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3616" y="1540702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16" y="2487340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3616" y="3433978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3615" y="4380616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3615" y="5327254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0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439" y="1264750"/>
            <a:ext cx="2354892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Selection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981742" y="3799114"/>
            <a:ext cx="1306286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24842" y="2710542"/>
            <a:ext cx="1482058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 type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24842" y="4844620"/>
            <a:ext cx="1482058" cy="478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Other type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24500" y="1963772"/>
            <a:ext cx="1905000" cy="5508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524500" y="2674614"/>
            <a:ext cx="1905000" cy="5508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524500" y="3385456"/>
            <a:ext cx="1905000" cy="5508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otable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右箭头 37"/>
          <p:cNvSpPr/>
          <p:nvPr/>
        </p:nvSpPr>
        <p:spPr>
          <a:xfrm rot="2161427">
            <a:off x="2501387" y="4575702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633964">
            <a:off x="2499481" y="3314288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5278677" y="4953418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362700" y="4254296"/>
            <a:ext cx="1453814" cy="550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57536" y="5323592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362700" y="4894024"/>
            <a:ext cx="1453814" cy="550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362700" y="5804379"/>
            <a:ext cx="1453814" cy="550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 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91959" y="549910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369679" y="5794065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Top-n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919412" y="2806640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439" y="1264750"/>
            <a:ext cx="2354892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Selection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3017872"/>
            <a:ext cx="6362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439" y="1264750"/>
            <a:ext cx="2354892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Selection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3017872"/>
            <a:ext cx="6362700" cy="10763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373438" y="2509356"/>
            <a:ext cx="25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document prior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21517" y="2509356"/>
            <a:ext cx="258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query likelihood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09064" y="4233381"/>
            <a:ext cx="25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word</a:t>
            </a:r>
            <a:r>
              <a:rPr lang="zh-CN" altLang="en-US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frequency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037923" y="2878688"/>
            <a:ext cx="182119" cy="350323"/>
          </a:xfrm>
          <a:prstGeom prst="straightConnector1">
            <a:avLst/>
          </a:prstGeom>
          <a:ln w="38100">
            <a:solidFill>
              <a:srgbClr val="8E17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050257" y="2854605"/>
            <a:ext cx="179218" cy="374406"/>
          </a:xfrm>
          <a:prstGeom prst="straightConnector1">
            <a:avLst/>
          </a:prstGeom>
          <a:ln w="38100">
            <a:solidFill>
              <a:srgbClr val="8E17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48300" y="3732771"/>
            <a:ext cx="209550" cy="378385"/>
          </a:xfrm>
          <a:prstGeom prst="straightConnector1">
            <a:avLst/>
          </a:prstGeom>
          <a:ln w="38100">
            <a:solidFill>
              <a:srgbClr val="8E17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439" y="1264750"/>
            <a:ext cx="2354892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Selection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8" y="5159720"/>
            <a:ext cx="3638550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4" y="2701458"/>
            <a:ext cx="6362700" cy="107632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954988" y="2819434"/>
            <a:ext cx="876300" cy="634966"/>
          </a:xfrm>
          <a:prstGeom prst="ellipse">
            <a:avLst/>
          </a:prstGeom>
          <a:noFill/>
          <a:ln w="38100">
            <a:solidFill>
              <a:srgbClr val="8E1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29563" y="3808073"/>
            <a:ext cx="476250" cy="1170234"/>
          </a:xfrm>
          <a:prstGeom prst="straightConnector1">
            <a:avLst/>
          </a:prstGeom>
          <a:ln w="38100">
            <a:solidFill>
              <a:srgbClr val="8E17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05813" y="431588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replaced by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4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439" y="1264750"/>
            <a:ext cx="2354892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Selection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8" y="5159720"/>
            <a:ext cx="3638550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4" y="2701458"/>
            <a:ext cx="6362700" cy="107632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954988" y="2819434"/>
            <a:ext cx="876300" cy="634966"/>
          </a:xfrm>
          <a:prstGeom prst="ellipse">
            <a:avLst/>
          </a:prstGeom>
          <a:noFill/>
          <a:ln w="38100">
            <a:solidFill>
              <a:srgbClr val="8E1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29563" y="3808073"/>
            <a:ext cx="476250" cy="1170234"/>
          </a:xfrm>
          <a:prstGeom prst="straightConnector1">
            <a:avLst/>
          </a:prstGeom>
          <a:ln w="38100">
            <a:solidFill>
              <a:srgbClr val="8E17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05813" y="431588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replaced by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39168" y="2549775"/>
            <a:ext cx="1696512" cy="129739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87424" y="1978693"/>
            <a:ext cx="1969065" cy="369332"/>
          </a:xfrm>
          <a:prstGeom prst="rect">
            <a:avLst/>
          </a:prstGeom>
          <a:solidFill>
            <a:srgbClr val="8E171B"/>
          </a:solidFill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elevance score</a:t>
            </a:r>
            <a:endParaRPr lang="zh-CN" altLang="en-US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2727" y="6039633"/>
            <a:ext cx="1754904" cy="369332"/>
          </a:xfrm>
          <a:prstGeom prst="rect">
            <a:avLst/>
          </a:prstGeom>
          <a:solidFill>
            <a:srgbClr val="8E171B"/>
          </a:solidFill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recency score</a:t>
            </a:r>
            <a:endParaRPr lang="zh-CN" altLang="en-US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11888" y="4965607"/>
            <a:ext cx="1339532" cy="102439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Approach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8372" y="4063607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98624" y="6107814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3462" y="1327759"/>
            <a:ext cx="849264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Mixture Feedback Model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9224" y="6120404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6135" y="4513747"/>
            <a:ext cx="1211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Freebase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33644" y="5274154"/>
            <a:ext cx="876821" cy="8768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-KL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29793" y="5527898"/>
            <a:ext cx="826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520148" y="4567725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572000" y="6174382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66747" y="5581876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16712">
            <a:off x="6411875" y="5050985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633964">
            <a:off x="6411875" y="6021618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01047" y="3608307"/>
            <a:ext cx="373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1507029" y="3656857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2161427">
            <a:off x="2903939" y="3752012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9417417">
            <a:off x="2903939" y="4555994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3" y="2166561"/>
            <a:ext cx="6057900" cy="561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894016" y="3608307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08904" y="4513747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09908" y="531805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915199" y="5372031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9417417">
            <a:off x="4651974" y="5221749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43655" y="5318053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1616712">
            <a:off x="4658913" y="4333891"/>
            <a:ext cx="263046" cy="26137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185295" y="4786354"/>
            <a:ext cx="821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3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3616" y="1540702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16" y="2487340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3616" y="3433978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3615" y="4380616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3615" y="5327254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7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110" y="4809994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863" y="1131194"/>
            <a:ext cx="12843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462" y="1708759"/>
            <a:ext cx="8492647" cy="26314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Set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Tweets11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Jan 24, 2011 to Feb 8, 2011, 16 million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tweets</a:t>
            </a:r>
          </a:p>
          <a:p>
            <a:pPr marL="1200150" lvl="2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TREC11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official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</a:p>
          <a:p>
            <a:pPr marL="1200150" lvl="2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TREC12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60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official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Tweets13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Feb 1, 2013 to Mar 31, 2013, 259 million tweets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TREC13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 official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68449" y="4683101"/>
            <a:ext cx="1127069" cy="5887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TREC11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3707278" y="5447603"/>
            <a:ext cx="1215025" cy="91440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Tweets11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6703089" y="5447603"/>
            <a:ext cx="1215025" cy="91440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Tweets13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402607" y="4683100"/>
            <a:ext cx="1127069" cy="5887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TREC12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47066" y="4683099"/>
            <a:ext cx="1127069" cy="5887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TREC13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283002" y="4847479"/>
            <a:ext cx="279199" cy="29436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1026" y="5720137"/>
            <a:ext cx="9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tweets</a:t>
            </a:r>
            <a:endParaRPr lang="zh-CN" altLang="en-US" b="1" i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283002" y="5757622"/>
            <a:ext cx="279199" cy="29436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12843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462" y="1708759"/>
            <a:ext cx="8492647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 Metric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 Average Precision (MAP) :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MAP@1000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Precision at N (P@N):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P@30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Baselines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85282"/>
              </p:ext>
            </p:extLst>
          </p:nvPr>
        </p:nvGraphicFramePr>
        <p:xfrm>
          <a:off x="856217" y="3657600"/>
          <a:ext cx="7598850" cy="26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98"/>
                <a:gridCol w="6137752"/>
              </a:tblGrid>
              <a:tr h="4373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41119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SimpleKL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query expansion</a:t>
                      </a:r>
                      <a:endParaRPr lang="zh-CN" altLang="en-US" dirty="0"/>
                    </a:p>
                  </a:txBody>
                  <a:tcPr/>
                </a:tc>
              </a:tr>
              <a:tr h="441119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QESMM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 expansion with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SMM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1119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RTRM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query expansion with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Issue</a:t>
                      </a:r>
                      <a:r>
                        <a:rPr lang="en-US" altLang="zh-CN" dirty="0" smtClean="0"/>
                        <a:t> first,</a:t>
                      </a:r>
                      <a:r>
                        <a:rPr lang="en-US" altLang="zh-CN" baseline="0" dirty="0" smtClean="0"/>
                        <a:t> then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SMM</a:t>
                      </a:r>
                      <a:r>
                        <a:rPr lang="en-US" altLang="zh-CN" baseline="0" dirty="0" smtClean="0"/>
                        <a:t> secondly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41119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QEFB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query expansion with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FreeBase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1119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QEFB+SMM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query expansion with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FreeBase</a:t>
                      </a:r>
                      <a:r>
                        <a:rPr lang="en-US" altLang="zh-CN" dirty="0" smtClean="0"/>
                        <a:t> first,</a:t>
                      </a:r>
                      <a:r>
                        <a:rPr lang="en-US" altLang="zh-CN" baseline="0" dirty="0" smtClean="0"/>
                        <a:t> then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SMM</a:t>
                      </a:r>
                      <a:r>
                        <a:rPr lang="en-US" altLang="zh-CN" baseline="0" dirty="0" smtClean="0"/>
                        <a:t> secondly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72927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Overall results 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864"/>
            <a:ext cx="9144000" cy="25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3616" y="1540702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16" y="2487340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3616" y="3433978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3615" y="4380616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3615" y="5327254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2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28216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and N in PRD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62" y="1654414"/>
            <a:ext cx="6579252" cy="25833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2" y="4326042"/>
            <a:ext cx="7222181" cy="25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Experiment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63" y="1131194"/>
            <a:ext cx="15007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ɑ and </a:t>
            </a:r>
            <a:r>
              <a:rPr lang="el-GR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70" y="1654414"/>
            <a:ext cx="6805086" cy="2528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70" y="4236929"/>
            <a:ext cx="6846737" cy="25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3616" y="1540702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16" y="2487340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3616" y="3433978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3615" y="4380616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3615" y="5327254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6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onclusion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462" y="1708759"/>
            <a:ext cx="8492647" cy="13388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 expansion with Freebase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evidence incorporated into expansion process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Various experiments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8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2363" y="2967335"/>
            <a:ext cx="255230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Q&amp;A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65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Motivation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463" y="1327759"/>
            <a:ext cx="815444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</a:p>
          <a:p>
            <a:pPr marL="742950" lvl="1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million users</a:t>
            </a:r>
          </a:p>
          <a:p>
            <a:pPr marL="742950" lvl="1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million tweets per day</a:t>
            </a:r>
          </a:p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Weibo</a:t>
            </a:r>
          </a:p>
          <a:p>
            <a:pPr marL="742950" lvl="1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million users</a:t>
            </a:r>
          </a:p>
          <a:p>
            <a:pPr marL="742950" lvl="1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million tweets per day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661" y="1609218"/>
            <a:ext cx="2501081" cy="918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43" y="3297738"/>
            <a:ext cx="2462515" cy="10329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450" y="4890330"/>
            <a:ext cx="1809750" cy="1828800"/>
          </a:xfrm>
          <a:prstGeom prst="rect">
            <a:avLst/>
          </a:prstGeom>
        </p:spPr>
      </p:pic>
      <p:sp>
        <p:nvSpPr>
          <p:cNvPr id="9" name="爆炸形 1 8"/>
          <p:cNvSpPr/>
          <p:nvPr/>
        </p:nvSpPr>
        <p:spPr>
          <a:xfrm>
            <a:off x="1861819" y="5250865"/>
            <a:ext cx="2503170" cy="1417320"/>
          </a:xfrm>
          <a:prstGeom prst="irregularSeal1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what user cares</a:t>
            </a:r>
            <a:endParaRPr kumimoji="1" lang="zh-CN" altLang="en-US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Motivation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462" y="1327759"/>
            <a:ext cx="8492647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 1 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ocabulary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ismatch</a:t>
            </a:r>
          </a:p>
          <a:p>
            <a:pPr marL="742950" lvl="1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the length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limitation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relevant tweets may not contain words in query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362275" y="3043827"/>
            <a:ext cx="260541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Vocabulary Mismatch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1101" y="3043827"/>
            <a:ext cx="260541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Expansion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32611" y="3219191"/>
            <a:ext cx="513567" cy="5260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Motivation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462" y="1327759"/>
            <a:ext cx="8492647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 1 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ocabulary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ismatch</a:t>
            </a:r>
          </a:p>
          <a:p>
            <a:pPr marL="742950" lvl="1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the length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limitation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relevant tweets may not contain words in query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362275" y="3043827"/>
            <a:ext cx="260541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Vocabulary Mismatch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1101" y="3043827"/>
            <a:ext cx="260541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Expansion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32611" y="3219191"/>
            <a:ext cx="513567" cy="5260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5551" y="4285983"/>
            <a:ext cx="8490558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 2 –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Recency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Preference</a:t>
            </a:r>
          </a:p>
          <a:p>
            <a:pPr marL="742950" lvl="1" indent="-285750">
              <a:lnSpc>
                <a:spcPct val="20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prefer to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recent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tweets than old ones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64363" y="5576167"/>
            <a:ext cx="260541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Recency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Preference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213189" y="5576167"/>
            <a:ext cx="2605413" cy="876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Evidence 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334699" y="5751531"/>
            <a:ext cx="513567" cy="52609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3616" y="1540702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16" y="2487340"/>
            <a:ext cx="3256767" cy="551145"/>
          </a:xfrm>
          <a:prstGeom prst="rect">
            <a:avLst/>
          </a:prstGeom>
          <a:solidFill>
            <a:srgbClr val="8E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3616" y="3433978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3615" y="4380616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3615" y="5327254"/>
            <a:ext cx="3256767" cy="551145"/>
          </a:xfrm>
          <a:prstGeom prst="rect">
            <a:avLst/>
          </a:prstGeom>
          <a:solidFill>
            <a:srgbClr val="8E171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5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Related Work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462" y="1891429"/>
            <a:ext cx="8492647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expansion based on pseudo-relevance feedback (PRF)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[SIGIR2011, JCDL2012]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widely used in microblog search </a:t>
            </a:r>
          </a:p>
          <a:p>
            <a:pPr marL="742950" lvl="1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Assumption: most of the frequent terms in the pseudo-relevance documents are useful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Selecting good expansion terms for pseudo-relevance feedback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[SIGIR2008]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dempster-shafers evidence theory for query expansion based on freebase knowledge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[IRT2013]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dependent pseudo-relevance feedback based on Wikipedia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SIGIR2009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863" y="1131194"/>
            <a:ext cx="30886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Expansion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3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8863" y="293165"/>
            <a:ext cx="76976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Related Work</a:t>
            </a:r>
            <a:endParaRPr lang="zh-CN" altLang="en-US" sz="3200" b="1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462" y="1891429"/>
            <a:ext cx="8492647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Time-based language models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[CIKM2003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Exploiting real-time information retrieval in the microblogosphere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[JCDL2012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Answering general time-sensitive queries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[KDE2012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is of the essence: improving recency ranking using twitter data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[WWW2010]</a:t>
            </a:r>
          </a:p>
          <a:p>
            <a:pPr marL="285750" indent="-285750">
              <a:lnSpc>
                <a:spcPct val="150000"/>
              </a:lnSpc>
              <a:buClr>
                <a:srgbClr val="8E171B"/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sparsity and drift for effective real-time filtering in microblogs.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[CIKM2013]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863" y="1131194"/>
            <a:ext cx="34052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8E1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 Evidence</a:t>
            </a:r>
            <a:endParaRPr lang="zh-CN" altLang="en-US" sz="2800" dirty="0">
              <a:solidFill>
                <a:srgbClr val="8E1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</TotalTime>
  <Words>1978</Words>
  <Application>Microsoft Macintosh PowerPoint</Application>
  <PresentationFormat>全屏显示(4:3)</PresentationFormat>
  <Paragraphs>374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Calibri Light</vt:lpstr>
      <vt:lpstr>Georgia</vt:lpstr>
      <vt:lpstr>Times New Roman</vt:lpstr>
      <vt:lpstr>Trebuchet MS</vt:lpstr>
      <vt:lpstr>Wingdings</vt:lpstr>
      <vt:lpstr>Wingdings 2</vt:lpstr>
      <vt:lpstr>宋体</vt:lpstr>
      <vt:lpstr>微软雅黑</vt:lpstr>
      <vt:lpstr>HDOfficeLightV0</vt:lpstr>
      <vt:lpstr>Knowledge-based Query Expansion in Real-Time Microblog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清华大学接入网lw4over6项目汇报</dc:title>
  <dc:creator>Hao Wang</dc:creator>
  <cp:lastModifiedBy>LC ziaoang</cp:lastModifiedBy>
  <cp:revision>704</cp:revision>
  <dcterms:created xsi:type="dcterms:W3CDTF">2015-01-09T12:04:31Z</dcterms:created>
  <dcterms:modified xsi:type="dcterms:W3CDTF">2015-11-25T14:37:21Z</dcterms:modified>
</cp:coreProperties>
</file>