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0" r:id="rId4"/>
    <p:sldId id="263" r:id="rId5"/>
    <p:sldId id="262" r:id="rId6"/>
    <p:sldId id="259" r:id="rId7"/>
    <p:sldId id="261" r:id="rId8"/>
    <p:sldId id="266" r:id="rId9"/>
    <p:sldId id="265" r:id="rId10"/>
    <p:sldId id="287" r:id="rId11"/>
    <p:sldId id="288" r:id="rId12"/>
    <p:sldId id="289" r:id="rId13"/>
    <p:sldId id="290" r:id="rId14"/>
    <p:sldId id="292" r:id="rId15"/>
    <p:sldId id="295" r:id="rId16"/>
    <p:sldId id="296" r:id="rId17"/>
    <p:sldId id="297" r:id="rId18"/>
    <p:sldId id="2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98" d="100"/>
          <a:sy n="98" d="100"/>
        </p:scale>
        <p:origin x="110"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405647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38351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76022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35464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B4F9A9-CB77-4A94-AEE0-C37C94C95FFF}"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27146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B4F9A9-CB77-4A94-AEE0-C37C94C95FFF}"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28977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B4F9A9-CB77-4A94-AEE0-C37C94C95FFF}" type="datetimeFigureOut">
              <a:rPr lang="en-US" smtClean="0"/>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272519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B4F9A9-CB77-4A94-AEE0-C37C94C95FFF}" type="datetimeFigureOut">
              <a:rPr lang="en-US" smtClean="0"/>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398027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4F9A9-CB77-4A94-AEE0-C37C94C95FFF}" type="datetimeFigureOut">
              <a:rPr lang="en-US" smtClean="0"/>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59773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B4F9A9-CB77-4A94-AEE0-C37C94C95FFF}"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243751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B4F9A9-CB77-4A94-AEE0-C37C94C95FFF}"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406349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4F9A9-CB77-4A94-AEE0-C37C94C95FFF}" type="datetimeFigureOut">
              <a:rPr lang="en-US" smtClean="0"/>
              <a:t>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CA278-F2FA-46D6-ABA9-10A59764879E}" type="slidenum">
              <a:rPr lang="en-US" smtClean="0"/>
              <a:t>‹#›</a:t>
            </a:fld>
            <a:endParaRPr lang="en-US"/>
          </a:p>
        </p:txBody>
      </p:sp>
    </p:spTree>
    <p:extLst>
      <p:ext uri="{BB962C8B-B14F-4D97-AF65-F5344CB8AC3E}">
        <p14:creationId xmlns:p14="http://schemas.microsoft.com/office/powerpoint/2010/main" val="47776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11" name="Rectangle 10"/>
          <p:cNvSpPr/>
          <p:nvPr/>
        </p:nvSpPr>
        <p:spPr>
          <a:xfrm>
            <a:off x="594714" y="2224326"/>
            <a:ext cx="11367214" cy="1786643"/>
          </a:xfrm>
          <a:prstGeom prst="rect">
            <a:avLst/>
          </a:prstGeom>
        </p:spPr>
        <p:txBody>
          <a:bodyPr wrap="none">
            <a:spAutoFit/>
          </a:bodyPr>
          <a:lstStyle/>
          <a:p>
            <a:pPr algn="ctr">
              <a:lnSpc>
                <a:spcPct val="115000"/>
              </a:lnSpc>
            </a:pPr>
            <a:r>
              <a:rPr lang="en-US" sz="5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Artificial </a:t>
            </a:r>
            <a:r>
              <a:rPr lang="en-US" sz="5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Neural Network (ANN)</a:t>
            </a:r>
            <a:endParaRPr lang="en-US" sz="5400" b="1" kern="0" dirty="0">
              <a:latin typeface="Cambria" panose="02040503050406030204" pitchFamily="18" charset="0"/>
              <a:ea typeface="Times New Roman" panose="02020603050405020304" pitchFamily="18" charset="0"/>
              <a:cs typeface="Times New Roman" panose="02020603050405020304" pitchFamily="18" charset="0"/>
            </a:endParaRPr>
          </a:p>
          <a:p>
            <a:pPr algn="ctr"/>
            <a:r>
              <a:rPr lang="en-US" sz="3200" b="1" dirty="0" smtClean="0">
                <a:latin typeface="Roboto"/>
              </a:rPr>
              <a:t>Aksadur Rahman</a:t>
            </a:r>
          </a:p>
          <a:p>
            <a:pPr algn="ctr"/>
            <a:r>
              <a:rPr lang="en-US" sz="1600" b="1" dirty="0">
                <a:solidFill>
                  <a:schemeClr val="accent1"/>
                </a:solidFill>
                <a:latin typeface="Roboto"/>
              </a:rPr>
              <a:t>a</a:t>
            </a:r>
            <a:r>
              <a:rPr lang="en-US" sz="1600" b="1" dirty="0" smtClean="0">
                <a:solidFill>
                  <a:schemeClr val="accent1"/>
                </a:solidFill>
                <a:latin typeface="Roboto"/>
              </a:rPr>
              <a:t>ksadur@yahoo.com</a:t>
            </a:r>
            <a:endParaRPr lang="en-US" sz="1600" b="1" dirty="0">
              <a:solidFill>
                <a:schemeClr val="accent1"/>
              </a:solidFill>
              <a:latin typeface="Roboto"/>
            </a:endParaRPr>
          </a:p>
        </p:txBody>
      </p:sp>
    </p:spTree>
    <p:extLst>
      <p:ext uri="{BB962C8B-B14F-4D97-AF65-F5344CB8AC3E}">
        <p14:creationId xmlns:p14="http://schemas.microsoft.com/office/powerpoint/2010/main" val="756035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88708" y="310101"/>
            <a:ext cx="6675978" cy="461665"/>
          </a:xfrm>
          <a:prstGeom prst="rect">
            <a:avLst/>
          </a:prstGeom>
        </p:spPr>
        <p:txBody>
          <a:bodyPr wrap="square">
            <a:spAutoFit/>
          </a:bodyPr>
          <a:lstStyle/>
          <a:p>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Neural Network</a:t>
            </a:r>
            <a:endPar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4" name="Picture 3"/>
          <p:cNvPicPr>
            <a:picLocks noChangeAspect="1"/>
          </p:cNvPicPr>
          <p:nvPr/>
        </p:nvPicPr>
        <p:blipFill>
          <a:blip r:embed="rId3"/>
          <a:stretch>
            <a:fillRect/>
          </a:stretch>
        </p:blipFill>
        <p:spPr>
          <a:xfrm>
            <a:off x="1087745" y="1506632"/>
            <a:ext cx="9330872" cy="3751924"/>
          </a:xfrm>
          <a:prstGeom prst="rect">
            <a:avLst/>
          </a:prstGeom>
        </p:spPr>
      </p:pic>
    </p:spTree>
    <p:extLst>
      <p:ext uri="{BB962C8B-B14F-4D97-AF65-F5344CB8AC3E}">
        <p14:creationId xmlns:p14="http://schemas.microsoft.com/office/powerpoint/2010/main" val="1524895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88708" y="310101"/>
            <a:ext cx="6675978" cy="461665"/>
          </a:xfrm>
          <a:prstGeom prst="rect">
            <a:avLst/>
          </a:prstGeom>
        </p:spPr>
        <p:txBody>
          <a:bodyPr wrap="square">
            <a:spAutoFit/>
          </a:bodyPr>
          <a:lstStyle/>
          <a:p>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Neural Network</a:t>
            </a:r>
            <a:endPar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graphicFrame>
        <p:nvGraphicFramePr>
          <p:cNvPr id="3" name="Object 2"/>
          <p:cNvGraphicFramePr>
            <a:graphicFrameLocks noChangeAspect="1"/>
          </p:cNvGraphicFramePr>
          <p:nvPr>
            <p:extLst>
              <p:ext uri="{D42A27DB-BD31-4B8C-83A1-F6EECF244321}">
                <p14:modId xmlns:p14="http://schemas.microsoft.com/office/powerpoint/2010/main" val="3343380483"/>
              </p:ext>
            </p:extLst>
          </p:nvPr>
        </p:nvGraphicFramePr>
        <p:xfrm>
          <a:off x="2450148" y="1429657"/>
          <a:ext cx="6804025" cy="4518025"/>
        </p:xfrm>
        <a:graphic>
          <a:graphicData uri="http://schemas.openxmlformats.org/presentationml/2006/ole">
            <mc:AlternateContent xmlns:mc="http://schemas.openxmlformats.org/markup-compatibility/2006">
              <mc:Choice xmlns:v="urn:schemas-microsoft-com:vml" Requires="v">
                <p:oleObj spid="_x0000_s16402" name="Bitmap Image" r:id="rId4" imgW="6804720" imgH="4518720" progId="PBrush">
                  <p:embed/>
                </p:oleObj>
              </mc:Choice>
              <mc:Fallback>
                <p:oleObj name="Bitmap Image" r:id="rId4" imgW="6804720" imgH="4518720" progId="PBrush">
                  <p:embed/>
                  <p:pic>
                    <p:nvPicPr>
                      <p:cNvPr id="0" name=""/>
                      <p:cNvPicPr/>
                      <p:nvPr/>
                    </p:nvPicPr>
                    <p:blipFill>
                      <a:blip r:embed="rId5"/>
                      <a:stretch>
                        <a:fillRect/>
                      </a:stretch>
                    </p:blipFill>
                    <p:spPr>
                      <a:xfrm>
                        <a:off x="2450148" y="1429657"/>
                        <a:ext cx="6804025" cy="4518025"/>
                      </a:xfrm>
                      <a:prstGeom prst="rect">
                        <a:avLst/>
                      </a:prstGeom>
                    </p:spPr>
                  </p:pic>
                </p:oleObj>
              </mc:Fallback>
            </mc:AlternateContent>
          </a:graphicData>
        </a:graphic>
      </p:graphicFrame>
    </p:spTree>
    <p:extLst>
      <p:ext uri="{BB962C8B-B14F-4D97-AF65-F5344CB8AC3E}">
        <p14:creationId xmlns:p14="http://schemas.microsoft.com/office/powerpoint/2010/main" val="1235039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88708" y="310101"/>
            <a:ext cx="6675978" cy="461665"/>
          </a:xfrm>
          <a:prstGeom prst="rect">
            <a:avLst/>
          </a:prstGeom>
        </p:spPr>
        <p:txBody>
          <a:bodyPr wrap="square">
            <a:spAutoFit/>
          </a:bodyPr>
          <a:lstStyle/>
          <a:p>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Neural Network</a:t>
            </a:r>
            <a:endPar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graphicFrame>
        <p:nvGraphicFramePr>
          <p:cNvPr id="3" name="Object 2"/>
          <p:cNvGraphicFramePr>
            <a:graphicFrameLocks noChangeAspect="1"/>
          </p:cNvGraphicFramePr>
          <p:nvPr>
            <p:extLst>
              <p:ext uri="{D42A27DB-BD31-4B8C-83A1-F6EECF244321}">
                <p14:modId xmlns:p14="http://schemas.microsoft.com/office/powerpoint/2010/main" val="397386966"/>
              </p:ext>
            </p:extLst>
          </p:nvPr>
        </p:nvGraphicFramePr>
        <p:xfrm>
          <a:off x="1579608" y="1598738"/>
          <a:ext cx="8389938" cy="4816475"/>
        </p:xfrm>
        <a:graphic>
          <a:graphicData uri="http://schemas.openxmlformats.org/presentationml/2006/ole">
            <mc:AlternateContent xmlns:mc="http://schemas.openxmlformats.org/markup-compatibility/2006">
              <mc:Choice xmlns:v="urn:schemas-microsoft-com:vml" Requires="v">
                <p:oleObj spid="_x0000_s17426" name="Bitmap Image" r:id="rId4" imgW="8389800" imgH="4815720" progId="PBrush">
                  <p:embed/>
                </p:oleObj>
              </mc:Choice>
              <mc:Fallback>
                <p:oleObj name="Bitmap Image" r:id="rId4" imgW="8389800" imgH="4815720" progId="PBrush">
                  <p:embed/>
                  <p:pic>
                    <p:nvPicPr>
                      <p:cNvPr id="0" name=""/>
                      <p:cNvPicPr/>
                      <p:nvPr/>
                    </p:nvPicPr>
                    <p:blipFill>
                      <a:blip r:embed="rId5"/>
                      <a:stretch>
                        <a:fillRect/>
                      </a:stretch>
                    </p:blipFill>
                    <p:spPr>
                      <a:xfrm>
                        <a:off x="1579608" y="1598738"/>
                        <a:ext cx="8389938" cy="4816475"/>
                      </a:xfrm>
                      <a:prstGeom prst="rect">
                        <a:avLst/>
                      </a:prstGeom>
                    </p:spPr>
                  </p:pic>
                </p:oleObj>
              </mc:Fallback>
            </mc:AlternateContent>
          </a:graphicData>
        </a:graphic>
      </p:graphicFrame>
    </p:spTree>
    <p:extLst>
      <p:ext uri="{BB962C8B-B14F-4D97-AF65-F5344CB8AC3E}">
        <p14:creationId xmlns:p14="http://schemas.microsoft.com/office/powerpoint/2010/main" val="1599872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88708" y="310101"/>
            <a:ext cx="6675978" cy="461665"/>
          </a:xfrm>
          <a:prstGeom prst="rect">
            <a:avLst/>
          </a:prstGeom>
        </p:spPr>
        <p:txBody>
          <a:bodyPr wrap="square">
            <a:spAutoFit/>
          </a:bodyPr>
          <a:lstStyle/>
          <a:p>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Neural Network</a:t>
            </a:r>
            <a:endPar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graphicFrame>
        <p:nvGraphicFramePr>
          <p:cNvPr id="2" name="Object 1"/>
          <p:cNvGraphicFramePr>
            <a:graphicFrameLocks noChangeAspect="1"/>
          </p:cNvGraphicFramePr>
          <p:nvPr>
            <p:extLst>
              <p:ext uri="{D42A27DB-BD31-4B8C-83A1-F6EECF244321}">
                <p14:modId xmlns:p14="http://schemas.microsoft.com/office/powerpoint/2010/main" val="3228361392"/>
              </p:ext>
            </p:extLst>
          </p:nvPr>
        </p:nvGraphicFramePr>
        <p:xfrm>
          <a:off x="1510077" y="1636703"/>
          <a:ext cx="8600576" cy="4671824"/>
        </p:xfrm>
        <a:graphic>
          <a:graphicData uri="http://schemas.openxmlformats.org/presentationml/2006/ole">
            <mc:AlternateContent xmlns:mc="http://schemas.openxmlformats.org/markup-compatibility/2006">
              <mc:Choice xmlns:v="urn:schemas-microsoft-com:vml" Requires="v">
                <p:oleObj spid="_x0000_s18450" name="Bitmap Image" r:id="rId4" imgW="8892720" imgH="4831200" progId="PBrush">
                  <p:embed/>
                </p:oleObj>
              </mc:Choice>
              <mc:Fallback>
                <p:oleObj name="Bitmap Image" r:id="rId4" imgW="8892720" imgH="4831200" progId="PBrush">
                  <p:embed/>
                  <p:pic>
                    <p:nvPicPr>
                      <p:cNvPr id="0" name=""/>
                      <p:cNvPicPr/>
                      <p:nvPr/>
                    </p:nvPicPr>
                    <p:blipFill>
                      <a:blip r:embed="rId5"/>
                      <a:stretch>
                        <a:fillRect/>
                      </a:stretch>
                    </p:blipFill>
                    <p:spPr>
                      <a:xfrm>
                        <a:off x="1510077" y="1636703"/>
                        <a:ext cx="8600576" cy="4671824"/>
                      </a:xfrm>
                      <a:prstGeom prst="rect">
                        <a:avLst/>
                      </a:prstGeom>
                    </p:spPr>
                  </p:pic>
                </p:oleObj>
              </mc:Fallback>
            </mc:AlternateContent>
          </a:graphicData>
        </a:graphic>
      </p:graphicFrame>
    </p:spTree>
    <p:extLst>
      <p:ext uri="{BB962C8B-B14F-4D97-AF65-F5344CB8AC3E}">
        <p14:creationId xmlns:p14="http://schemas.microsoft.com/office/powerpoint/2010/main" val="3732865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88708" y="310101"/>
            <a:ext cx="6675978" cy="461665"/>
          </a:xfrm>
          <a:prstGeom prst="rect">
            <a:avLst/>
          </a:prstGeom>
        </p:spPr>
        <p:txBody>
          <a:bodyPr wrap="square">
            <a:spAutoFit/>
          </a:bodyPr>
          <a:lstStyle/>
          <a:p>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Neural Network</a:t>
            </a:r>
            <a:endPar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graphicFrame>
        <p:nvGraphicFramePr>
          <p:cNvPr id="6" name="Object 5"/>
          <p:cNvGraphicFramePr>
            <a:graphicFrameLocks noChangeAspect="1"/>
          </p:cNvGraphicFramePr>
          <p:nvPr>
            <p:extLst>
              <p:ext uri="{D42A27DB-BD31-4B8C-83A1-F6EECF244321}">
                <p14:modId xmlns:p14="http://schemas.microsoft.com/office/powerpoint/2010/main" val="1395580069"/>
              </p:ext>
            </p:extLst>
          </p:nvPr>
        </p:nvGraphicFramePr>
        <p:xfrm>
          <a:off x="1572986" y="1859088"/>
          <a:ext cx="8001000" cy="4556125"/>
        </p:xfrm>
        <a:graphic>
          <a:graphicData uri="http://schemas.openxmlformats.org/presentationml/2006/ole">
            <mc:AlternateContent xmlns:mc="http://schemas.openxmlformats.org/markup-compatibility/2006">
              <mc:Choice xmlns:v="urn:schemas-microsoft-com:vml" Requires="v">
                <p:oleObj spid="_x0000_s20497" name="Bitmap Image" r:id="rId4" imgW="8001000" imgH="4556880" progId="PBrush">
                  <p:embed/>
                </p:oleObj>
              </mc:Choice>
              <mc:Fallback>
                <p:oleObj name="Bitmap Image" r:id="rId4" imgW="8001000" imgH="4556880" progId="PBrush">
                  <p:embed/>
                  <p:pic>
                    <p:nvPicPr>
                      <p:cNvPr id="0" name=""/>
                      <p:cNvPicPr/>
                      <p:nvPr/>
                    </p:nvPicPr>
                    <p:blipFill>
                      <a:blip r:embed="rId5"/>
                      <a:stretch>
                        <a:fillRect/>
                      </a:stretch>
                    </p:blipFill>
                    <p:spPr>
                      <a:xfrm>
                        <a:off x="1572986" y="1859088"/>
                        <a:ext cx="8001000" cy="4556125"/>
                      </a:xfrm>
                      <a:prstGeom prst="rect">
                        <a:avLst/>
                      </a:prstGeom>
                    </p:spPr>
                  </p:pic>
                </p:oleObj>
              </mc:Fallback>
            </mc:AlternateContent>
          </a:graphicData>
        </a:graphic>
      </p:graphicFrame>
    </p:spTree>
    <p:extLst>
      <p:ext uri="{BB962C8B-B14F-4D97-AF65-F5344CB8AC3E}">
        <p14:creationId xmlns:p14="http://schemas.microsoft.com/office/powerpoint/2010/main" val="395019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88708" y="310101"/>
            <a:ext cx="6675978" cy="461665"/>
          </a:xfrm>
          <a:prstGeom prst="rect">
            <a:avLst/>
          </a:prstGeom>
        </p:spPr>
        <p:txBody>
          <a:bodyPr wrap="square">
            <a:spAutoFit/>
          </a:bodyPr>
          <a:lstStyle/>
          <a:p>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Neural Network</a:t>
            </a:r>
            <a:endPar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graphicFrame>
        <p:nvGraphicFramePr>
          <p:cNvPr id="2" name="Object 1"/>
          <p:cNvGraphicFramePr>
            <a:graphicFrameLocks noChangeAspect="1"/>
          </p:cNvGraphicFramePr>
          <p:nvPr>
            <p:extLst>
              <p:ext uri="{D42A27DB-BD31-4B8C-83A1-F6EECF244321}">
                <p14:modId xmlns:p14="http://schemas.microsoft.com/office/powerpoint/2010/main" val="3987579608"/>
              </p:ext>
            </p:extLst>
          </p:nvPr>
        </p:nvGraphicFramePr>
        <p:xfrm>
          <a:off x="2683556" y="1835276"/>
          <a:ext cx="6302375" cy="4579937"/>
        </p:xfrm>
        <a:graphic>
          <a:graphicData uri="http://schemas.openxmlformats.org/presentationml/2006/ole">
            <mc:AlternateContent xmlns:mc="http://schemas.openxmlformats.org/markup-compatibility/2006">
              <mc:Choice xmlns:v="urn:schemas-microsoft-com:vml" Requires="v">
                <p:oleObj spid="_x0000_s21518" name="Bitmap Image" r:id="rId4" imgW="6301800" imgH="4579560" progId="PBrush">
                  <p:embed/>
                </p:oleObj>
              </mc:Choice>
              <mc:Fallback>
                <p:oleObj name="Bitmap Image" r:id="rId4" imgW="6301800" imgH="4579560" progId="PBrush">
                  <p:embed/>
                  <p:pic>
                    <p:nvPicPr>
                      <p:cNvPr id="0" name=""/>
                      <p:cNvPicPr/>
                      <p:nvPr/>
                    </p:nvPicPr>
                    <p:blipFill>
                      <a:blip r:embed="rId5"/>
                      <a:stretch>
                        <a:fillRect/>
                      </a:stretch>
                    </p:blipFill>
                    <p:spPr>
                      <a:xfrm>
                        <a:off x="2683556" y="1835276"/>
                        <a:ext cx="6302375" cy="4579937"/>
                      </a:xfrm>
                      <a:prstGeom prst="rect">
                        <a:avLst/>
                      </a:prstGeom>
                    </p:spPr>
                  </p:pic>
                </p:oleObj>
              </mc:Fallback>
            </mc:AlternateContent>
          </a:graphicData>
        </a:graphic>
      </p:graphicFrame>
    </p:spTree>
    <p:extLst>
      <p:ext uri="{BB962C8B-B14F-4D97-AF65-F5344CB8AC3E}">
        <p14:creationId xmlns:p14="http://schemas.microsoft.com/office/powerpoint/2010/main" val="2615050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88708" y="310101"/>
            <a:ext cx="6675978" cy="461665"/>
          </a:xfrm>
          <a:prstGeom prst="rect">
            <a:avLst/>
          </a:prstGeom>
        </p:spPr>
        <p:txBody>
          <a:bodyPr wrap="square">
            <a:spAutoFit/>
          </a:bodyPr>
          <a:lstStyle/>
          <a:p>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Neural Network</a:t>
            </a:r>
            <a:endPar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graphicFrame>
        <p:nvGraphicFramePr>
          <p:cNvPr id="2" name="Object 1"/>
          <p:cNvGraphicFramePr>
            <a:graphicFrameLocks noChangeAspect="1"/>
          </p:cNvGraphicFramePr>
          <p:nvPr>
            <p:extLst>
              <p:ext uri="{D42A27DB-BD31-4B8C-83A1-F6EECF244321}">
                <p14:modId xmlns:p14="http://schemas.microsoft.com/office/powerpoint/2010/main" val="3916066663"/>
              </p:ext>
            </p:extLst>
          </p:nvPr>
        </p:nvGraphicFramePr>
        <p:xfrm>
          <a:off x="1482318" y="1670141"/>
          <a:ext cx="8321675" cy="4664075"/>
        </p:xfrm>
        <a:graphic>
          <a:graphicData uri="http://schemas.openxmlformats.org/presentationml/2006/ole">
            <mc:AlternateContent xmlns:mc="http://schemas.openxmlformats.org/markup-compatibility/2006">
              <mc:Choice xmlns:v="urn:schemas-microsoft-com:vml" Requires="v">
                <p:oleObj spid="_x0000_s22540" name="Bitmap Image" r:id="rId4" imgW="8321040" imgH="4663440" progId="PBrush">
                  <p:embed/>
                </p:oleObj>
              </mc:Choice>
              <mc:Fallback>
                <p:oleObj name="Bitmap Image" r:id="rId4" imgW="8321040" imgH="4663440" progId="PBrush">
                  <p:embed/>
                  <p:pic>
                    <p:nvPicPr>
                      <p:cNvPr id="0" name=""/>
                      <p:cNvPicPr/>
                      <p:nvPr/>
                    </p:nvPicPr>
                    <p:blipFill>
                      <a:blip r:embed="rId5"/>
                      <a:stretch>
                        <a:fillRect/>
                      </a:stretch>
                    </p:blipFill>
                    <p:spPr>
                      <a:xfrm>
                        <a:off x="1482318" y="1670141"/>
                        <a:ext cx="8321675" cy="4664075"/>
                      </a:xfrm>
                      <a:prstGeom prst="rect">
                        <a:avLst/>
                      </a:prstGeom>
                    </p:spPr>
                  </p:pic>
                </p:oleObj>
              </mc:Fallback>
            </mc:AlternateContent>
          </a:graphicData>
        </a:graphic>
      </p:graphicFrame>
    </p:spTree>
    <p:extLst>
      <p:ext uri="{BB962C8B-B14F-4D97-AF65-F5344CB8AC3E}">
        <p14:creationId xmlns:p14="http://schemas.microsoft.com/office/powerpoint/2010/main" val="2003013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88708" y="310101"/>
            <a:ext cx="6675978" cy="461665"/>
          </a:xfrm>
          <a:prstGeom prst="rect">
            <a:avLst/>
          </a:prstGeom>
        </p:spPr>
        <p:txBody>
          <a:bodyPr wrap="square">
            <a:spAutoFit/>
          </a:bodyPr>
          <a:lstStyle/>
          <a:p>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Neural Network</a:t>
            </a:r>
            <a:endPar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23554" name="Picture 2" descr="Activation Functions - Artificial Neural Network - Machine Learning - Deep  Learning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476" y="1487536"/>
            <a:ext cx="8760313" cy="4927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0337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88708" y="310101"/>
            <a:ext cx="6675978" cy="461665"/>
          </a:xfrm>
          <a:prstGeom prst="rect">
            <a:avLst/>
          </a:prstGeom>
        </p:spPr>
        <p:txBody>
          <a:bodyPr wrap="square">
            <a:spAutoFit/>
          </a:bodyPr>
          <a:lstStyle/>
          <a:p>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Neural Network</a:t>
            </a:r>
            <a:endPar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2" name="Picture 1"/>
          <p:cNvPicPr>
            <a:picLocks noChangeAspect="1"/>
          </p:cNvPicPr>
          <p:nvPr/>
        </p:nvPicPr>
        <p:blipFill>
          <a:blip r:embed="rId3"/>
          <a:stretch>
            <a:fillRect/>
          </a:stretch>
        </p:blipFill>
        <p:spPr>
          <a:xfrm>
            <a:off x="2181225" y="1847239"/>
            <a:ext cx="7829550" cy="4257675"/>
          </a:xfrm>
          <a:prstGeom prst="rect">
            <a:avLst/>
          </a:prstGeom>
        </p:spPr>
      </p:pic>
    </p:spTree>
    <p:extLst>
      <p:ext uri="{BB962C8B-B14F-4D97-AF65-F5344CB8AC3E}">
        <p14:creationId xmlns:p14="http://schemas.microsoft.com/office/powerpoint/2010/main" val="501439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8339"/>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Neurons</a:t>
            </a:r>
            <a:r>
              <a:rPr lang="en-US" sz="2400" dirty="0" smtClean="0">
                <a:solidFill>
                  <a:srgbClr val="212529"/>
                </a:solidFill>
                <a:latin typeface="Open Sans" panose="020B0606030504020204" pitchFamily="34" charset="0"/>
              </a:rPr>
              <a:t> </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1026" name="Picture 2" descr="What is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8913" y="2689411"/>
            <a:ext cx="6958795" cy="33259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87014" y="6169622"/>
            <a:ext cx="6958795" cy="307777"/>
          </a:xfrm>
          <a:prstGeom prst="rect">
            <a:avLst/>
          </a:prstGeom>
        </p:spPr>
        <p:txBody>
          <a:bodyPr wrap="square">
            <a:spAutoFit/>
          </a:bodyPr>
          <a:lstStyle/>
          <a:p>
            <a:r>
              <a:rPr lang="en-US" sz="1400" b="1" dirty="0">
                <a:solidFill>
                  <a:srgbClr val="333333"/>
                </a:solidFill>
                <a:latin typeface="inter-bold"/>
              </a:rPr>
              <a:t>The given figure illustrates the typical diagram of Biological Neural Network.</a:t>
            </a:r>
            <a:endParaRPr lang="en-US" sz="1400" dirty="0"/>
          </a:p>
        </p:txBody>
      </p:sp>
      <p:sp>
        <p:nvSpPr>
          <p:cNvPr id="8" name="Rectangle 7"/>
          <p:cNvSpPr/>
          <p:nvPr/>
        </p:nvSpPr>
        <p:spPr>
          <a:xfrm>
            <a:off x="2290354" y="668877"/>
            <a:ext cx="9022079" cy="1200329"/>
          </a:xfrm>
          <a:prstGeom prst="rect">
            <a:avLst/>
          </a:prstGeom>
        </p:spPr>
        <p:txBody>
          <a:bodyPr wrap="square">
            <a:spAutoFit/>
          </a:bodyPr>
          <a:lstStyle/>
          <a:p>
            <a:pPr algn="just"/>
            <a:r>
              <a:rPr lang="en-US" dirty="0">
                <a:solidFill>
                  <a:srgbClr val="212529"/>
                </a:solidFill>
                <a:latin typeface="Open Sans" panose="020B0606030504020204" pitchFamily="34" charset="0"/>
              </a:rPr>
              <a:t>Neurons are information messengers. They use electrical impulses and chemical signals to transmit information between different areas of the brain, and between the brain and the rest of the nervous system. Everything we think and feel and do would be impossible without the work of neurons and their support cells</a:t>
            </a:r>
            <a:endParaRPr lang="en-US" dirty="0"/>
          </a:p>
        </p:txBody>
      </p:sp>
    </p:spTree>
    <p:extLst>
      <p:ext uri="{BB962C8B-B14F-4D97-AF65-F5344CB8AC3E}">
        <p14:creationId xmlns:p14="http://schemas.microsoft.com/office/powerpoint/2010/main" val="4022494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95039" y="153346"/>
            <a:ext cx="5957454" cy="517065"/>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Biological Neural Network (BNN)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4098" name="Picture 2" descr="Brain structure and development (Part 2) - Active Kids Physiothera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810" y="1873432"/>
            <a:ext cx="72771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798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6146" name="Picture 2" descr="Speed of Neuron Recovery in the Human Brain | Ask A Biolog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708" y="1363838"/>
            <a:ext cx="8847909" cy="447961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138582" y="308931"/>
            <a:ext cx="5957454" cy="517065"/>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Biological Neural Network (BNN)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5226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2052" name="Picture 4" descr="Deep Learning Archives - Data Analy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966" y="2043741"/>
            <a:ext cx="8281851" cy="390025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95039" y="153346"/>
            <a:ext cx="5957454" cy="517065"/>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Biological Neural Network (BNN)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Artificial Neural Network (ANN)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2050" name="Picture 2" descr="What is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782" y="2557855"/>
            <a:ext cx="6293223" cy="30758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730606" y="6037293"/>
            <a:ext cx="6965577" cy="307777"/>
          </a:xfrm>
          <a:prstGeom prst="rect">
            <a:avLst/>
          </a:prstGeom>
        </p:spPr>
        <p:txBody>
          <a:bodyPr wrap="square">
            <a:spAutoFit/>
          </a:bodyPr>
          <a:lstStyle/>
          <a:p>
            <a:r>
              <a:rPr lang="en-US" sz="1400" b="1" dirty="0">
                <a:solidFill>
                  <a:srgbClr val="333333"/>
                </a:solidFill>
                <a:latin typeface="inter-bold"/>
              </a:rPr>
              <a:t>The typical Artificial Neural Network looks something like the given figure.</a:t>
            </a:r>
            <a:endParaRPr lang="en-US" sz="1400" dirty="0"/>
          </a:p>
        </p:txBody>
      </p:sp>
      <p:sp>
        <p:nvSpPr>
          <p:cNvPr id="10" name="Rectangle 9"/>
          <p:cNvSpPr/>
          <p:nvPr/>
        </p:nvSpPr>
        <p:spPr>
          <a:xfrm>
            <a:off x="2464526" y="751486"/>
            <a:ext cx="8595360" cy="1477328"/>
          </a:xfrm>
          <a:prstGeom prst="rect">
            <a:avLst/>
          </a:prstGeom>
        </p:spPr>
        <p:txBody>
          <a:bodyPr wrap="square">
            <a:spAutoFit/>
          </a:bodyPr>
          <a:lstStyle/>
          <a:p>
            <a:pPr algn="just"/>
            <a:r>
              <a:rPr lang="en-US" dirty="0">
                <a:solidFill>
                  <a:srgbClr val="333333"/>
                </a:solidFill>
                <a:latin typeface="inter-regular"/>
              </a:rPr>
              <a:t>The term "</a:t>
            </a:r>
            <a:r>
              <a:rPr lang="en-US" b="1" dirty="0">
                <a:solidFill>
                  <a:srgbClr val="333333"/>
                </a:solidFill>
                <a:latin typeface="inter-bold"/>
              </a:rPr>
              <a:t>Artificial Neural Network</a:t>
            </a:r>
            <a:r>
              <a:rPr lang="en-US" dirty="0">
                <a:solidFill>
                  <a:srgbClr val="333333"/>
                </a:solidFill>
                <a:latin typeface="inter-regular"/>
              </a:rPr>
              <a:t>" is derived from Biological neural networks that develop the structure of a human brain. Similar to the human brain that has neurons interconnected to one another, artificial neural networks also have neurons that are interconnected to one another in various layers of the networks. These neurons are known as nodes.</a:t>
            </a:r>
            <a:endParaRPr lang="en-US" dirty="0"/>
          </a:p>
        </p:txBody>
      </p:sp>
    </p:spTree>
    <p:extLst>
      <p:ext uri="{BB962C8B-B14F-4D97-AF65-F5344CB8AC3E}">
        <p14:creationId xmlns:p14="http://schemas.microsoft.com/office/powerpoint/2010/main" val="1405262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Artificial Neural Network (ANN)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graphicFrame>
        <p:nvGraphicFramePr>
          <p:cNvPr id="2" name="Table 1"/>
          <p:cNvGraphicFramePr>
            <a:graphicFrameLocks noGrp="1"/>
          </p:cNvGraphicFramePr>
          <p:nvPr>
            <p:extLst>
              <p:ext uri="{D42A27DB-BD31-4B8C-83A1-F6EECF244321}">
                <p14:modId xmlns:p14="http://schemas.microsoft.com/office/powerpoint/2010/main" val="1400267154"/>
              </p:ext>
            </p:extLst>
          </p:nvPr>
        </p:nvGraphicFramePr>
        <p:xfrm>
          <a:off x="2804937" y="2012027"/>
          <a:ext cx="7459650" cy="2586870"/>
        </p:xfrm>
        <a:graphic>
          <a:graphicData uri="http://schemas.openxmlformats.org/drawingml/2006/table">
            <a:tbl>
              <a:tblPr/>
              <a:tblGrid>
                <a:gridCol w="3729825"/>
                <a:gridCol w="3729825"/>
              </a:tblGrid>
              <a:tr h="579150">
                <a:tc>
                  <a:txBody>
                    <a:bodyPr/>
                    <a:lstStyle/>
                    <a:p>
                      <a:pPr algn="l" fontAlgn="t"/>
                      <a:r>
                        <a:rPr lang="en-US">
                          <a:solidFill>
                            <a:srgbClr val="000000"/>
                          </a:solidFill>
                          <a:effectLst/>
                          <a:latin typeface="times new roman" panose="02020603050405020304" pitchFamily="18" charset="0"/>
                        </a:rPr>
                        <a:t>Biological Neural Network</a:t>
                      </a:r>
                    </a:p>
                  </a:txBody>
                  <a:tcPr marT="91440" marB="91440">
                    <a:lnL w="7620" cap="flat" cmpd="sng" algn="ctr">
                      <a:solidFill>
                        <a:srgbClr val="104A00"/>
                      </a:solidFill>
                      <a:prstDash val="solid"/>
                      <a:round/>
                      <a:headEnd type="none" w="med" len="med"/>
                      <a:tailEnd type="none" w="med" len="med"/>
                    </a:lnL>
                    <a:lnR w="7620" cap="flat" cmpd="sng" algn="ctr">
                      <a:solidFill>
                        <a:srgbClr val="104A00"/>
                      </a:solidFill>
                      <a:prstDash val="solid"/>
                      <a:round/>
                      <a:headEnd type="none" w="med" len="med"/>
                      <a:tailEnd type="none" w="med" len="med"/>
                    </a:lnR>
                    <a:lnT w="7620" cap="flat" cmpd="sng" algn="ctr">
                      <a:solidFill>
                        <a:srgbClr val="104A0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Artificial Neural Network</a:t>
                      </a:r>
                    </a:p>
                  </a:txBody>
                  <a:tcPr marT="91440" marB="91440">
                    <a:lnL w="7620" cap="flat" cmpd="sng" algn="ctr">
                      <a:solidFill>
                        <a:srgbClr val="104A00"/>
                      </a:solidFill>
                      <a:prstDash val="solid"/>
                      <a:round/>
                      <a:headEnd type="none" w="med" len="med"/>
                      <a:tailEnd type="none" w="med" len="med"/>
                    </a:lnL>
                    <a:lnR w="7620" cap="flat" cmpd="sng" algn="ctr">
                      <a:solidFill>
                        <a:srgbClr val="104A00"/>
                      </a:solidFill>
                      <a:prstDash val="solid"/>
                      <a:round/>
                      <a:headEnd type="none" w="med" len="med"/>
                      <a:tailEnd type="none" w="med" len="med"/>
                    </a:lnR>
                    <a:lnT w="7620" cap="flat" cmpd="sng" algn="ctr">
                      <a:solidFill>
                        <a:srgbClr val="104A0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501930">
                <a:tc>
                  <a:txBody>
                    <a:bodyPr/>
                    <a:lstStyle/>
                    <a:p>
                      <a:pPr algn="just" fontAlgn="t"/>
                      <a:r>
                        <a:rPr lang="en-US">
                          <a:solidFill>
                            <a:srgbClr val="333333"/>
                          </a:solidFill>
                          <a:effectLst/>
                          <a:latin typeface="inter-regular"/>
                        </a:rPr>
                        <a:t>Dendrites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Inputs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01930">
                <a:tc>
                  <a:txBody>
                    <a:bodyPr/>
                    <a:lstStyle/>
                    <a:p>
                      <a:pPr algn="just" fontAlgn="t"/>
                      <a:r>
                        <a:rPr lang="en-US">
                          <a:solidFill>
                            <a:srgbClr val="333333"/>
                          </a:solidFill>
                          <a:effectLst/>
                          <a:latin typeface="inter-regular"/>
                        </a:rPr>
                        <a:t>Cell nucleus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Nodes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501930">
                <a:tc>
                  <a:txBody>
                    <a:bodyPr/>
                    <a:lstStyle/>
                    <a:p>
                      <a:pPr algn="just" fontAlgn="t"/>
                      <a:r>
                        <a:rPr lang="en-US">
                          <a:solidFill>
                            <a:srgbClr val="333333"/>
                          </a:solidFill>
                          <a:effectLst/>
                          <a:latin typeface="inter-regular"/>
                        </a:rPr>
                        <a:t>Synapse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Weights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01930">
                <a:tc>
                  <a:txBody>
                    <a:bodyPr/>
                    <a:lstStyle/>
                    <a:p>
                      <a:pPr algn="just" fontAlgn="t"/>
                      <a:r>
                        <a:rPr lang="en-US">
                          <a:solidFill>
                            <a:srgbClr val="333333"/>
                          </a:solidFill>
                          <a:effectLst/>
                          <a:latin typeface="inter-regular"/>
                        </a:rPr>
                        <a:t>Axon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Output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214163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88708" y="310101"/>
            <a:ext cx="6675978" cy="461665"/>
          </a:xfrm>
          <a:prstGeom prst="rect">
            <a:avLst/>
          </a:prstGeom>
        </p:spPr>
        <p:txBody>
          <a:bodyPr wrap="square">
            <a:spAutoFit/>
          </a:bodyPr>
          <a:lstStyle/>
          <a:p>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How </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do ANN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works</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8194" name="Picture 2" descr="What is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780" y="1149531"/>
            <a:ext cx="6158139" cy="492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054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6068" y="83678"/>
            <a:ext cx="6675978" cy="94179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The </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Architecture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of</a:t>
            </a:r>
          </a:p>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Artificial Neural Network (ANN)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2" name="Rectangle 1"/>
          <p:cNvSpPr/>
          <p:nvPr/>
        </p:nvSpPr>
        <p:spPr>
          <a:xfrm>
            <a:off x="3344091" y="1716320"/>
            <a:ext cx="6096000" cy="3693319"/>
          </a:xfrm>
          <a:prstGeom prst="rect">
            <a:avLst/>
          </a:prstGeom>
        </p:spPr>
        <p:txBody>
          <a:bodyPr>
            <a:spAutoFit/>
          </a:bodyPr>
          <a:lstStyle/>
          <a:p>
            <a:r>
              <a:rPr lang="en-US" b="1" dirty="0"/>
              <a:t>Input Layer</a:t>
            </a:r>
            <a:r>
              <a:rPr lang="en-US" b="1" dirty="0" smtClean="0"/>
              <a:t>:</a:t>
            </a:r>
            <a:endParaRPr lang="en-US" dirty="0"/>
          </a:p>
          <a:p>
            <a:r>
              <a:rPr lang="en-US" dirty="0"/>
              <a:t>As the name suggests, it accepts inputs in several different formats provided by the programmer.</a:t>
            </a:r>
          </a:p>
          <a:p>
            <a:endParaRPr lang="en-US" dirty="0"/>
          </a:p>
          <a:p>
            <a:r>
              <a:rPr lang="en-US" b="1" dirty="0"/>
              <a:t>Hidden Layer</a:t>
            </a:r>
            <a:r>
              <a:rPr lang="en-US" b="1" dirty="0" smtClean="0"/>
              <a:t>:</a:t>
            </a:r>
            <a:endParaRPr lang="en-US" dirty="0"/>
          </a:p>
          <a:p>
            <a:r>
              <a:rPr lang="en-US" dirty="0"/>
              <a:t>The hidden layer presents in-between input and output layers. It performs all the calculations to find hidden features and patterns</a:t>
            </a:r>
            <a:r>
              <a:rPr lang="en-US" dirty="0" smtClean="0"/>
              <a:t>.</a:t>
            </a:r>
            <a:endParaRPr lang="en-US" dirty="0"/>
          </a:p>
          <a:p>
            <a:endParaRPr lang="en-US" dirty="0"/>
          </a:p>
          <a:p>
            <a:r>
              <a:rPr lang="en-US" b="1" dirty="0"/>
              <a:t>Output Layer</a:t>
            </a:r>
            <a:r>
              <a:rPr lang="en-US" b="1" dirty="0" smtClean="0"/>
              <a:t>:</a:t>
            </a:r>
            <a:endParaRPr lang="en-US" dirty="0"/>
          </a:p>
          <a:p>
            <a:r>
              <a:rPr lang="en-US" dirty="0"/>
              <a:t>The input goes through a series of transformations using the hidden layer, which finally results in output that is conveyed using this layer.</a:t>
            </a:r>
          </a:p>
        </p:txBody>
      </p:sp>
    </p:spTree>
    <p:extLst>
      <p:ext uri="{BB962C8B-B14F-4D97-AF65-F5344CB8AC3E}">
        <p14:creationId xmlns:p14="http://schemas.microsoft.com/office/powerpoint/2010/main" val="618292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3529</TotalTime>
  <Words>297</Words>
  <Application>Microsoft Office PowerPoint</Application>
  <PresentationFormat>Widescreen</PresentationFormat>
  <Paragraphs>43</Paragraphs>
  <Slides>18</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31" baseType="lpstr">
      <vt:lpstr>Arial</vt:lpstr>
      <vt:lpstr>Bookman Old Style</vt:lpstr>
      <vt:lpstr>Calibri</vt:lpstr>
      <vt:lpstr>Calibri Light</vt:lpstr>
      <vt:lpstr>Cambria</vt:lpstr>
      <vt:lpstr>inter-bold</vt:lpstr>
      <vt:lpstr>inter-regular</vt:lpstr>
      <vt:lpstr>Open Sans</vt:lpstr>
      <vt:lpstr>Roboto</vt:lpstr>
      <vt:lpstr>times new roman</vt:lpstr>
      <vt:lpstr>times new roman</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Aksadur Rahman</dc:creator>
  <cp:lastModifiedBy>Microsoft account</cp:lastModifiedBy>
  <cp:revision>158</cp:revision>
  <dcterms:created xsi:type="dcterms:W3CDTF">2021-08-10T15:37:54Z</dcterms:created>
  <dcterms:modified xsi:type="dcterms:W3CDTF">2023-02-07T17:35:58Z</dcterms:modified>
</cp:coreProperties>
</file>